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72" r:id="rId4"/>
    <p:sldId id="274" r:id="rId5"/>
    <p:sldId id="273" r:id="rId6"/>
    <p:sldId id="275" r:id="rId7"/>
    <p:sldId id="257" r:id="rId8"/>
    <p:sldId id="278" r:id="rId9"/>
    <p:sldId id="270" r:id="rId10"/>
    <p:sldId id="260" r:id="rId11"/>
    <p:sldId id="276" r:id="rId12"/>
    <p:sldId id="277" r:id="rId13"/>
    <p:sldId id="262" r:id="rId14"/>
    <p:sldId id="263" r:id="rId15"/>
    <p:sldId id="264" r:id="rId16"/>
    <p:sldId id="279" r:id="rId17"/>
    <p:sldId id="281" r:id="rId18"/>
    <p:sldId id="280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FFFFCC"/>
    <a:srgbClr val="CC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72727" autoAdjust="0"/>
  </p:normalViewPr>
  <p:slideViewPr>
    <p:cSldViewPr>
      <p:cViewPr varScale="1">
        <p:scale>
          <a:sx n="50" d="100"/>
          <a:sy n="5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CA19-0E9E-4654-A55F-204C74B2A8F7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80A5-014C-4650-BFD6-2AC6F3781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 of session:</a:t>
            </a:r>
            <a:r>
              <a:rPr lang="en-US" baseline="0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Estuarine Water Quality and Anthropogenic Nitrogen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ESIP’s work is based on using indicators to look at pressures and responses of estuarine waters.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Reference: modified from </a:t>
            </a:r>
            <a:r>
              <a:rPr lang="en-US" sz="1200" dirty="0" err="1" smtClean="0"/>
              <a:t>Hattam</a:t>
            </a:r>
            <a:r>
              <a:rPr lang="en-US" sz="1200" dirty="0" smtClean="0"/>
              <a:t>, C., et al. (2015), </a:t>
            </a:r>
            <a:r>
              <a:rPr lang="en-US" sz="1200" dirty="0" err="1" smtClean="0"/>
              <a:t>Böhnke-Henrichs</a:t>
            </a:r>
            <a:r>
              <a:rPr lang="en-US" sz="1200" dirty="0" smtClean="0"/>
              <a:t>, et al.(2013) and Kumar, P., Ed. (2010).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all these</a:t>
            </a:r>
            <a:r>
              <a:rPr lang="en-US" baseline="0" dirty="0" smtClean="0"/>
              <a:t> people? To understand that we have to do a quick cliff notes version of ESIP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of the session is about water quality and eutrophication. Point out that we have a fact sheet on this and are also working on two projects to increase our understandin</a:t>
            </a:r>
            <a:r>
              <a:rPr lang="en-US" baseline="0" dirty="0" smtClean="0"/>
              <a:t>g (one is the EPA-ORD project and one is the Gulf of Maine Initiative with ECW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we’re starting to use watershed portraits to describe how the indicators and Indicator Reporting Tool can be used to develop a better understanding of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change for each county from 1970 to 2010 is represented by county color gradient (browns to yellows).</a:t>
            </a:r>
            <a:r>
              <a:rPr lang="en-US" baseline="0" dirty="0" smtClean="0"/>
              <a:t> Overall population in each county is 2010 is </a:t>
            </a:r>
            <a:r>
              <a:rPr lang="en-US" baseline="0" dirty="0" err="1" smtClean="0"/>
              <a:t>prepresented</a:t>
            </a:r>
            <a:r>
              <a:rPr lang="en-US" baseline="0" dirty="0" smtClean="0"/>
              <a:t> by blue markers. US information from www.census.gov and Canadian from www.statcan.gc.ca.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2: While most of the landmass draining into the GOM has less than 1% imperviousness,</a:t>
            </a:r>
            <a:r>
              <a:rPr lang="en-US" baseline="0" dirty="0" smtClean="0"/>
              <a:t> many urban areas not only exceed 10% imperviousness but have imperviousness greater than 30%.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NPRI</a:t>
            </a:r>
            <a:r>
              <a:rPr lang="en-US" baseline="0" dirty="0" smtClean="0"/>
              <a:t> from Canada + NPDES 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missing from ESIP 1.0 that the service type indicators will help broaden our understanding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80A5-014C-4650-BFD6-2AC6F3781F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29E1D-BDD5-4346-9595-6E7CA179D610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7AB3AE-01E5-48C3-9CFD-E66F531E27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EcoSystem</a:t>
            </a:r>
            <a:r>
              <a:rPr lang="en-US" b="1" dirty="0"/>
              <a:t> Indicator Partnership shifts from ESIP 1.0 to ESIP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91200"/>
            <a:ext cx="7391400" cy="533400"/>
          </a:xfrm>
        </p:spPr>
        <p:txBody>
          <a:bodyPr/>
          <a:lstStyle/>
          <a:p>
            <a:pPr algn="ctr"/>
            <a:r>
              <a:rPr lang="en-US" dirty="0" smtClean="0"/>
              <a:t>April 17, 2015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4343400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Coastal Development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Indicator 1: Population density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447800"/>
            <a:ext cx="581538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10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Coastal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Development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Indicator 2: Impervious Surface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895600"/>
            <a:ext cx="302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Gap addressed: Canadian impervious surface</a:t>
            </a:r>
            <a:endParaRPr lang="en-US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81754"/>
            <a:ext cx="3657600" cy="31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19200"/>
            <a:ext cx="3965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Development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057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Indicator 3: Point sources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0574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ESIP 2.0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3276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1828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So, we’re done, right?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5638800" y="3352800"/>
            <a:ext cx="16764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Directional Committee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Committee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2098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Robin Anderson (DFO)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John </a:t>
            </a:r>
            <a:r>
              <a:rPr lang="en-US" sz="2000" dirty="0" err="1" smtClean="0"/>
              <a:t>Brazner</a:t>
            </a:r>
            <a:r>
              <a:rPr lang="en-US" sz="2000" dirty="0" smtClean="0"/>
              <a:t> (Nova Scotia)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David Page (Bowdoin)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Hilary </a:t>
            </a:r>
            <a:r>
              <a:rPr lang="en-US" sz="2000" dirty="0" err="1" smtClean="0"/>
              <a:t>Neckles</a:t>
            </a:r>
            <a:r>
              <a:rPr lang="en-US" sz="2000" dirty="0" smtClean="0"/>
              <a:t> (USGS)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Jawed </a:t>
            </a:r>
            <a:r>
              <a:rPr lang="en-US" sz="2000" dirty="0" err="1" smtClean="0"/>
              <a:t>Hameedi</a:t>
            </a:r>
            <a:r>
              <a:rPr lang="en-US" sz="2000" dirty="0" smtClean="0"/>
              <a:t> (NOAA)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Jeff Hyland (NOAA)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Jim Latimer (EPA)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Shannon Sterling (Dalhousie)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Paul Stacey (Great Bay NERR)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581400" cy="46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2209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670145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144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080" y="762000"/>
            <a:ext cx="6930058" cy="480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90800" y="4267200"/>
            <a:ext cx="58674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114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838200"/>
            <a:ext cx="490446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362200"/>
            <a:ext cx="3762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114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1981200"/>
            <a:ext cx="2826774" cy="46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838200"/>
            <a:ext cx="490446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1447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ESIP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1.0 + 2.0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520" y="453580"/>
            <a:ext cx="7063405" cy="51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 list: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5105400"/>
            <a:ext cx="40032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447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Christine M. Tilburg (GOMC</a:t>
            </a:r>
            <a:r>
              <a:rPr lang="en-US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James </a:t>
            </a:r>
            <a:r>
              <a:rPr lang="en-US" b="1" dirty="0"/>
              <a:t>S. Latimer (EPA</a:t>
            </a:r>
            <a:r>
              <a:rPr lang="en-US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Robin </a:t>
            </a:r>
            <a:r>
              <a:rPr lang="en-US" b="1" dirty="0"/>
              <a:t>Anderson (Fisheries and Oceans Canada</a:t>
            </a:r>
            <a:r>
              <a:rPr lang="en-US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Adria </a:t>
            </a:r>
            <a:r>
              <a:rPr lang="en-US" b="1" dirty="0"/>
              <a:t>Elskus (USGS/U </a:t>
            </a:r>
            <a:r>
              <a:rPr lang="en-US" b="1" dirty="0" smtClean="0"/>
              <a:t>Maine)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Jeff </a:t>
            </a:r>
            <a:r>
              <a:rPr lang="en-US" b="1" dirty="0"/>
              <a:t>Hyland (</a:t>
            </a:r>
            <a:r>
              <a:rPr lang="en-US" b="1" dirty="0" smtClean="0"/>
              <a:t>NOAA)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David </a:t>
            </a:r>
            <a:r>
              <a:rPr lang="en-US" b="1" dirty="0"/>
              <a:t>Page (</a:t>
            </a:r>
            <a:r>
              <a:rPr lang="en-US" b="1" dirty="0" smtClean="0"/>
              <a:t>Bowdoin)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Marilyn </a:t>
            </a:r>
            <a:r>
              <a:rPr lang="en-US" b="1" dirty="0"/>
              <a:t>ten Brink (</a:t>
            </a:r>
            <a:r>
              <a:rPr lang="en-US" b="1" dirty="0" smtClean="0"/>
              <a:t>EPA)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Stacey (New Hampshire Fish and </a:t>
            </a:r>
            <a:r>
              <a:rPr lang="en-US" b="1" dirty="0" smtClean="0"/>
              <a:t>Game)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Shannon </a:t>
            </a:r>
            <a:r>
              <a:rPr lang="en-US" b="1" dirty="0"/>
              <a:t>Sterling (Dalhousie University)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838200"/>
            <a:ext cx="2190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62000"/>
            <a:ext cx="110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743200"/>
            <a:ext cx="2428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905000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3276600"/>
            <a:ext cx="1819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114800"/>
            <a:ext cx="237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4876800"/>
            <a:ext cx="2209800" cy="58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4876800"/>
            <a:ext cx="2085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5715000"/>
            <a:ext cx="3581400" cy="52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we getting this info to people?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5257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ESIP 2.0 commences</a:t>
            </a:r>
          </a:p>
          <a:p>
            <a:r>
              <a:rPr lang="en-US" sz="2000" dirty="0" err="1" smtClean="0"/>
              <a:t>Webtools</a:t>
            </a:r>
            <a:r>
              <a:rPr lang="en-US" sz="2000" dirty="0" smtClean="0"/>
              <a:t> available and improved</a:t>
            </a:r>
          </a:p>
          <a:p>
            <a:r>
              <a:rPr lang="en-US" sz="2000" dirty="0" smtClean="0"/>
              <a:t>Smart phone app</a:t>
            </a:r>
            <a:endParaRPr 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6267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828800"/>
            <a:ext cx="5124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724400"/>
            <a:ext cx="5410200" cy="1036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Christine: ctilburg@securespeed.us	</a:t>
            </a:r>
          </a:p>
          <a:p>
            <a:r>
              <a:rPr lang="en-US" dirty="0" smtClean="0"/>
              <a:t>Fact sheets and folders available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259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www.gulfofmaine.org/esip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15"/>
          <p:cNvSpPr/>
          <p:nvPr/>
        </p:nvSpPr>
        <p:spPr>
          <a:xfrm>
            <a:off x="1219200" y="1981200"/>
            <a:ext cx="32004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What/Who is ESIP?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5257800"/>
            <a:ext cx="36219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4800" y="3886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286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should try to figure out how the Gulf of Maine/Bay of Fundy is doing.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3276600"/>
            <a:ext cx="2209800" cy="198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4038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ESIP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086100" y="4000500"/>
            <a:ext cx="1143000" cy="1371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2362200" y="1905000"/>
            <a:ext cx="3200400" cy="1752600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What/Who is ESIP?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85800" y="3276600"/>
            <a:ext cx="2209800" cy="198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ESIP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should set up a Steering Committee to figure this out.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076700" y="3771900"/>
            <a:ext cx="1143000" cy="1371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2209800"/>
            <a:ext cx="2819400" cy="182880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2743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ESIP Steering Committee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ESIP – Steering Committee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3400" y="2895600"/>
            <a:ext cx="2819400" cy="182880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ESIP Steering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6670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Jawed </a:t>
            </a:r>
            <a:r>
              <a:rPr lang="en-US" dirty="0" err="1" smtClean="0"/>
              <a:t>Hameedi</a:t>
            </a:r>
            <a:r>
              <a:rPr lang="en-US" dirty="0" smtClean="0"/>
              <a:t> (NOAA)</a:t>
            </a:r>
          </a:p>
          <a:p>
            <a:r>
              <a:rPr lang="en-US" dirty="0" smtClean="0"/>
              <a:t>Jim Latimer (EPA)</a:t>
            </a:r>
          </a:p>
          <a:p>
            <a:r>
              <a:rPr lang="en-US" dirty="0" smtClean="0"/>
              <a:t>Abe Miller-Rushing (DOI)</a:t>
            </a:r>
          </a:p>
          <a:p>
            <a:r>
              <a:rPr lang="en-US" dirty="0" smtClean="0"/>
              <a:t>Heather Breeze (DFO)</a:t>
            </a:r>
          </a:p>
          <a:p>
            <a:r>
              <a:rPr lang="en-US" dirty="0" smtClean="0"/>
              <a:t>Matt Liebman (EPA)</a:t>
            </a:r>
          </a:p>
          <a:p>
            <a:r>
              <a:rPr lang="en-US" dirty="0" smtClean="0"/>
              <a:t>Kathryn Parlee (Environment Canada)</a:t>
            </a:r>
          </a:p>
          <a:p>
            <a:r>
              <a:rPr lang="en-US" dirty="0" smtClean="0"/>
              <a:t>Marilyn ten Brink (EPA)</a:t>
            </a:r>
          </a:p>
          <a:p>
            <a:r>
              <a:rPr lang="en-US" dirty="0" smtClean="0"/>
              <a:t>Peter Wells (Dalhousie)</a:t>
            </a:r>
          </a:p>
          <a:p>
            <a:r>
              <a:rPr lang="en-US" dirty="0" smtClean="0"/>
              <a:t>Adria Elskus (USGS/U Maine)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ESIP Community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2000" y="3276600"/>
            <a:ext cx="2057400" cy="167640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ESIP Steering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10400" y="1371600"/>
            <a:ext cx="13716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Climate Change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1752600"/>
            <a:ext cx="13716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Aquatic Habitats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2971800"/>
            <a:ext cx="15240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Coastal Development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1660" y="38100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Contaminants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3124200"/>
            <a:ext cx="16764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Eutrophication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5029200"/>
            <a:ext cx="13716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Fisheries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48768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Aquaculture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1676400"/>
            <a:ext cx="16764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Directional Committee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from Subcommittees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38600" y="5105400"/>
            <a:ext cx="16764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Eutrophication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34290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Contaminants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19050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Aquatic Habitats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35814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Climate Change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1981200"/>
            <a:ext cx="16002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Aquaculture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76600"/>
            <a:ext cx="212064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5638800" y="3962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63616"/>
            <a:ext cx="22236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638800" y="5715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756" y="1752600"/>
            <a:ext cx="21507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>
            <a:off x="5638800" y="2438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5556" y="3505200"/>
            <a:ext cx="1952625" cy="15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1524000" y="4114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949244"/>
            <a:ext cx="1981200" cy="14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>
            <a:off x="1524000" y="2590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from Subcommittees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38600" y="5105400"/>
            <a:ext cx="1676400" cy="1447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Eutrophication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63616"/>
            <a:ext cx="22236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2269514">
            <a:off x="1253502" y="3531010"/>
            <a:ext cx="2971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95854"/>
            <a:ext cx="3276600" cy="13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2438400"/>
            <a:ext cx="2286000" cy="1828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Coastal Development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53156"/>
            <a:ext cx="4495800" cy="60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438400" y="2514600"/>
            <a:ext cx="2057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601</Words>
  <Application>Microsoft Office PowerPoint</Application>
  <PresentationFormat>On-screen Show (4:3)</PresentationFormat>
  <Paragraphs>108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The EcoSystem Indicator Partnership shifts from ESIP 1.0 to ESIP 2.0</vt:lpstr>
      <vt:lpstr>Author list: </vt:lpstr>
      <vt:lpstr>What/Who is ESIP?</vt:lpstr>
      <vt:lpstr>What/Who is ESIP?</vt:lpstr>
      <vt:lpstr>Who is ESIP – Steering Committee</vt:lpstr>
      <vt:lpstr>ESIP Community</vt:lpstr>
      <vt:lpstr>Products from Subcommittees</vt:lpstr>
      <vt:lpstr>Products from Subcommittees</vt:lpstr>
      <vt:lpstr>Slide 9</vt:lpstr>
      <vt:lpstr>Coastal Development </vt:lpstr>
      <vt:lpstr>Coastal  Development </vt:lpstr>
      <vt:lpstr>Coastal Development </vt:lpstr>
      <vt:lpstr>ESIP 2.0</vt:lpstr>
      <vt:lpstr>Directional Committee</vt:lpstr>
      <vt:lpstr>ESIP  2.0</vt:lpstr>
      <vt:lpstr>ESIP  2.0</vt:lpstr>
      <vt:lpstr>ESIP  1.0</vt:lpstr>
      <vt:lpstr>ESIP  1.0</vt:lpstr>
      <vt:lpstr>ESIP  1.0 + 2.0</vt:lpstr>
      <vt:lpstr>How are we getting this info to people?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Christine Tilburg</dc:creator>
  <cp:lastModifiedBy>Christine Tilburg</cp:lastModifiedBy>
  <cp:revision>29</cp:revision>
  <dcterms:created xsi:type="dcterms:W3CDTF">2015-04-09T13:46:38Z</dcterms:created>
  <dcterms:modified xsi:type="dcterms:W3CDTF">2015-04-14T18:51:50Z</dcterms:modified>
</cp:coreProperties>
</file>