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74" r:id="rId3"/>
    <p:sldId id="275" r:id="rId4"/>
    <p:sldId id="258" r:id="rId5"/>
    <p:sldId id="259" r:id="rId6"/>
    <p:sldId id="260" r:id="rId7"/>
    <p:sldId id="261" r:id="rId8"/>
    <p:sldId id="262" r:id="rId9"/>
    <p:sldId id="263" r:id="rId10"/>
    <p:sldId id="264" r:id="rId11"/>
    <p:sldId id="265" r:id="rId12"/>
    <p:sldId id="266" r:id="rId13"/>
    <p:sldId id="267" r:id="rId14"/>
    <p:sldId id="268" r:id="rId15"/>
    <p:sldId id="279" r:id="rId16"/>
    <p:sldId id="272"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578" autoAdjust="0"/>
  </p:normalViewPr>
  <p:slideViewPr>
    <p:cSldViewPr>
      <p:cViewPr varScale="1">
        <p:scale>
          <a:sx n="63" d="100"/>
          <a:sy n="63" d="100"/>
        </p:scale>
        <p:origin x="-120" y="-15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A98A271A-A007-46D1-93F7-F9C43A027666}" type="datetimeFigureOut">
              <a:rPr lang="en-US"/>
              <a:pPr>
                <a:defRPr/>
              </a:pPr>
              <a:t>12/23/2009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86C0B87A-B8DE-45F7-BEBA-0E600684069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en-US" sz="1400" smtClean="0"/>
              <a:t>I would like to talk to you today about the </a:t>
            </a:r>
            <a:r>
              <a:rPr lang="en-US" sz="1400" b="1" i="1" smtClean="0"/>
              <a:t>Climate Change Adaptation Strategy for Atlantic Canada </a:t>
            </a:r>
            <a:r>
              <a:rPr lang="en-US" sz="1400" smtClean="0"/>
              <a:t>and the Atlantic Regional Adaptation Collaborative on behalf of the Atlantic Provinces. </a:t>
            </a:r>
          </a:p>
          <a:p>
            <a:pPr>
              <a:spcBef>
                <a:spcPct val="0"/>
              </a:spcBef>
              <a:buFontTx/>
              <a:buChar char="•"/>
            </a:pPr>
            <a:endParaRPr lang="en-US" sz="1400" smtClean="0"/>
          </a:p>
          <a:p>
            <a:pPr>
              <a:spcBef>
                <a:spcPct val="0"/>
              </a:spcBef>
              <a:buFontTx/>
              <a:buChar char="•"/>
            </a:pPr>
            <a:r>
              <a:rPr lang="en-US" sz="1400" smtClean="0"/>
              <a:t>Adapting to Climate Change is very important in Atlantic Canada as we have some of the most vulnerable communities in Canada due to the face that many of our communities being located along waterways, and the ocean. </a:t>
            </a:r>
          </a:p>
          <a:p>
            <a:pPr>
              <a:spcBef>
                <a:spcPct val="0"/>
              </a:spcBef>
              <a:buFontTx/>
              <a:buChar char="•"/>
            </a:pPr>
            <a:endParaRPr lang="en-US" sz="1400" smtClean="0"/>
          </a:p>
          <a:p>
            <a:pPr>
              <a:spcBef>
                <a:spcPct val="0"/>
              </a:spcBef>
              <a:buFontTx/>
              <a:buChar char="•"/>
            </a:pPr>
            <a:r>
              <a:rPr lang="en-US" sz="1400" smtClean="0"/>
              <a:t>The Atlantic Canadian Provinces share many common interest when it comes to adapting to climate change and because of those interest the Council of Atlantic Environment Ministers worked together to create an Atlantic Strategy for address climate change and to prepare an Atlantic Regional Adaptation Collaborative proposal submission to Natural Resources Canada.</a:t>
            </a:r>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E9A7F81-E1EC-4B7F-A2AC-C6B6947FE68C}"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en-US" smtClean="0"/>
              <a:t>This is a unique collaboration  in Canada with four provincial jurisdictions, the federal government, professional associations, municipalities, academia, non-profit organizations and for profit organizations all partnering and working together in a common approach to address the issues of adapting to a changing climate.</a:t>
            </a:r>
          </a:p>
          <a:p>
            <a:pPr>
              <a:spcBef>
                <a:spcPct val="0"/>
              </a:spcBef>
              <a:buFontTx/>
              <a:buChar char="•"/>
            </a:pPr>
            <a:endParaRPr lang="en-US" smtClean="0"/>
          </a:p>
          <a:p>
            <a:pPr>
              <a:spcBef>
                <a:spcPct val="0"/>
              </a:spcBef>
              <a:buFontTx/>
              <a:buChar char="•"/>
            </a:pPr>
            <a:r>
              <a:rPr lang="en-US" smtClean="0"/>
              <a:t>No other Regional Adaptation Collaborative in Canada has this many partners. This is a very ambitious initiative in Atlantic Canada to address pressing concerns and issues. </a:t>
            </a:r>
          </a:p>
          <a:p>
            <a:pPr>
              <a:spcBef>
                <a:spcPct val="0"/>
              </a:spcBef>
              <a:buFontTx/>
              <a:buChar char="•"/>
            </a:pPr>
            <a:endParaRPr lang="en-US" smtClean="0"/>
          </a:p>
          <a:p>
            <a:pPr>
              <a:spcBef>
                <a:spcPct val="0"/>
              </a:spcBef>
              <a:buFontTx/>
              <a:buChar char="•"/>
            </a:pPr>
            <a:r>
              <a:rPr lang="en-US" smtClean="0"/>
              <a:t>This is a list of the key or primary partners including:</a:t>
            </a:r>
          </a:p>
          <a:p>
            <a:pPr>
              <a:spcBef>
                <a:spcPct val="0"/>
              </a:spcBef>
              <a:buFontTx/>
              <a:buChar char="•"/>
            </a:pPr>
            <a:endParaRPr lang="en-US" smtClean="0"/>
          </a:p>
          <a:p>
            <a:pPr>
              <a:spcBef>
                <a:spcPct val="0"/>
              </a:spcBef>
              <a:buFontTx/>
              <a:buChar char="•"/>
            </a:pPr>
            <a:r>
              <a:rPr lang="en-US" smtClean="0"/>
              <a:t>	the four Atlantic Departments of Environment</a:t>
            </a:r>
          </a:p>
          <a:p>
            <a:pPr>
              <a:spcBef>
                <a:spcPct val="0"/>
              </a:spcBef>
              <a:buFontTx/>
              <a:buChar char="•"/>
            </a:pPr>
            <a:r>
              <a:rPr lang="en-US" smtClean="0"/>
              <a:t>	the Atlantic Planners Institute; </a:t>
            </a:r>
          </a:p>
          <a:p>
            <a:pPr>
              <a:spcBef>
                <a:spcPct val="0"/>
              </a:spcBef>
              <a:buFontTx/>
              <a:buChar char="•"/>
            </a:pPr>
            <a:r>
              <a:rPr lang="en-US" smtClean="0"/>
              <a:t>	the four Atlantic Engineering Associations; </a:t>
            </a:r>
          </a:p>
          <a:p>
            <a:pPr>
              <a:spcBef>
                <a:spcPct val="0"/>
              </a:spcBef>
              <a:buFontTx/>
              <a:buChar char="•"/>
            </a:pPr>
            <a:r>
              <a:rPr lang="en-US" smtClean="0"/>
              <a:t>	the Atlantic Municipal Associations or Unions; </a:t>
            </a:r>
          </a:p>
          <a:p>
            <a:pPr>
              <a:spcBef>
                <a:spcPct val="0"/>
              </a:spcBef>
              <a:buFontTx/>
              <a:buChar char="•"/>
            </a:pPr>
            <a:r>
              <a:rPr lang="en-US" smtClean="0"/>
              <a:t>	the Council of Atlantic Premiers Secretariat and Natural Resources Canada. </a:t>
            </a:r>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EFED9F8-869B-401B-A6D5-DD723DBEB450}" type="slidenum">
              <a:rPr lang="en-US"/>
              <a:pPr fontAlgn="base">
                <a:spcBef>
                  <a:spcPct val="0"/>
                </a:spcBef>
                <a:spcAft>
                  <a:spcPct val="0"/>
                </a:spcAft>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buFontTx/>
              <a:buChar char="•"/>
            </a:pPr>
            <a:r>
              <a:rPr lang="en-US" smtClean="0"/>
              <a:t>The projects in Atlantic Canada focus on three key areas:</a:t>
            </a:r>
          </a:p>
          <a:p>
            <a:pPr>
              <a:spcBef>
                <a:spcPct val="0"/>
              </a:spcBef>
            </a:pPr>
            <a:r>
              <a:rPr lang="en-US" smtClean="0"/>
              <a:t> </a:t>
            </a:r>
          </a:p>
          <a:p>
            <a:pPr marL="673100" lvl="1" indent="-223838">
              <a:spcBef>
                <a:spcPct val="0"/>
              </a:spcBef>
              <a:buFontTx/>
              <a:buAutoNum type="arabicParenBoth"/>
            </a:pPr>
            <a:r>
              <a:rPr lang="en-US" smtClean="0"/>
              <a:t>coastal communities, </a:t>
            </a:r>
          </a:p>
          <a:p>
            <a:pPr marL="673100" lvl="1" indent="-223838">
              <a:spcBef>
                <a:spcPct val="0"/>
              </a:spcBef>
            </a:pPr>
            <a:r>
              <a:rPr lang="en-US" smtClean="0"/>
              <a:t>(2) inland communities and </a:t>
            </a:r>
          </a:p>
          <a:p>
            <a:pPr marL="673100" lvl="1" indent="-223838">
              <a:spcBef>
                <a:spcPct val="0"/>
              </a:spcBef>
            </a:pPr>
            <a:r>
              <a:rPr lang="en-US" smtClean="0"/>
              <a:t>(3) related infrastructure within those two types of communities.</a:t>
            </a:r>
          </a:p>
          <a:p>
            <a:pPr marL="673100" lvl="1" indent="-223838">
              <a:spcBef>
                <a:spcPct val="0"/>
              </a:spcBef>
            </a:pPr>
            <a:endParaRPr lang="en-US" smtClean="0"/>
          </a:p>
          <a:p>
            <a:pPr marL="673100" lvl="1" indent="-223838">
              <a:spcBef>
                <a:spcPct val="0"/>
              </a:spcBef>
            </a:pPr>
            <a:endParaRPr lang="en-US" smtClean="0"/>
          </a:p>
          <a:p>
            <a:pPr marL="673100" lvl="1" indent="-223838">
              <a:spcBef>
                <a:spcPct val="0"/>
              </a:spcBef>
              <a:buFontTx/>
              <a:buChar char="•"/>
            </a:pPr>
            <a:r>
              <a:rPr lang="en-US" smtClean="0"/>
              <a:t>The projects were built as </a:t>
            </a:r>
            <a:r>
              <a:rPr lang="en-US" smtClean="0">
                <a:solidFill>
                  <a:srgbClr val="FF0000"/>
                </a:solidFill>
              </a:rPr>
              <a:t>collaboratives</a:t>
            </a:r>
            <a:r>
              <a:rPr lang="en-US" smtClean="0"/>
              <a:t> focusing on common adaptation issues in Atlantic Canada. For example, the Dykeland Risks and Vulnerability Assessment Project is a collaborative between NB and NS in the Dykelands area.</a:t>
            </a:r>
          </a:p>
          <a:p>
            <a:pPr>
              <a:spcBef>
                <a:spcPct val="0"/>
              </a:spcBef>
            </a:pPr>
            <a:endParaRPr lang="en-US" smtClean="0"/>
          </a:p>
          <a:p>
            <a:pPr marL="673100" lvl="1" indent="-223838">
              <a:spcBef>
                <a:spcPct val="0"/>
              </a:spcBef>
              <a:buFontTx/>
              <a:buChar char="•"/>
            </a:pPr>
            <a:r>
              <a:rPr lang="en-US" smtClean="0"/>
              <a:t>All of the Atlantic Provinces are faced with increased sea-level rise and the issues related to storm surges and coastal flooding. </a:t>
            </a:r>
          </a:p>
          <a:p>
            <a:pPr>
              <a:spcBef>
                <a:spcPct val="0"/>
              </a:spcBef>
            </a:pPr>
            <a:endParaRPr lang="en-US" smtClean="0"/>
          </a:p>
          <a:p>
            <a:pPr marL="673100" lvl="1" indent="-223838">
              <a:spcBef>
                <a:spcPct val="0"/>
              </a:spcBef>
              <a:buFontTx/>
              <a:buChar char="•"/>
            </a:pPr>
            <a:r>
              <a:rPr lang="en-US" smtClean="0"/>
              <a:t>Groundwater Quality and Quantity is presently an issue and will continue to be so in years to come throughout Atlantic Canada. </a:t>
            </a:r>
          </a:p>
          <a:p>
            <a:pPr>
              <a:spcBef>
                <a:spcPct val="0"/>
              </a:spcBef>
            </a:pPr>
            <a:endParaRPr lang="en-US"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26C4E3-A6E8-4A48-B3C5-8A7899D997DF}" type="slidenum">
              <a:rPr lang="en-US"/>
              <a:pPr fontAlgn="base">
                <a:spcBef>
                  <a:spcPct val="0"/>
                </a:spcBef>
                <a:spcAft>
                  <a:spcPct val="0"/>
                </a:spcAft>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en-US" smtClean="0"/>
              <a:t>Each of the four Atlantic Provinces presently experience flooding along water ways from extreme precipitation events and spring run-off. These projects will assess the risks and vulnerabilities, propose adaptation solutions along with policy outcomes and new design standards for infrastructure.</a:t>
            </a:r>
          </a:p>
          <a:p>
            <a:pPr>
              <a:spcBef>
                <a:spcPct val="0"/>
              </a:spcBef>
            </a:pPr>
            <a:endParaRPr lang="en-US" smtClean="0"/>
          </a:p>
          <a:p>
            <a:pPr>
              <a:spcBef>
                <a:spcPct val="0"/>
              </a:spcBef>
            </a:pPr>
            <a:endParaRPr lang="en-US"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2EE499-32AA-41E8-B407-5E9476304F05}" type="slidenum">
              <a:rPr lang="en-US"/>
              <a:pPr fontAlgn="base">
                <a:spcBef>
                  <a:spcPct val="0"/>
                </a:spcBef>
                <a:spcAft>
                  <a:spcPct val="0"/>
                </a:spcAft>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fontAlgn="auto">
              <a:spcBef>
                <a:spcPts val="0"/>
              </a:spcBef>
              <a:spcAft>
                <a:spcPts val="0"/>
              </a:spcAft>
              <a:defRPr/>
            </a:pPr>
            <a:endParaRPr lang="en-US" dirty="0" smtClean="0"/>
          </a:p>
          <a:p>
            <a:pPr fontAlgn="auto">
              <a:spcBef>
                <a:spcPts val="0"/>
              </a:spcBef>
              <a:spcAft>
                <a:spcPts val="0"/>
              </a:spcAft>
              <a:defRPr/>
            </a:pPr>
            <a:r>
              <a:rPr lang="en-US" dirty="0" smtClean="0"/>
              <a:t> Some of the deliverables or outcomes from the project will include:</a:t>
            </a:r>
          </a:p>
          <a:p>
            <a:pPr fontAlgn="auto">
              <a:spcBef>
                <a:spcPts val="0"/>
              </a:spcBef>
              <a:spcAft>
                <a:spcPts val="0"/>
              </a:spcAft>
              <a:defRPr/>
            </a:pPr>
            <a:endParaRPr lang="en-US" dirty="0" smtClean="0"/>
          </a:p>
          <a:p>
            <a:pPr fontAlgn="auto">
              <a:spcBef>
                <a:spcPts val="0"/>
              </a:spcBef>
              <a:spcAft>
                <a:spcPts val="0"/>
              </a:spcAft>
              <a:buFont typeface="Arial" pitchFamily="34" charset="0"/>
              <a:buChar char="•"/>
              <a:defRPr/>
            </a:pPr>
            <a:r>
              <a:rPr lang="en-US" dirty="0" smtClean="0"/>
              <a:t> Recommended changes to provincial legislation and policy allowing it to incorporate adaptation planning and management.</a:t>
            </a:r>
          </a:p>
          <a:p>
            <a:pPr fontAlgn="auto">
              <a:spcBef>
                <a:spcPts val="0"/>
              </a:spcBef>
              <a:spcAft>
                <a:spcPts val="0"/>
              </a:spcAft>
              <a:buFont typeface="Arial" pitchFamily="34" charset="0"/>
              <a:buNone/>
              <a:defRPr/>
            </a:pPr>
            <a:endParaRPr lang="en-US" dirty="0" smtClean="0"/>
          </a:p>
          <a:p>
            <a:pPr fontAlgn="auto">
              <a:spcBef>
                <a:spcPts val="0"/>
              </a:spcBef>
              <a:spcAft>
                <a:spcPts val="0"/>
              </a:spcAft>
              <a:buFont typeface="Arial" pitchFamily="34" charset="0"/>
              <a:buChar char="•"/>
              <a:defRPr/>
            </a:pPr>
            <a:r>
              <a:rPr lang="en-US" dirty="0" smtClean="0"/>
              <a:t>The development of model by-laws for municipalities and planning authorities</a:t>
            </a:r>
          </a:p>
          <a:p>
            <a:pPr fontAlgn="auto">
              <a:spcBef>
                <a:spcPts val="0"/>
              </a:spcBef>
              <a:spcAft>
                <a:spcPts val="0"/>
              </a:spcAft>
              <a:buFont typeface="Arial" pitchFamily="34" charset="0"/>
              <a:buChar char="•"/>
              <a:defRPr/>
            </a:pPr>
            <a:endParaRPr lang="en-US" dirty="0" smtClean="0"/>
          </a:p>
          <a:p>
            <a:pPr fontAlgn="auto">
              <a:spcBef>
                <a:spcPts val="0"/>
              </a:spcBef>
              <a:spcAft>
                <a:spcPts val="0"/>
              </a:spcAft>
              <a:buFont typeface="Arial" pitchFamily="34" charset="0"/>
              <a:buChar char="•"/>
              <a:defRPr/>
            </a:pPr>
            <a:r>
              <a:rPr lang="en-US" dirty="0" smtClean="0"/>
              <a:t>Proposed changes to municipal land use plans in communities involved in the projects. </a:t>
            </a:r>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A94FA1-FB79-449E-827C-F72111042C16}" type="slidenum">
              <a:rPr lang="en-US"/>
              <a:pPr fontAlgn="base">
                <a:spcBef>
                  <a:spcPct val="0"/>
                </a:spcBef>
                <a:spcAft>
                  <a:spcPct val="0"/>
                </a:spcAft>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en-US" smtClean="0"/>
              <a:t>The projects will result in proposed or recommended changes to the design and placement of infrastructure, for example the size of culverts, or the location of a sewage stations.</a:t>
            </a:r>
          </a:p>
          <a:p>
            <a:pPr>
              <a:spcBef>
                <a:spcPct val="0"/>
              </a:spcBef>
            </a:pPr>
            <a:endParaRPr lang="en-US" smtClean="0"/>
          </a:p>
          <a:p>
            <a:pPr>
              <a:spcBef>
                <a:spcPct val="0"/>
              </a:spcBef>
              <a:buFontTx/>
              <a:buChar char="•"/>
            </a:pPr>
            <a:r>
              <a:rPr lang="en-US" smtClean="0"/>
              <a:t>Some communities will use the information from the study to make changes to their emergency management plans. </a:t>
            </a:r>
          </a:p>
          <a:p>
            <a:pPr>
              <a:spcBef>
                <a:spcPct val="0"/>
              </a:spcBef>
            </a:pPr>
            <a:endParaRPr lang="en-US" smtClean="0"/>
          </a:p>
          <a:p>
            <a:pPr>
              <a:spcBef>
                <a:spcPct val="0"/>
              </a:spcBef>
              <a:buFontTx/>
              <a:buChar char="•"/>
            </a:pPr>
            <a:r>
              <a:rPr lang="en-US" smtClean="0"/>
              <a:t>A key deliverable will be a tool kit which can be used by any community in Atlantic Canada </a:t>
            </a:r>
          </a:p>
          <a:p>
            <a:pPr>
              <a:spcBef>
                <a:spcPct val="0"/>
              </a:spcBef>
            </a:pPr>
            <a:endParaRPr lang="en-US" smtClean="0"/>
          </a:p>
          <a:p>
            <a:pPr>
              <a:spcBef>
                <a:spcPct val="0"/>
              </a:spcBef>
              <a:buFontTx/>
              <a:buChar char="•"/>
            </a:pPr>
            <a:r>
              <a:rPr lang="en-US" smtClean="0"/>
              <a:t> Tool kit will include such items as the model by-law and a development officer’s development checklist for evaluating projects.</a:t>
            </a:r>
          </a:p>
          <a:p>
            <a:pPr>
              <a:spcBef>
                <a:spcPct val="0"/>
              </a:spcBef>
            </a:pPr>
            <a:endParaRPr lang="en-US" smtClean="0"/>
          </a:p>
          <a:p>
            <a:pPr>
              <a:spcBef>
                <a:spcPct val="0"/>
              </a:spcBef>
              <a:buFontTx/>
              <a:buChar char="•"/>
            </a:pPr>
            <a:r>
              <a:rPr lang="en-US" smtClean="0"/>
              <a:t>We will build the capacity of our professional engineers, land use planners and municipal officials by assisting in the hosting of annual general meetings on the theme of adaptation to climate change.</a:t>
            </a:r>
          </a:p>
          <a:p>
            <a:pPr>
              <a:spcBef>
                <a:spcPct val="0"/>
              </a:spcBef>
              <a:buFontTx/>
              <a:buChar char="•"/>
            </a:pPr>
            <a:endParaRPr lang="en-US" smtClean="0"/>
          </a:p>
          <a:p>
            <a:pPr>
              <a:spcBef>
                <a:spcPct val="0"/>
              </a:spcBef>
            </a:pPr>
            <a:endParaRPr lang="en-US" smtClean="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26AB28-FA73-4A68-B4AA-9ADFEA67E1C2}" type="slidenum">
              <a:rPr lang="en-US"/>
              <a:pPr fontAlgn="base">
                <a:spcBef>
                  <a:spcPct val="0"/>
                </a:spcBef>
                <a:spcAft>
                  <a:spcPct val="0"/>
                </a:spcAft>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90000"/>
              </a:lnSpc>
              <a:spcBef>
                <a:spcPct val="0"/>
              </a:spcBef>
              <a:buFontTx/>
              <a:buChar char="•"/>
            </a:pPr>
            <a:r>
              <a:rPr lang="en-US" smtClean="0"/>
              <a:t>The Governance Structure includes the establishment of an incorporated non-profit organization called the Atlantic Climate Adaptations Solutions Association.</a:t>
            </a:r>
          </a:p>
          <a:p>
            <a:pPr>
              <a:lnSpc>
                <a:spcPct val="90000"/>
              </a:lnSpc>
              <a:spcBef>
                <a:spcPct val="0"/>
              </a:spcBef>
            </a:pPr>
            <a:endParaRPr lang="en-US" smtClean="0"/>
          </a:p>
          <a:p>
            <a:pPr>
              <a:lnSpc>
                <a:spcPct val="90000"/>
              </a:lnSpc>
              <a:spcBef>
                <a:spcPct val="0"/>
              </a:spcBef>
              <a:buFontTx/>
              <a:buChar char="•"/>
            </a:pPr>
            <a:r>
              <a:rPr lang="en-US" smtClean="0"/>
              <a:t>The proposed governance structure for the Atlantic Regional Adaptation Collaborative includes oversight by the four Provincial Departments of Environment</a:t>
            </a:r>
          </a:p>
          <a:p>
            <a:pPr>
              <a:lnSpc>
                <a:spcPct val="90000"/>
              </a:lnSpc>
              <a:spcBef>
                <a:spcPct val="0"/>
              </a:spcBef>
            </a:pPr>
            <a:endParaRPr lang="en-US" smtClean="0"/>
          </a:p>
          <a:p>
            <a:pPr>
              <a:lnSpc>
                <a:spcPct val="90000"/>
              </a:lnSpc>
              <a:spcBef>
                <a:spcPct val="0"/>
              </a:spcBef>
              <a:buFontTx/>
              <a:buChar char="•"/>
            </a:pPr>
            <a:r>
              <a:rPr lang="en-US" smtClean="0"/>
              <a:t>The multi-stakeholder Steering Committee will provide direction and leadership on the Atlantic projects, ensuring they are meeting the deliverables and outcomes.</a:t>
            </a:r>
          </a:p>
          <a:p>
            <a:pPr>
              <a:lnSpc>
                <a:spcPct val="90000"/>
              </a:lnSpc>
              <a:spcBef>
                <a:spcPct val="0"/>
              </a:spcBef>
              <a:buFontTx/>
              <a:buChar char="•"/>
            </a:pPr>
            <a:endParaRPr lang="en-US" smtClean="0"/>
          </a:p>
          <a:p>
            <a:pPr>
              <a:lnSpc>
                <a:spcPct val="90000"/>
              </a:lnSpc>
              <a:spcBef>
                <a:spcPct val="0"/>
              </a:spcBef>
              <a:buFontTx/>
              <a:buChar char="•"/>
            </a:pPr>
            <a:r>
              <a:rPr lang="en-US" smtClean="0"/>
              <a:t>An Executive Director will be responsible for the management of the projects and will report to the Steering Committee.</a:t>
            </a:r>
          </a:p>
          <a:p>
            <a:pPr>
              <a:lnSpc>
                <a:spcPct val="90000"/>
              </a:lnSpc>
              <a:spcBef>
                <a:spcPct val="0"/>
              </a:spcBef>
              <a:buFontTx/>
              <a:buChar char="•"/>
            </a:pPr>
            <a:endParaRPr lang="en-US" smtClean="0"/>
          </a:p>
          <a:p>
            <a:pPr>
              <a:lnSpc>
                <a:spcPct val="90000"/>
              </a:lnSpc>
              <a:spcBef>
                <a:spcPct val="0"/>
              </a:spcBef>
              <a:buFontTx/>
              <a:buChar char="•"/>
            </a:pPr>
            <a:r>
              <a:rPr lang="en-US" smtClean="0"/>
              <a:t>Four provincial project managers will be hired who will report to the Executive Director. </a:t>
            </a:r>
          </a:p>
          <a:p>
            <a:pPr>
              <a:lnSpc>
                <a:spcPct val="90000"/>
              </a:lnSpc>
              <a:spcBef>
                <a:spcPct val="0"/>
              </a:spcBef>
            </a:pPr>
            <a:r>
              <a:rPr lang="en-US" smtClean="0"/>
              <a:t>The Role of the Provincial Project Managers is to manage the day to day activities of the projects taking place in each province.</a:t>
            </a:r>
          </a:p>
          <a:p>
            <a:pPr>
              <a:lnSpc>
                <a:spcPct val="90000"/>
              </a:lnSpc>
              <a:spcBef>
                <a:spcPct val="0"/>
              </a:spcBef>
            </a:pPr>
            <a:endParaRPr lang="en-US" smtClean="0"/>
          </a:p>
          <a:p>
            <a:pPr>
              <a:lnSpc>
                <a:spcPct val="90000"/>
              </a:lnSpc>
              <a:spcBef>
                <a:spcPct val="0"/>
              </a:spcBef>
              <a:buFontTx/>
              <a:buChar char="•"/>
            </a:pPr>
            <a:r>
              <a:rPr lang="en-US" smtClean="0"/>
              <a:t>The ACASA Advisory Panel consists of many stakeholders, for-profit groups, non-profit groups, industry and other interested organizations  and agencies</a:t>
            </a:r>
          </a:p>
          <a:p>
            <a:pPr>
              <a:lnSpc>
                <a:spcPct val="90000"/>
              </a:lnSpc>
              <a:spcBef>
                <a:spcPct val="0"/>
              </a:spcBef>
            </a:pPr>
            <a:endParaRPr lang="en-US" smtClean="0"/>
          </a:p>
          <a:p>
            <a:pPr>
              <a:lnSpc>
                <a:spcPct val="90000"/>
              </a:lnSpc>
              <a:spcBef>
                <a:spcPct val="0"/>
              </a:spcBef>
              <a:buFontTx/>
              <a:buChar char="•"/>
            </a:pPr>
            <a:r>
              <a:rPr lang="en-US" smtClean="0"/>
              <a:t>The Council of Atlantic Premiers Secretariat will manage the financial aspects of the overall project.</a:t>
            </a:r>
          </a:p>
          <a:p>
            <a:pPr>
              <a:lnSpc>
                <a:spcPct val="90000"/>
              </a:lnSpc>
              <a:spcBef>
                <a:spcPct val="0"/>
              </a:spcBef>
            </a:pPr>
            <a:endParaRPr lang="en-US"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99908B-0ECD-4A2B-8B1D-791371A8892A}" type="slidenum">
              <a:rPr lang="en-US"/>
              <a:pPr fontAlgn="base">
                <a:spcBef>
                  <a:spcPct val="0"/>
                </a:spcBef>
                <a:spcAft>
                  <a:spcPct val="0"/>
                </a:spcAft>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733691-78A2-4C81-BE3B-8DBECFA7CE5D}" type="slidenum">
              <a:rPr lang="en-US"/>
              <a:pPr fontAlgn="base">
                <a:spcBef>
                  <a:spcPct val="0"/>
                </a:spcBef>
                <a:spcAft>
                  <a:spcPct val="0"/>
                </a:spcAft>
              </a:pPr>
              <a:t>16</a:t>
            </a:fld>
            <a:endParaRPr lang="en-US"/>
          </a:p>
        </p:txBody>
      </p:sp>
      <p:sp>
        <p:nvSpPr>
          <p:cNvPr id="460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673100" lvl="1" indent="-223838" algn="just">
              <a:spcBef>
                <a:spcPct val="0"/>
              </a:spcBef>
              <a:buFontTx/>
              <a:buChar char="•"/>
            </a:pPr>
            <a:r>
              <a:rPr lang="en-US" smtClean="0"/>
              <a:t>Thank you for your time and I will be happy to answer your questions.</a:t>
            </a:r>
          </a:p>
          <a:p>
            <a:pPr marL="673100" lvl="1" indent="-223838" algn="just">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3F578F-5C0F-4312-ABA4-7C7465FF1B96}" type="slidenum">
              <a:rPr lang="en-US"/>
              <a:pPr fontAlgn="base">
                <a:spcBef>
                  <a:spcPct val="0"/>
                </a:spcBef>
                <a:spcAft>
                  <a:spcPct val="0"/>
                </a:spcAft>
              </a:pPr>
              <a:t>2</a:t>
            </a:fld>
            <a:endParaRPr lang="en-US"/>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60" name="Rectangle 3"/>
          <p:cNvSpPr>
            <a:spLocks noGrp="1" noChangeArrowheads="1"/>
          </p:cNvSpPr>
          <p:nvPr>
            <p:ph type="body" idx="1"/>
          </p:nvPr>
        </p:nvSpPr>
        <p:spPr bwMode="auto"/>
        <p:txBody>
          <a:bodyPr wrap="square" numCol="1" anchor="t" anchorCtr="0" compatLnSpc="1">
            <a:prstTxWarp prst="textNoShape">
              <a:avLst/>
            </a:prstTxWarp>
            <a:normAutofit fontScale="92500"/>
          </a:bodyPr>
          <a:lstStyle/>
          <a:p>
            <a:pPr fontAlgn="auto">
              <a:spcBef>
                <a:spcPct val="0"/>
              </a:spcBef>
              <a:spcAft>
                <a:spcPts val="0"/>
              </a:spcAft>
              <a:buFontTx/>
              <a:buChar char="•"/>
              <a:defRPr/>
            </a:pPr>
            <a:r>
              <a:rPr lang="en-CA" sz="1000" dirty="0"/>
              <a:t> </a:t>
            </a:r>
            <a:r>
              <a:rPr lang="en-CA" dirty="0"/>
              <a:t>In 2004-2005 the Canadian Council of Ministers of Environment </a:t>
            </a:r>
            <a:r>
              <a:rPr lang="en-US" dirty="0"/>
              <a:t>identified that climate change was a national issue</a:t>
            </a:r>
            <a:r>
              <a:rPr lang="en-CA" dirty="0"/>
              <a:t>. </a:t>
            </a:r>
          </a:p>
          <a:p>
            <a:pPr fontAlgn="auto">
              <a:spcBef>
                <a:spcPct val="0"/>
              </a:spcBef>
              <a:spcAft>
                <a:spcPts val="0"/>
              </a:spcAft>
              <a:buFontTx/>
              <a:buChar char="•"/>
              <a:defRPr/>
            </a:pPr>
            <a:endParaRPr lang="en-CA" dirty="0"/>
          </a:p>
          <a:p>
            <a:pPr fontAlgn="auto">
              <a:spcBef>
                <a:spcPct val="0"/>
              </a:spcBef>
              <a:spcAft>
                <a:spcPts val="0"/>
              </a:spcAft>
              <a:buFontTx/>
              <a:buChar char="•"/>
              <a:defRPr/>
            </a:pPr>
            <a:r>
              <a:rPr lang="en-CA" dirty="0"/>
              <a:t>In 2006, the issue was raised among Premiers when the Council of the Federation (COF) met. </a:t>
            </a:r>
          </a:p>
          <a:p>
            <a:pPr fontAlgn="auto">
              <a:spcBef>
                <a:spcPct val="0"/>
              </a:spcBef>
              <a:spcAft>
                <a:spcPts val="0"/>
              </a:spcAft>
              <a:buFontTx/>
              <a:buChar char="•"/>
              <a:defRPr/>
            </a:pPr>
            <a:endParaRPr lang="en-CA" dirty="0"/>
          </a:p>
          <a:p>
            <a:pPr fontAlgn="auto">
              <a:spcBef>
                <a:spcPct val="0"/>
              </a:spcBef>
              <a:spcAft>
                <a:spcPts val="0"/>
              </a:spcAft>
              <a:buFontTx/>
              <a:buChar char="•"/>
              <a:defRPr/>
            </a:pPr>
            <a:r>
              <a:rPr lang="en-CA" dirty="0"/>
              <a:t>Climate change was subsequently highlighted in the COF meeting of August 2007</a:t>
            </a:r>
          </a:p>
          <a:p>
            <a:pPr fontAlgn="auto">
              <a:spcBef>
                <a:spcPct val="0"/>
              </a:spcBef>
              <a:spcAft>
                <a:spcPts val="0"/>
              </a:spcAft>
              <a:buFontTx/>
              <a:buChar char="•"/>
              <a:defRPr/>
            </a:pPr>
            <a:endParaRPr lang="en-CA" dirty="0"/>
          </a:p>
          <a:p>
            <a:pPr fontAlgn="auto">
              <a:spcBef>
                <a:spcPct val="0"/>
              </a:spcBef>
              <a:spcAft>
                <a:spcPts val="0"/>
              </a:spcAft>
              <a:buFontTx/>
              <a:buChar char="•"/>
              <a:defRPr/>
            </a:pPr>
            <a:r>
              <a:rPr lang="en-CA" dirty="0"/>
              <a:t>At the COF 2008 meeting in Vancouver. Premiers agreed that further collaborative work is needed. </a:t>
            </a:r>
          </a:p>
          <a:p>
            <a:pPr fontAlgn="auto">
              <a:spcBef>
                <a:spcPct val="0"/>
              </a:spcBef>
              <a:spcAft>
                <a:spcPts val="0"/>
              </a:spcAft>
              <a:buFontTx/>
              <a:buChar char="•"/>
              <a:defRPr/>
            </a:pPr>
            <a:endParaRPr lang="en-CA" dirty="0"/>
          </a:p>
          <a:p>
            <a:pPr fontAlgn="auto">
              <a:spcBef>
                <a:spcPct val="0"/>
              </a:spcBef>
              <a:spcAft>
                <a:spcPts val="0"/>
              </a:spcAft>
              <a:buFontTx/>
              <a:buChar char="•"/>
              <a:defRPr/>
            </a:pPr>
            <a:r>
              <a:rPr lang="en-CA" dirty="0"/>
              <a:t> The Council of Atlantic Environment Ministers has identified climate change, and especially climate change adaptation, as a key environmental issue for Atlantic Canada.</a:t>
            </a:r>
          </a:p>
          <a:p>
            <a:pPr fontAlgn="auto">
              <a:spcBef>
                <a:spcPct val="0"/>
              </a:spcBef>
              <a:spcAft>
                <a:spcPts val="0"/>
              </a:spcAft>
              <a:buFontTx/>
              <a:buChar char="•"/>
              <a:defRPr/>
            </a:pPr>
            <a:endParaRPr lang="en-US" dirty="0">
              <a:solidFill>
                <a:schemeClr val="tx2"/>
              </a:solidFill>
            </a:endParaRPr>
          </a:p>
          <a:p>
            <a:pPr fontAlgn="auto">
              <a:spcBef>
                <a:spcPct val="0"/>
              </a:spcBef>
              <a:spcAft>
                <a:spcPts val="0"/>
              </a:spcAft>
              <a:buFontTx/>
              <a:buChar char="•"/>
              <a:defRPr/>
            </a:pPr>
            <a:endParaRPr lang="en-US" dirty="0">
              <a:solidFill>
                <a:schemeClr val="tx2"/>
              </a:solidFill>
            </a:endParaRPr>
          </a:p>
          <a:p>
            <a:pPr fontAlgn="auto">
              <a:spcBef>
                <a:spcPct val="0"/>
              </a:spcBef>
              <a:spcAft>
                <a:spcPts val="0"/>
              </a:spcAft>
              <a:buFontTx/>
              <a:buChar char="•"/>
              <a:defRPr/>
            </a:pPr>
            <a:r>
              <a:rPr lang="en-CA" dirty="0"/>
              <a:t>In April 08, Natural Resources Canada (</a:t>
            </a:r>
            <a:r>
              <a:rPr lang="en-CA" dirty="0" err="1"/>
              <a:t>NRCan</a:t>
            </a:r>
            <a:r>
              <a:rPr lang="en-CA" dirty="0"/>
              <a:t>) announced a </a:t>
            </a:r>
            <a:r>
              <a:rPr lang="en-US" dirty="0">
                <a:solidFill>
                  <a:srgbClr val="00549F"/>
                </a:solidFill>
              </a:rPr>
              <a:t>Regional Adaptation Collaborative Program to address adaptation</a:t>
            </a:r>
            <a:r>
              <a:rPr lang="en-CA" dirty="0"/>
              <a:t>. </a:t>
            </a:r>
          </a:p>
          <a:p>
            <a:pPr fontAlgn="auto">
              <a:spcBef>
                <a:spcPct val="0"/>
              </a:spcBef>
              <a:spcAft>
                <a:spcPts val="0"/>
              </a:spcAft>
              <a:defRPr/>
            </a:pPr>
            <a:endParaRPr lang="en-CA" dirty="0"/>
          </a:p>
          <a:p>
            <a:pPr fontAlgn="auto">
              <a:spcBef>
                <a:spcPct val="0"/>
              </a:spcBef>
              <a:spcAft>
                <a:spcPts val="0"/>
              </a:spcAft>
              <a:buFontTx/>
              <a:buChar char="•"/>
              <a:defRPr/>
            </a:pPr>
            <a:endParaRPr lang="en-CA"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en-CA" smtClean="0"/>
              <a:t>The Climate Change Adaptation workshop in Saint John, NB included speakers, and representatives from across Atlantic Canada, nationally and internationally. The participants included representatives from the four Atlantic Departments of Environment, several other provincial departments, academia, non-profits, for profits, planners, engineers and municipal representatives. The discussions and outcomes formed the basis for an Atlantic wide initiative.</a:t>
            </a:r>
          </a:p>
          <a:p>
            <a:pPr>
              <a:spcBef>
                <a:spcPct val="0"/>
              </a:spcBef>
              <a:buFontTx/>
              <a:buChar char="•"/>
            </a:pPr>
            <a:endParaRPr lang="en-CA" smtClean="0"/>
          </a:p>
          <a:p>
            <a:pPr>
              <a:spcBef>
                <a:spcPct val="0"/>
              </a:spcBef>
              <a:buFontTx/>
              <a:buChar char="•"/>
            </a:pPr>
            <a:r>
              <a:rPr lang="en-CA" smtClean="0"/>
              <a:t>The Atlantic Environment Ministers agreed Atlantic Canada should work together to submit a single proposal to the Natural Resources Canada Regional Adaptation Collaborative funding program.</a:t>
            </a:r>
          </a:p>
          <a:p>
            <a:pPr>
              <a:spcBef>
                <a:spcPct val="0"/>
              </a:spcBef>
              <a:buFontTx/>
              <a:buChar char="•"/>
            </a:pPr>
            <a:endParaRPr lang="en-CA" smtClean="0"/>
          </a:p>
          <a:p>
            <a:pPr>
              <a:spcBef>
                <a:spcPct val="0"/>
              </a:spcBef>
              <a:buFontTx/>
              <a:buChar char="•"/>
            </a:pPr>
            <a:r>
              <a:rPr lang="en-CA" smtClean="0"/>
              <a:t>In June 2008 the Council of Atlantic Environment Ministers adopted a Climate Change Adaptation Strategy for Atlantic Canada which included a component to agree to submit a single Atlantic Regional Adaptation Collaborative proposal to Natural Resources Canada.</a:t>
            </a:r>
          </a:p>
          <a:p>
            <a:pPr>
              <a:spcBef>
                <a:spcPct val="0"/>
              </a:spcBef>
              <a:buFontTx/>
              <a:buChar char="•"/>
            </a:pPr>
            <a:endParaRPr lang="en-CA" smtClean="0"/>
          </a:p>
          <a:p>
            <a:pPr>
              <a:spcBef>
                <a:spcPct val="0"/>
              </a:spcBef>
            </a:pPr>
            <a:endParaRPr lang="en-US"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17B1DEF-50F5-4B37-AC0C-98076E96AA53}" type="slidenum">
              <a:rPr lang="en-US"/>
              <a:pPr fontAlgn="base">
                <a:spcBef>
                  <a:spcPct val="0"/>
                </a:spcBef>
                <a:spcAft>
                  <a:spcPct val="0"/>
                </a:spcAft>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A8D0807-3ED3-4307-A9A4-E85982C36869}" type="slidenum">
              <a:rPr lang="en-US"/>
              <a:pPr fontAlgn="base">
                <a:spcBef>
                  <a:spcPct val="0"/>
                </a:spcBef>
                <a:spcAft>
                  <a:spcPct val="0"/>
                </a:spcAft>
              </a:pPr>
              <a:t>4</a:t>
            </a:fld>
            <a:endParaRPr lang="en-US"/>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60" name="Rectangle 3"/>
          <p:cNvSpPr>
            <a:spLocks noGrp="1" noChangeArrowheads="1"/>
          </p:cNvSpPr>
          <p:nvPr>
            <p:ph type="body" idx="1"/>
          </p:nvPr>
        </p:nvSpPr>
        <p:spPr bwMode="auto"/>
        <p:txBody>
          <a:bodyPr wrap="square" numCol="1" anchor="t" anchorCtr="0" compatLnSpc="1">
            <a:prstTxWarp prst="textNoShape">
              <a:avLst/>
            </a:prstTxWarp>
            <a:normAutofit fontScale="92500"/>
          </a:bodyPr>
          <a:lstStyle/>
          <a:p>
            <a:pPr fontAlgn="auto">
              <a:spcBef>
                <a:spcPct val="0"/>
              </a:spcBef>
              <a:spcAft>
                <a:spcPts val="0"/>
              </a:spcAft>
              <a:defRPr/>
            </a:pPr>
            <a:r>
              <a:rPr lang="en-CA" dirty="0" smtClean="0"/>
              <a:t>The Federal and Provincial Governments identified that Atlantic Canada has several common climate change issues, the majority of being related to water. </a:t>
            </a:r>
          </a:p>
          <a:p>
            <a:pPr fontAlgn="auto">
              <a:spcBef>
                <a:spcPct val="0"/>
              </a:spcBef>
              <a:spcAft>
                <a:spcPts val="0"/>
              </a:spcAft>
              <a:defRPr/>
            </a:pPr>
            <a:endParaRPr lang="en-CA" dirty="0" smtClean="0"/>
          </a:p>
          <a:p>
            <a:pPr fontAlgn="auto">
              <a:spcBef>
                <a:spcPct val="0"/>
              </a:spcBef>
              <a:spcAft>
                <a:spcPts val="0"/>
              </a:spcAft>
              <a:defRPr/>
            </a:pPr>
            <a:r>
              <a:rPr lang="en-CA" dirty="0" smtClean="0"/>
              <a:t>Sea-level rise, coastal flooding, coastal erosion, salt water intrusion of aquifers, flooding along inland watercourses, and impacts on our infrastructure are areas of prime concern.</a:t>
            </a:r>
            <a:endParaRPr lang="en-CA"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D793ED8-8544-438D-9A2C-E43A59064383}" type="slidenum">
              <a:rPr lang="en-US"/>
              <a:pPr fontAlgn="base">
                <a:spcBef>
                  <a:spcPct val="0"/>
                </a:spcBef>
                <a:spcAft>
                  <a:spcPct val="0"/>
                </a:spcAft>
              </a:pPr>
              <a:t>5</a:t>
            </a:fld>
            <a:endParaRPr lang="en-US"/>
          </a:p>
        </p:txBody>
      </p:sp>
      <p:sp>
        <p:nvSpPr>
          <p:cNvPr id="235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673100" lvl="1" indent="-223838" algn="just">
              <a:spcBef>
                <a:spcPct val="0"/>
              </a:spcBef>
            </a:pPr>
            <a:r>
              <a:rPr lang="en-CA" smtClean="0"/>
              <a:t>The </a:t>
            </a:r>
            <a:r>
              <a:rPr lang="en-CA" b="1" i="1" smtClean="0"/>
              <a:t>Climate Change Adaptation Strategy for Atlantic Canada</a:t>
            </a:r>
            <a:r>
              <a:rPr lang="en-CA" smtClean="0"/>
              <a:t> created by the four Atlantic Provinces is an agreement to work together to address the common climate change issues.</a:t>
            </a:r>
          </a:p>
          <a:p>
            <a:pPr marL="673100" lvl="1" indent="-223838" algn="just">
              <a:spcBef>
                <a:spcPct val="0"/>
              </a:spcBef>
            </a:pPr>
            <a:endParaRPr lang="en-CA" smtClean="0"/>
          </a:p>
          <a:p>
            <a:pPr marL="673100" lvl="1" indent="-223838" algn="just">
              <a:spcBef>
                <a:spcPct val="0"/>
              </a:spcBef>
            </a:pPr>
            <a:endParaRPr lang="en-CA" smtClean="0"/>
          </a:p>
          <a:p>
            <a:pPr marL="673100" lvl="1" indent="-223838" algn="just">
              <a:spcBef>
                <a:spcPct val="0"/>
              </a:spcBef>
            </a:pPr>
            <a:r>
              <a:rPr lang="en-CA" u="sng" smtClean="0"/>
              <a:t>Purpose</a:t>
            </a:r>
          </a:p>
          <a:p>
            <a:pPr marL="673100" lvl="1" indent="-223838" algn="just">
              <a:spcBef>
                <a:spcPct val="0"/>
              </a:spcBef>
              <a:buFontTx/>
              <a:buChar char="•"/>
            </a:pPr>
            <a:r>
              <a:rPr lang="en-CA" smtClean="0"/>
              <a:t>The Climate Change Adaptation Strategy for Atlantic Canada provides the framework for comprehensive, integrated and long-term planning for climate change adaptation in the Atlantic region. </a:t>
            </a:r>
          </a:p>
          <a:p>
            <a:pPr marL="673100" lvl="1" indent="-223838" algn="just">
              <a:spcBef>
                <a:spcPct val="0"/>
              </a:spcBef>
            </a:pPr>
            <a:endParaRPr lang="en-CA" smtClean="0"/>
          </a:p>
          <a:p>
            <a:pPr marL="673100" lvl="1" indent="-223838" algn="just">
              <a:spcBef>
                <a:spcPct val="0"/>
              </a:spcBef>
              <a:buFontTx/>
              <a:buChar char="•"/>
            </a:pPr>
            <a:r>
              <a:rPr lang="en-CA" smtClean="0"/>
              <a:t>Supports and integrates sustainable development </a:t>
            </a:r>
            <a:r>
              <a:rPr lang="en-CA" b="1" smtClean="0"/>
              <a:t>principles </a:t>
            </a:r>
            <a:r>
              <a:rPr lang="en-CA" smtClean="0"/>
              <a:t>of securing social, environmental and economic health. </a:t>
            </a:r>
          </a:p>
          <a:p>
            <a:pPr marL="673100" lvl="1" indent="-223838" algn="just">
              <a:spcBef>
                <a:spcPct val="0"/>
              </a:spcBef>
            </a:pPr>
            <a:endParaRPr lang="en-CA" smtClean="0"/>
          </a:p>
          <a:p>
            <a:pPr marL="673100" lvl="1" indent="-223838" algn="just">
              <a:spcBef>
                <a:spcPct val="0"/>
              </a:spcBef>
            </a:pPr>
            <a:r>
              <a:rPr lang="en-CA" u="sng" smtClean="0"/>
              <a:t>Goals</a:t>
            </a:r>
          </a:p>
          <a:p>
            <a:pPr marL="673100" lvl="1" indent="-223838" algn="just">
              <a:spcBef>
                <a:spcPct val="0"/>
              </a:spcBef>
              <a:buFontTx/>
              <a:buChar char="•"/>
            </a:pPr>
            <a:r>
              <a:rPr lang="en-US" smtClean="0"/>
              <a:t>Enhance the resilience (our ability to recover from impacts) and adaptive capacity of Atlantic Canada to climate change;</a:t>
            </a:r>
          </a:p>
          <a:p>
            <a:pPr marL="673100" lvl="1" indent="-223838" algn="just">
              <a:spcBef>
                <a:spcPct val="0"/>
              </a:spcBef>
            </a:pPr>
            <a:endParaRPr lang="en-US" smtClean="0"/>
          </a:p>
          <a:p>
            <a:pPr marL="673100" lvl="1" indent="-223838" algn="just">
              <a:spcBef>
                <a:spcPct val="0"/>
              </a:spcBef>
              <a:buFontTx/>
              <a:buChar char="•"/>
            </a:pPr>
            <a:r>
              <a:rPr lang="en-US" smtClean="0"/>
              <a:t>Integrate adaptation measures into existing and new development activities (ex. avoidance); and</a:t>
            </a:r>
          </a:p>
          <a:p>
            <a:pPr marL="673100" lvl="1" indent="-223838" algn="just">
              <a:spcBef>
                <a:spcPct val="0"/>
              </a:spcBef>
            </a:pPr>
            <a:endParaRPr lang="en-US" smtClean="0"/>
          </a:p>
          <a:p>
            <a:pPr marL="673100" lvl="1" indent="-223838" algn="just">
              <a:spcBef>
                <a:spcPct val="0"/>
              </a:spcBef>
              <a:buFontTx/>
              <a:buChar char="•"/>
            </a:pPr>
            <a:r>
              <a:rPr lang="en-US" smtClean="0"/>
              <a:t>Promote regional collaboration, co-ordination, and sharing of best adaptation practices.</a:t>
            </a:r>
            <a:endParaRPr lang="en-CA"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1779F46-087C-4592-8744-5A03488B3514}" type="slidenum">
              <a:rPr lang="en-US"/>
              <a:pPr fontAlgn="base">
                <a:spcBef>
                  <a:spcPct val="0"/>
                </a:spcBef>
                <a:spcAft>
                  <a:spcPct val="0"/>
                </a:spcAft>
              </a:pPr>
              <a:t>6</a:t>
            </a:fld>
            <a:endParaRPr lang="en-US"/>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673100" lvl="1" indent="-223838" algn="just">
              <a:lnSpc>
                <a:spcPct val="80000"/>
              </a:lnSpc>
              <a:spcBef>
                <a:spcPct val="0"/>
              </a:spcBef>
            </a:pPr>
            <a:r>
              <a:rPr lang="en-US" sz="1000" smtClean="0"/>
              <a:t>Three key result areas were identified by the Adaptation Strategy. </a:t>
            </a:r>
          </a:p>
          <a:p>
            <a:pPr marL="673100" lvl="1" indent="-223838" algn="just">
              <a:lnSpc>
                <a:spcPct val="80000"/>
              </a:lnSpc>
              <a:spcBef>
                <a:spcPct val="0"/>
              </a:spcBef>
            </a:pPr>
            <a:endParaRPr lang="en-CA" sz="1000" smtClean="0"/>
          </a:p>
          <a:p>
            <a:pPr marL="673100" lvl="1" indent="-223838" algn="just">
              <a:lnSpc>
                <a:spcPct val="80000"/>
              </a:lnSpc>
              <a:spcBef>
                <a:spcPct val="0"/>
              </a:spcBef>
            </a:pPr>
            <a:r>
              <a:rPr lang="en-US" sz="1000" b="1" smtClean="0"/>
              <a:t>Key Result Area 1 – Identifying Climate Change Risks (and vulnerabilities): Need to identify the present and future risks and information gaps regarding those risks. </a:t>
            </a:r>
          </a:p>
          <a:p>
            <a:pPr marL="673100" lvl="1" indent="-223838" algn="just">
              <a:lnSpc>
                <a:spcPct val="80000"/>
              </a:lnSpc>
              <a:spcBef>
                <a:spcPct val="0"/>
              </a:spcBef>
            </a:pPr>
            <a:endParaRPr lang="en-US" sz="1000" b="1" smtClean="0"/>
          </a:p>
          <a:p>
            <a:pPr marL="673100" lvl="1" indent="-223838" algn="just">
              <a:lnSpc>
                <a:spcPct val="80000"/>
              </a:lnSpc>
              <a:spcBef>
                <a:spcPct val="0"/>
              </a:spcBef>
            </a:pPr>
            <a:r>
              <a:rPr lang="en-US" sz="1000" b="1" smtClean="0"/>
              <a:t>Key Result Area 2 – </a:t>
            </a:r>
            <a:r>
              <a:rPr lang="en-US" sz="1000" b="1" i="1" smtClean="0"/>
              <a:t>Climate Proofing</a:t>
            </a:r>
            <a:r>
              <a:rPr lang="en-US" sz="1000" b="1" smtClean="0"/>
              <a:t> Decisions</a:t>
            </a:r>
            <a:endParaRPr lang="en-US" sz="1000" smtClean="0"/>
          </a:p>
          <a:p>
            <a:pPr marL="673100" lvl="1" indent="-223838" algn="just">
              <a:lnSpc>
                <a:spcPct val="80000"/>
              </a:lnSpc>
              <a:spcBef>
                <a:spcPct val="0"/>
              </a:spcBef>
            </a:pPr>
            <a:endParaRPr lang="en-US" sz="1000" smtClean="0"/>
          </a:p>
          <a:p>
            <a:pPr marL="673100" lvl="1" indent="-223838" algn="just">
              <a:lnSpc>
                <a:spcPct val="80000"/>
              </a:lnSpc>
              <a:spcBef>
                <a:spcPct val="0"/>
              </a:spcBef>
            </a:pPr>
            <a:r>
              <a:rPr lang="en-US" sz="1000" b="1" smtClean="0"/>
              <a:t>Key Result Area 3 - Regional Collaboration</a:t>
            </a:r>
            <a:endParaRPr lang="en-US" sz="1000" smtClean="0"/>
          </a:p>
          <a:p>
            <a:pPr marL="223838" indent="-223838" algn="just">
              <a:spcBef>
                <a:spcPct val="0"/>
              </a:spcBef>
            </a:pPr>
            <a:endParaRPr lang="en-CA" sz="1000" smtClean="0"/>
          </a:p>
          <a:p>
            <a:pPr marL="223838" indent="-223838" algn="just">
              <a:spcBef>
                <a:spcPct val="0"/>
              </a:spcBef>
              <a:buFontTx/>
              <a:buChar char="•"/>
            </a:pPr>
            <a:r>
              <a:rPr lang="en-CA" sz="1000" smtClean="0"/>
              <a:t>The RAC proposal is part of the larger Climate Change Adaptation Strategy for Atlantic Canada.</a:t>
            </a:r>
          </a:p>
          <a:p>
            <a:pPr marL="223838" indent="-223838" algn="just">
              <a:spcBef>
                <a:spcPct val="0"/>
              </a:spcBef>
              <a:buFontTx/>
              <a:buChar char="•"/>
            </a:pPr>
            <a:endParaRPr lang="en-CA" sz="1000" b="1" smtClean="0"/>
          </a:p>
          <a:p>
            <a:pPr marL="223838" indent="-223838" algn="just">
              <a:spcBef>
                <a:spcPct val="0"/>
              </a:spcBef>
              <a:buFontTx/>
              <a:buChar char="•"/>
            </a:pPr>
            <a:r>
              <a:rPr lang="en-CA" sz="1000" b="1" smtClean="0"/>
              <a:t>The RAC proposal provides us with the funds from NRCan to begin to launch our Climate Change Strategy for Atlantic Canada particularly with respect to the engagement of communities and professional organizations to understand and deliver adaptation solutions.</a:t>
            </a:r>
          </a:p>
          <a:p>
            <a:pPr marL="223838" indent="-223838" algn="just">
              <a:spcBef>
                <a:spcPct val="0"/>
              </a:spcBef>
              <a:buFontTx/>
              <a:buChar char="•"/>
            </a:pPr>
            <a:endParaRPr lang="en-CA" sz="1000" smtClean="0"/>
          </a:p>
          <a:p>
            <a:pPr marL="223838" indent="-223838" algn="just">
              <a:spcBef>
                <a:spcPct val="0"/>
              </a:spcBef>
              <a:buFontTx/>
              <a:buChar char="•"/>
            </a:pPr>
            <a:endParaRPr lang="en-CA" sz="1000" smtClean="0"/>
          </a:p>
          <a:p>
            <a:pPr marL="673100" lvl="1" indent="-223838" algn="just">
              <a:lnSpc>
                <a:spcPct val="80000"/>
              </a:lnSpc>
              <a:spcBef>
                <a:spcPct val="0"/>
              </a:spcBef>
            </a:pPr>
            <a:endParaRPr lang="en-US" sz="10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19B6929-716F-41C9-9C63-9069839FEDC5}" type="slidenum">
              <a:rPr lang="en-US"/>
              <a:pPr fontAlgn="base">
                <a:spcBef>
                  <a:spcPct val="0"/>
                </a:spcBef>
                <a:spcAft>
                  <a:spcPct val="0"/>
                </a:spcAft>
              </a:pPr>
              <a:t>7</a:t>
            </a:fld>
            <a:endParaRPr lang="en-US"/>
          </a:p>
        </p:txBody>
      </p:sp>
      <p:sp>
        <p:nvSpPr>
          <p:cNvPr id="276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23838" indent="-223838">
              <a:spcBef>
                <a:spcPct val="0"/>
              </a:spcBef>
            </a:pPr>
            <a:endParaRPr lang="en-CA" sz="1000" b="1" smtClean="0"/>
          </a:p>
          <a:p>
            <a:pPr marL="223838" indent="-223838">
              <a:spcBef>
                <a:spcPct val="0"/>
              </a:spcBef>
            </a:pPr>
            <a:r>
              <a:rPr lang="en-CA" sz="1000" b="1" smtClean="0"/>
              <a:t>RAC What is it?</a:t>
            </a:r>
            <a:endParaRPr lang="en-CA" sz="1000" smtClean="0"/>
          </a:p>
          <a:p>
            <a:pPr marL="223838" indent="-223838">
              <a:spcBef>
                <a:spcPct val="0"/>
              </a:spcBef>
            </a:pPr>
            <a:r>
              <a:rPr lang="en-CA" sz="1000" smtClean="0"/>
              <a:t>A federal program focused on </a:t>
            </a:r>
            <a:r>
              <a:rPr lang="en-CA" sz="1000" u="sng" smtClean="0"/>
              <a:t>collaboration</a:t>
            </a:r>
            <a:r>
              <a:rPr lang="en-CA" sz="1000" smtClean="0"/>
              <a:t> amongst regional decision-makers (government and non-government) with the objective of facilitating the integration of climate change considerations into </a:t>
            </a:r>
            <a:r>
              <a:rPr lang="en-CA" sz="1000" u="sng" smtClean="0"/>
              <a:t>decision-making</a:t>
            </a:r>
            <a:r>
              <a:rPr lang="en-CA" sz="1000" smtClean="0"/>
              <a:t>.  </a:t>
            </a:r>
            <a:endParaRPr lang="en-US" sz="1000" smtClean="0"/>
          </a:p>
          <a:p>
            <a:pPr marL="223838" indent="-223838">
              <a:spcBef>
                <a:spcPct val="0"/>
              </a:spcBef>
            </a:pPr>
            <a:endParaRPr lang="en-US" sz="1000" smtClean="0"/>
          </a:p>
          <a:p>
            <a:pPr marL="223838" indent="-223838">
              <a:spcBef>
                <a:spcPct val="0"/>
              </a:spcBef>
            </a:pPr>
            <a:r>
              <a:rPr lang="en-CA" sz="1000" b="1" smtClean="0"/>
              <a:t>Important Parameters</a:t>
            </a:r>
            <a:endParaRPr lang="en-CA" sz="1000" smtClean="0"/>
          </a:p>
          <a:p>
            <a:pPr marL="223838" indent="-223838">
              <a:spcBef>
                <a:spcPct val="0"/>
              </a:spcBef>
              <a:buFontTx/>
              <a:buChar char="•"/>
            </a:pPr>
            <a:r>
              <a:rPr lang="en-CA" sz="1000" smtClean="0"/>
              <a:t>six  “Regional Adaptation Collaboratives” (RACs) will be created across Canada.</a:t>
            </a:r>
          </a:p>
          <a:p>
            <a:pPr marL="223838" indent="-223838">
              <a:spcBef>
                <a:spcPct val="0"/>
              </a:spcBef>
            </a:pPr>
            <a:endParaRPr lang="en-CA" sz="1000" smtClean="0"/>
          </a:p>
          <a:p>
            <a:pPr marL="223838" indent="-223838">
              <a:spcBef>
                <a:spcPct val="0"/>
              </a:spcBef>
              <a:buFontTx/>
              <a:buChar char="•"/>
            </a:pPr>
            <a:r>
              <a:rPr lang="en-CA" sz="1000" smtClean="0"/>
              <a:t>Funding from this program can be used to pay for activities (eg. stakeholder consultations, risk assessments, tailoring of tools, applied research) to support adaptation decisions, however, funding can </a:t>
            </a:r>
            <a:r>
              <a:rPr lang="en-CA" sz="1000" u="sng" smtClean="0"/>
              <a:t>not</a:t>
            </a:r>
            <a:r>
              <a:rPr lang="en-CA" sz="1000" smtClean="0"/>
              <a:t> be used to implement adaptation decisions (eg. funding can </a:t>
            </a:r>
            <a:r>
              <a:rPr lang="en-CA" sz="1000" u="sng" smtClean="0"/>
              <a:t>not</a:t>
            </a:r>
            <a:r>
              <a:rPr lang="en-CA" sz="1000" smtClean="0"/>
              <a:t> be used for physical works, such as to strengthen a bridge, move a road etc).</a:t>
            </a:r>
          </a:p>
          <a:p>
            <a:pPr marL="223838" indent="-223838">
              <a:spcBef>
                <a:spcPct val="0"/>
              </a:spcBef>
            </a:pPr>
            <a:endParaRPr lang="en-CA" sz="1000" smtClean="0"/>
          </a:p>
          <a:p>
            <a:pPr marL="223838" indent="-223838">
              <a:spcBef>
                <a:spcPct val="0"/>
              </a:spcBef>
              <a:buFontTx/>
              <a:buChar char="•"/>
            </a:pPr>
            <a:r>
              <a:rPr lang="en-CA" sz="1000" smtClean="0"/>
              <a:t>$3.3 million funding from NRCan for each RAC.</a:t>
            </a:r>
          </a:p>
          <a:p>
            <a:pPr marL="223838" indent="-223838">
              <a:spcBef>
                <a:spcPct val="0"/>
              </a:spcBef>
              <a:buFontTx/>
              <a:buChar char="•"/>
            </a:pPr>
            <a:r>
              <a:rPr lang="en-CA" sz="1000" smtClean="0"/>
              <a:t>Atlantic Canada will provide 50% matching funding in cash and in-kind.</a:t>
            </a:r>
          </a:p>
          <a:p>
            <a:pPr marL="223838" indent="-223838">
              <a:spcBef>
                <a:spcPct val="0"/>
              </a:spcBef>
            </a:pPr>
            <a:endParaRPr lang="en-CA" sz="1000" smtClean="0"/>
          </a:p>
          <a:p>
            <a:pPr marL="223838" indent="-223838">
              <a:spcBef>
                <a:spcPct val="0"/>
              </a:spcBef>
            </a:pPr>
            <a:endParaRPr lang="en-CA" sz="10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en-US" smtClean="0"/>
              <a:t>In the fall of 2008 the four Atlantic Ministers of Environment submitted a Letter of Interest to Natural Resources Canada in response to the NRCan call for Letters of Interest related to the Regional Adaptation Collaborative funding program.</a:t>
            </a:r>
          </a:p>
          <a:p>
            <a:pPr>
              <a:spcBef>
                <a:spcPct val="0"/>
              </a:spcBef>
              <a:buFontTx/>
              <a:buChar char="•"/>
            </a:pPr>
            <a:endParaRPr lang="en-US" smtClean="0"/>
          </a:p>
          <a:p>
            <a:pPr>
              <a:spcBef>
                <a:spcPct val="0"/>
              </a:spcBef>
              <a:buFontTx/>
              <a:buChar char="•"/>
            </a:pPr>
            <a:r>
              <a:rPr lang="en-US" smtClean="0"/>
              <a:t>In the winter of 2009, Natural Resources Canada formally asked the Atlantic Provinces to prepare a detailed proposal.</a:t>
            </a:r>
          </a:p>
          <a:p>
            <a:pPr>
              <a:spcBef>
                <a:spcPct val="0"/>
              </a:spcBef>
              <a:buFontTx/>
              <a:buChar char="•"/>
            </a:pPr>
            <a:endParaRPr lang="en-US" smtClean="0"/>
          </a:p>
          <a:p>
            <a:pPr>
              <a:spcBef>
                <a:spcPct val="0"/>
              </a:spcBef>
              <a:buFontTx/>
              <a:buChar char="•"/>
            </a:pPr>
            <a:r>
              <a:rPr lang="en-US" smtClean="0"/>
              <a:t>In late summer of 2009, we submitted a detailed proposal to Natural Resources Canada outlining projects in Atlantic Canada to begin in early 2010  and be completed by December 2012. </a:t>
            </a:r>
          </a:p>
          <a:p>
            <a:pPr>
              <a:spcBef>
                <a:spcPct val="0"/>
              </a:spcBef>
            </a:pPr>
            <a:endParaRPr lang="en-US" smtClean="0"/>
          </a:p>
          <a:p>
            <a:pPr>
              <a:spcBef>
                <a:spcPct val="0"/>
              </a:spcBef>
              <a:buFontTx/>
              <a:buChar char="•"/>
            </a:pPr>
            <a:r>
              <a:rPr lang="en-US" smtClean="0"/>
              <a:t>On September 10, 2009 the Atlantic RAC was accepted for funding consideration by NRCan.</a:t>
            </a:r>
          </a:p>
          <a:p>
            <a:pPr>
              <a:spcBef>
                <a:spcPct val="0"/>
              </a:spcBef>
            </a:pPr>
            <a:endParaRPr lang="en-US" smtClean="0"/>
          </a:p>
          <a:p>
            <a:pPr>
              <a:spcBef>
                <a:spcPct val="0"/>
              </a:spcBef>
              <a:buFontTx/>
              <a:buChar char="•"/>
            </a:pPr>
            <a:r>
              <a:rPr lang="en-US" smtClean="0"/>
              <a:t>The next steps are to sign a Contribution Agreement with Natural Resources Canada to begin accessing federal funding. We expect this to take place in December 2009.</a:t>
            </a:r>
          </a:p>
          <a:p>
            <a:pPr>
              <a:spcBef>
                <a:spcPct val="0"/>
              </a:spcBef>
            </a:pPr>
            <a:endParaRPr lang="en-US"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271FD7D-35D8-49D8-BACF-4D261CEFF612}" type="slidenum">
              <a:rPr lang="en-US"/>
              <a:pPr fontAlgn="base">
                <a:spcBef>
                  <a:spcPct val="0"/>
                </a:spcBef>
                <a:spcAft>
                  <a:spcPct val="0"/>
                </a:spcAft>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fontAlgn="auto">
              <a:spcBef>
                <a:spcPts val="0"/>
              </a:spcBef>
              <a:spcAft>
                <a:spcPts val="0"/>
              </a:spcAft>
              <a:buFont typeface="Arial" pitchFamily="34" charset="0"/>
              <a:buNone/>
              <a:defRPr/>
            </a:pPr>
            <a:endParaRPr lang="en-US" dirty="0" smtClean="0"/>
          </a:p>
          <a:p>
            <a:pPr fontAlgn="auto">
              <a:spcBef>
                <a:spcPts val="0"/>
              </a:spcBef>
              <a:spcAft>
                <a:spcPts val="0"/>
              </a:spcAft>
              <a:buFont typeface="Arial" pitchFamily="34" charset="0"/>
              <a:buChar char="•"/>
              <a:defRPr/>
            </a:pPr>
            <a:r>
              <a:rPr lang="en-US" dirty="0" smtClean="0"/>
              <a:t>Total value of the present Atlantic RAC proposal is $8.2 million in cash and in-kind. ($3.3 million in cash from </a:t>
            </a:r>
            <a:r>
              <a:rPr lang="en-US" dirty="0" err="1" smtClean="0"/>
              <a:t>NRCan</a:t>
            </a:r>
            <a:r>
              <a:rPr lang="en-US" dirty="0" smtClean="0"/>
              <a:t> and over $2.2 million in cash and over $2.5 million in-kind from Atlantic Canada partners).</a:t>
            </a:r>
          </a:p>
          <a:p>
            <a:pPr fontAlgn="auto">
              <a:spcBef>
                <a:spcPts val="0"/>
              </a:spcBef>
              <a:spcAft>
                <a:spcPts val="0"/>
              </a:spcAft>
              <a:buFont typeface="Arial" pitchFamily="34" charset="0"/>
              <a:buChar char="•"/>
              <a:defRPr/>
            </a:pPr>
            <a:endParaRPr lang="en-US" dirty="0" smtClean="0"/>
          </a:p>
          <a:p>
            <a:pPr fontAlgn="auto">
              <a:spcBef>
                <a:spcPts val="0"/>
              </a:spcBef>
              <a:spcAft>
                <a:spcPts val="0"/>
              </a:spcAft>
              <a:buFont typeface="Arial" pitchFamily="34" charset="0"/>
              <a:buChar char="•"/>
              <a:defRPr/>
            </a:pPr>
            <a:r>
              <a:rPr lang="en-US" dirty="0" smtClean="0"/>
              <a:t>Over 100 non-profit and for profit partners throughout Atlantic Canada. </a:t>
            </a:r>
          </a:p>
          <a:p>
            <a:pPr fontAlgn="auto">
              <a:spcBef>
                <a:spcPts val="0"/>
              </a:spcBef>
              <a:spcAft>
                <a:spcPts val="0"/>
              </a:spcAft>
              <a:buFont typeface="Arial" pitchFamily="34" charset="0"/>
              <a:buNone/>
              <a:defRPr/>
            </a:pPr>
            <a:endParaRPr lang="en-US" dirty="0" smtClean="0"/>
          </a:p>
          <a:p>
            <a:pPr fontAlgn="auto">
              <a:spcBef>
                <a:spcPts val="0"/>
              </a:spcBef>
              <a:spcAft>
                <a:spcPts val="0"/>
              </a:spcAft>
              <a:buFont typeface="Arial" pitchFamily="34" charset="0"/>
              <a:buChar char="•"/>
              <a:defRPr/>
            </a:pPr>
            <a:r>
              <a:rPr lang="en-US" dirty="0" smtClean="0"/>
              <a:t>25 plus projects are proposed for Atlantic Canada which include a diverse size and type of communities spread among coastal and inland communities. The communities range is size from some of our largest such as Halifax Regional Municipality, NS with a population of 372,680 people  to some of our smallest such as the Village of Le </a:t>
            </a:r>
            <a:r>
              <a:rPr lang="en-US" dirty="0" err="1" smtClean="0"/>
              <a:t>Goulet</a:t>
            </a:r>
            <a:r>
              <a:rPr lang="en-US" dirty="0" smtClean="0"/>
              <a:t>, NB with a population of less than 1,000 people.</a:t>
            </a:r>
          </a:p>
          <a:p>
            <a:pPr fontAlgn="auto">
              <a:spcBef>
                <a:spcPts val="0"/>
              </a:spcBef>
              <a:spcAft>
                <a:spcPts val="0"/>
              </a:spcAft>
              <a:buFont typeface="Arial" pitchFamily="34" charset="0"/>
              <a:buNone/>
              <a:defRPr/>
            </a:pPr>
            <a:endParaRPr lang="en-US" dirty="0" smtClean="0"/>
          </a:p>
          <a:p>
            <a:pPr fontAlgn="auto">
              <a:spcBef>
                <a:spcPts val="0"/>
              </a:spcBef>
              <a:spcAft>
                <a:spcPts val="0"/>
              </a:spcAft>
              <a:buFont typeface="Arial" pitchFamily="34" charset="0"/>
              <a:buChar char="•"/>
              <a:defRPr/>
            </a:pPr>
            <a:r>
              <a:rPr lang="en-US" dirty="0" smtClean="0"/>
              <a:t>The issues in the communities range from a single adaptation issue to those with multiple issues and in need of making major decisions in the near future. This is a true collaboration unlike any other proposed RAC across Canada.</a:t>
            </a:r>
          </a:p>
          <a:p>
            <a:pPr fontAlgn="auto">
              <a:spcBef>
                <a:spcPts val="0"/>
              </a:spcBef>
              <a:spcAft>
                <a:spcPts val="0"/>
              </a:spcAft>
              <a:buFont typeface="Arial" pitchFamily="34" charset="0"/>
              <a:buNone/>
              <a:defRPr/>
            </a:pPr>
            <a:endParaRPr lang="en-US" dirty="0"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9C68E90-BEC1-4ADD-9A57-3AA99A9693D7}" type="slidenum">
              <a:rPr lang="en-US"/>
              <a:pPr fontAlgn="base">
                <a:spcBef>
                  <a:spcPct val="0"/>
                </a:spcBef>
                <a:spcAft>
                  <a:spcPct val="0"/>
                </a:spcAft>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B4B38BF-1CDB-4264-87EA-08A3032ED535}" type="datetimeFigureOut">
              <a:rPr lang="en-US"/>
              <a:pPr>
                <a:defRPr/>
              </a:pPr>
              <a:t>12/23/2009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477CD8-4F17-466C-BD59-D79460DF38B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899DD6-B0BF-4CAE-B3CD-94A6E316EAC6}" type="datetimeFigureOut">
              <a:rPr lang="en-US"/>
              <a:pPr>
                <a:defRPr/>
              </a:pPr>
              <a:t>12/23/2009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481D18-4880-438A-B0E1-6CDC0A33AEF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4C815DE-94E5-4CBC-9205-008846224382}" type="datetimeFigureOut">
              <a:rPr lang="en-US"/>
              <a:pPr>
                <a:defRPr/>
              </a:pPr>
              <a:t>12/23/2009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E0DB03-E274-4505-9320-51BCF397CAB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4CD6AA2-1A6E-4A8F-B2DA-83EF64CF55D1}" type="datetimeFigureOut">
              <a:rPr lang="en-US"/>
              <a:pPr>
                <a:defRPr/>
              </a:pPr>
              <a:t>12/23/2009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BCE20AB-7C6C-4B7D-B0B3-1B7F589F2DE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2058D32-2429-478E-8662-C5E000B22620}" type="datetimeFigureOut">
              <a:rPr lang="en-US"/>
              <a:pPr>
                <a:defRPr/>
              </a:pPr>
              <a:t>12/23/2009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7CC229-8E3C-42DC-A7CD-D4B894AF76A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49093CF-61EB-4E79-97FE-917B75A9EEED}" type="datetimeFigureOut">
              <a:rPr lang="en-US"/>
              <a:pPr>
                <a:defRPr/>
              </a:pPr>
              <a:t>12/23/2009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D4CF48A-B243-4F29-9D82-BA9179CE158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FA7603D-378A-484C-AB13-AAC557BB16B1}" type="datetimeFigureOut">
              <a:rPr lang="en-US"/>
              <a:pPr>
                <a:defRPr/>
              </a:pPr>
              <a:t>12/23/2009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3F3EE05-AF2C-4FB8-8D67-1EB7E3B831F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C49D169-8B1D-4328-9F34-DE2F0ABE041C}" type="datetimeFigureOut">
              <a:rPr lang="en-US"/>
              <a:pPr>
                <a:defRPr/>
              </a:pPr>
              <a:t>12/23/2009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133B3DA-3D23-455D-89D3-58152A9EE1C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588A343-BD0D-44B6-9913-912A46067DEC}" type="datetimeFigureOut">
              <a:rPr lang="en-US"/>
              <a:pPr>
                <a:defRPr/>
              </a:pPr>
              <a:t>12/23/2009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C9377A9-E054-45B8-B2CE-B1491539D66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43FAAB0-1A1D-40F8-B8DA-E874F211BB58}" type="datetimeFigureOut">
              <a:rPr lang="en-US"/>
              <a:pPr>
                <a:defRPr/>
              </a:pPr>
              <a:t>12/23/2009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D3BB777-8AA8-41D5-9367-A2B193B4169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ABE6B79-461E-485D-9A35-55966C4DE5D1}" type="datetimeFigureOut">
              <a:rPr lang="en-US"/>
              <a:pPr>
                <a:defRPr/>
              </a:pPr>
              <a:t>12/23/2009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DA45C5-8CFD-44FB-96A3-3156537C425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5E3B54E9-0FE7-4057-80F0-34F5FB326FA6}" type="datetimeFigureOut">
              <a:rPr lang="en-US"/>
              <a:pPr>
                <a:defRPr/>
              </a:pPr>
              <a:t>12/23/2009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2EE5373D-5F7B-4AE1-96E0-E2DB55F4116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adaptation.rncan.gc.ca/assess/2007/ch4/images/fig22.jpg" TargetMode="External"/><Relationship Id="rId7"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hyperlink" Target="http://adaptation.rncan.gc.ca/assess/2007/ch4/images/fig27.jp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adaptation.rncan.gc.ca/assess/2007/ch4/images/fig7_a.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adaptation.rncan.gc.ca/assess/2007/ch4/images/fig14_a.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p:nvPr>
        </p:nvSpPr>
        <p:spPr>
          <a:xfrm>
            <a:off x="685800" y="1447800"/>
            <a:ext cx="7772400" cy="1470025"/>
          </a:xfrm>
        </p:spPr>
        <p:txBody>
          <a:bodyPr/>
          <a:lstStyle/>
          <a:p>
            <a:r>
              <a:rPr lang="en-CA" smtClean="0"/>
              <a:t>Climate Change Adaptation for Atlantic Canada</a:t>
            </a:r>
            <a:endParaRPr lang="en-US" smtClean="0"/>
          </a:p>
        </p:txBody>
      </p:sp>
      <p:sp>
        <p:nvSpPr>
          <p:cNvPr id="3075" name="Rectangle 3"/>
          <p:cNvSpPr>
            <a:spLocks noGrp="1" noChangeArrowheads="1"/>
          </p:cNvSpPr>
          <p:nvPr>
            <p:ph type="subTitle" idx="1"/>
          </p:nvPr>
        </p:nvSpPr>
        <p:spPr>
          <a:xfrm>
            <a:off x="1447800" y="3048000"/>
            <a:ext cx="6400800" cy="1752600"/>
          </a:xfrm>
        </p:spPr>
        <p:txBody>
          <a:bodyPr rtlCol="0">
            <a:normAutofit/>
          </a:bodyPr>
          <a:lstStyle/>
          <a:p>
            <a:pPr fontAlgn="auto">
              <a:spcAft>
                <a:spcPts val="0"/>
              </a:spcAft>
              <a:buFont typeface="Arial" pitchFamily="34" charset="0"/>
              <a:buNone/>
              <a:defRPr/>
            </a:pPr>
            <a:r>
              <a:rPr lang="en-US" smtClean="0"/>
              <a:t>An initiative of the </a:t>
            </a:r>
          </a:p>
          <a:p>
            <a:pPr fontAlgn="auto">
              <a:spcAft>
                <a:spcPts val="0"/>
              </a:spcAft>
              <a:buFont typeface="Arial" pitchFamily="34" charset="0"/>
              <a:buNone/>
              <a:defRPr/>
            </a:pPr>
            <a:r>
              <a:rPr lang="en-US" smtClean="0"/>
              <a:t>Atlantic Provinces</a:t>
            </a:r>
          </a:p>
        </p:txBody>
      </p:sp>
      <p:pic>
        <p:nvPicPr>
          <p:cNvPr id="14339" name="Picture 4" descr="Visual Identity/D'identité visuelle"/>
          <p:cNvPicPr>
            <a:picLocks noChangeAspect="1" noChangeArrowheads="1"/>
          </p:cNvPicPr>
          <p:nvPr/>
        </p:nvPicPr>
        <p:blipFill>
          <a:blip r:embed="rId3"/>
          <a:srcRect/>
          <a:stretch>
            <a:fillRect/>
          </a:stretch>
        </p:blipFill>
        <p:spPr bwMode="auto">
          <a:xfrm>
            <a:off x="1219200" y="4495800"/>
            <a:ext cx="1371600" cy="428625"/>
          </a:xfrm>
          <a:prstGeom prst="rect">
            <a:avLst/>
          </a:prstGeom>
          <a:noFill/>
          <a:ln w="9525">
            <a:noFill/>
            <a:miter lim="800000"/>
            <a:headEnd/>
            <a:tailEnd/>
          </a:ln>
        </p:spPr>
      </p:pic>
      <p:pic>
        <p:nvPicPr>
          <p:cNvPr id="14340" name="Picture 5" descr="NB_Slogan_Spot_Colour"/>
          <p:cNvPicPr>
            <a:picLocks noChangeAspect="1" noChangeArrowheads="1"/>
          </p:cNvPicPr>
          <p:nvPr/>
        </p:nvPicPr>
        <p:blipFill>
          <a:blip r:embed="rId4"/>
          <a:srcRect/>
          <a:stretch>
            <a:fillRect/>
          </a:stretch>
        </p:blipFill>
        <p:spPr bwMode="auto">
          <a:xfrm>
            <a:off x="2895600" y="4343400"/>
            <a:ext cx="1409700" cy="619125"/>
          </a:xfrm>
          <a:prstGeom prst="rect">
            <a:avLst/>
          </a:prstGeom>
          <a:noFill/>
          <a:ln w="9525">
            <a:noFill/>
            <a:miter lim="800000"/>
            <a:headEnd/>
            <a:tailEnd/>
          </a:ln>
        </p:spPr>
      </p:pic>
      <p:pic>
        <p:nvPicPr>
          <p:cNvPr id="14341" name="Picture 7" descr="logo"/>
          <p:cNvPicPr>
            <a:picLocks noChangeAspect="1" noChangeArrowheads="1"/>
          </p:cNvPicPr>
          <p:nvPr/>
        </p:nvPicPr>
        <p:blipFill>
          <a:blip r:embed="rId5"/>
          <a:srcRect/>
          <a:stretch>
            <a:fillRect/>
          </a:stretch>
        </p:blipFill>
        <p:spPr bwMode="auto">
          <a:xfrm>
            <a:off x="6019800" y="4343400"/>
            <a:ext cx="1028700" cy="600075"/>
          </a:xfrm>
          <a:prstGeom prst="rect">
            <a:avLst/>
          </a:prstGeom>
          <a:noFill/>
          <a:ln w="9525">
            <a:noFill/>
            <a:miter lim="800000"/>
            <a:headEnd/>
            <a:tailEnd/>
          </a:ln>
        </p:spPr>
      </p:pic>
      <p:pic>
        <p:nvPicPr>
          <p:cNvPr id="14342" name="Picture 7" descr="PEI GovtColour"/>
          <p:cNvPicPr>
            <a:picLocks noChangeAspect="1" noChangeArrowheads="1"/>
          </p:cNvPicPr>
          <p:nvPr/>
        </p:nvPicPr>
        <p:blipFill>
          <a:blip r:embed="rId6"/>
          <a:srcRect/>
          <a:stretch>
            <a:fillRect/>
          </a:stretch>
        </p:blipFill>
        <p:spPr bwMode="auto">
          <a:xfrm>
            <a:off x="4724400" y="4419600"/>
            <a:ext cx="854075" cy="593725"/>
          </a:xfrm>
          <a:prstGeom prst="rect">
            <a:avLst/>
          </a:prstGeom>
          <a:noFill/>
          <a:ln w="9525">
            <a:noFill/>
            <a:miter lim="800000"/>
            <a:headEnd/>
            <a:tailEnd/>
          </a:ln>
        </p:spPr>
      </p:pic>
      <p:pic>
        <p:nvPicPr>
          <p:cNvPr id="14343" name="Picture 2" descr="Natural Resources Canada"/>
          <p:cNvPicPr>
            <a:picLocks noChangeAspect="1" noChangeArrowheads="1"/>
          </p:cNvPicPr>
          <p:nvPr/>
        </p:nvPicPr>
        <p:blipFill>
          <a:blip r:embed="rId7"/>
          <a:srcRect/>
          <a:stretch>
            <a:fillRect/>
          </a:stretch>
        </p:blipFill>
        <p:spPr bwMode="auto">
          <a:xfrm>
            <a:off x="2971800" y="5334000"/>
            <a:ext cx="4114800" cy="357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sz="3200" smtClean="0"/>
              <a:t>Atlantic Regional Adaptation Collaborative </a:t>
            </a:r>
          </a:p>
        </p:txBody>
      </p:sp>
      <p:sp>
        <p:nvSpPr>
          <p:cNvPr id="3" name="Content Placeholder 2"/>
          <p:cNvSpPr>
            <a:spLocks noGrp="1"/>
          </p:cNvSpPr>
          <p:nvPr>
            <p:ph idx="1"/>
          </p:nvPr>
        </p:nvSpPr>
        <p:spPr>
          <a:xfrm>
            <a:off x="152400" y="1371600"/>
            <a:ext cx="7696200" cy="4525963"/>
          </a:xfrm>
        </p:spPr>
        <p:txBody>
          <a:bodyPr rtlCol="0">
            <a:normAutofit fontScale="85000" lnSpcReduction="20000"/>
          </a:bodyPr>
          <a:lstStyle/>
          <a:p>
            <a:pPr fontAlgn="auto">
              <a:spcAft>
                <a:spcPts val="0"/>
              </a:spcAft>
              <a:buFont typeface="Arial" pitchFamily="34" charset="0"/>
              <a:buChar char="•"/>
              <a:defRPr/>
            </a:pPr>
            <a:r>
              <a:rPr lang="en-US" dirty="0" smtClean="0"/>
              <a:t>Primary Partners include:</a:t>
            </a:r>
          </a:p>
          <a:p>
            <a:pPr lvl="1" fontAlgn="auto">
              <a:spcAft>
                <a:spcPts val="0"/>
              </a:spcAft>
              <a:buFont typeface="Courier New" pitchFamily="49" charset="0"/>
              <a:buChar char="o"/>
              <a:defRPr/>
            </a:pPr>
            <a:r>
              <a:rPr lang="en-US" dirty="0" smtClean="0"/>
              <a:t>Nova Scotia Department of Environment</a:t>
            </a:r>
          </a:p>
          <a:p>
            <a:pPr lvl="1" fontAlgn="auto">
              <a:spcAft>
                <a:spcPts val="0"/>
              </a:spcAft>
              <a:buFont typeface="Courier New" pitchFamily="49" charset="0"/>
              <a:buChar char="o"/>
              <a:defRPr/>
            </a:pPr>
            <a:r>
              <a:rPr lang="en-US" dirty="0" smtClean="0"/>
              <a:t>New Brunswick Department of Environment</a:t>
            </a:r>
          </a:p>
          <a:p>
            <a:pPr lvl="1" fontAlgn="auto">
              <a:spcAft>
                <a:spcPts val="0"/>
              </a:spcAft>
              <a:buFont typeface="Courier New" pitchFamily="49" charset="0"/>
              <a:buChar char="o"/>
              <a:defRPr/>
            </a:pPr>
            <a:r>
              <a:rPr lang="en-US" dirty="0" smtClean="0"/>
              <a:t>Prince Edward Island Department of Environment, Energy and Forestry</a:t>
            </a:r>
          </a:p>
          <a:p>
            <a:pPr lvl="1" fontAlgn="auto">
              <a:spcAft>
                <a:spcPts val="0"/>
              </a:spcAft>
              <a:buFont typeface="Courier New" pitchFamily="49" charset="0"/>
              <a:buChar char="o"/>
              <a:defRPr/>
            </a:pPr>
            <a:r>
              <a:rPr lang="en-US" dirty="0" smtClean="0"/>
              <a:t>Newfoundland and Labrador Department of Environment and Conservation</a:t>
            </a:r>
          </a:p>
          <a:p>
            <a:pPr lvl="1" fontAlgn="auto">
              <a:spcAft>
                <a:spcPts val="0"/>
              </a:spcAft>
              <a:buFont typeface="Courier New" pitchFamily="49" charset="0"/>
              <a:buChar char="o"/>
              <a:defRPr/>
            </a:pPr>
            <a:r>
              <a:rPr lang="en-US" dirty="0" smtClean="0"/>
              <a:t>Atlantic Planners Institute</a:t>
            </a:r>
          </a:p>
          <a:p>
            <a:pPr lvl="1" fontAlgn="auto">
              <a:spcAft>
                <a:spcPts val="0"/>
              </a:spcAft>
              <a:buFont typeface="Courier New" pitchFamily="49" charset="0"/>
              <a:buChar char="o"/>
              <a:defRPr/>
            </a:pPr>
            <a:r>
              <a:rPr lang="en-US" dirty="0" smtClean="0"/>
              <a:t>The four Atlantic Engineering Associations</a:t>
            </a:r>
          </a:p>
          <a:p>
            <a:pPr lvl="1" fontAlgn="auto">
              <a:spcAft>
                <a:spcPts val="0"/>
              </a:spcAft>
              <a:buFont typeface="Courier New" pitchFamily="49" charset="0"/>
              <a:buChar char="o"/>
              <a:defRPr/>
            </a:pPr>
            <a:r>
              <a:rPr lang="en-US" dirty="0" smtClean="0"/>
              <a:t>The Atlantic Municipal Associations/Unions</a:t>
            </a:r>
          </a:p>
          <a:p>
            <a:pPr lvl="1" fontAlgn="auto">
              <a:spcAft>
                <a:spcPts val="0"/>
              </a:spcAft>
              <a:buFont typeface="Courier New" pitchFamily="49" charset="0"/>
              <a:buChar char="o"/>
              <a:defRPr/>
            </a:pPr>
            <a:r>
              <a:rPr lang="en-US" dirty="0" smtClean="0"/>
              <a:t>Council of Atlantic Premiers Secretariat</a:t>
            </a:r>
          </a:p>
          <a:p>
            <a:pPr lvl="1" fontAlgn="auto">
              <a:spcAft>
                <a:spcPts val="0"/>
              </a:spcAft>
              <a:buFont typeface="Courier New" pitchFamily="49" charset="0"/>
              <a:buChar char="o"/>
              <a:defRPr/>
            </a:pPr>
            <a:r>
              <a:rPr lang="en-US" dirty="0" smtClean="0"/>
              <a:t>Natural Resources Canada</a:t>
            </a:r>
            <a:endParaRPr lang="en-US" dirty="0"/>
          </a:p>
        </p:txBody>
      </p:sp>
      <p:pic>
        <p:nvPicPr>
          <p:cNvPr id="5" name="Picture 2" descr="D:\iPhoto Library\Originals\2008\Roll 198\DSC_4003.JPG"/>
          <p:cNvPicPr>
            <a:picLocks noChangeAspect="1" noChangeArrowheads="1"/>
          </p:cNvPicPr>
          <p:nvPr/>
        </p:nvPicPr>
        <p:blipFill>
          <a:blip r:embed="rId3"/>
          <a:srcRect/>
          <a:stretch>
            <a:fillRect/>
          </a:stretch>
        </p:blipFill>
        <p:spPr bwMode="auto">
          <a:xfrm>
            <a:off x="6477000" y="3810000"/>
            <a:ext cx="2544763" cy="1658938"/>
          </a:xfrm>
          <a:prstGeom prst="rect">
            <a:avLst/>
          </a:prstGeom>
          <a:noFill/>
          <a:effectLst>
            <a:outerShdw blurRad="50800" dist="38100" dir="2700000" algn="tl" rotWithShape="0">
              <a:prstClr val="black">
                <a:alpha val="40000"/>
              </a:prstClr>
            </a:outerShdw>
          </a:effectLst>
        </p:spPr>
      </p:pic>
      <p:sp>
        <p:nvSpPr>
          <p:cNvPr id="32772" name="TextBox 5"/>
          <p:cNvSpPr txBox="1">
            <a:spLocks noChangeArrowheads="1"/>
          </p:cNvSpPr>
          <p:nvPr/>
        </p:nvSpPr>
        <p:spPr bwMode="auto">
          <a:xfrm>
            <a:off x="7315200" y="5638800"/>
            <a:ext cx="1219200" cy="276225"/>
          </a:xfrm>
          <a:prstGeom prst="rect">
            <a:avLst/>
          </a:prstGeom>
          <a:noFill/>
          <a:ln w="9525">
            <a:noFill/>
            <a:miter lim="800000"/>
            <a:headEnd/>
            <a:tailEnd/>
          </a:ln>
        </p:spPr>
        <p:txBody>
          <a:bodyPr>
            <a:spAutoFit/>
          </a:bodyPr>
          <a:lstStyle/>
          <a:p>
            <a:r>
              <a:rPr lang="en-US" sz="1200">
                <a:latin typeface="Calibri" pitchFamily="34" charset="0"/>
              </a:rPr>
              <a:t>Fredericton, NB</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sz="3200" smtClean="0"/>
              <a:t>Atlantic Regional Adaptation Collaborative </a:t>
            </a:r>
          </a:p>
        </p:txBody>
      </p:sp>
      <p:sp>
        <p:nvSpPr>
          <p:cNvPr id="34818" name="Content Placeholder 2"/>
          <p:cNvSpPr>
            <a:spLocks noGrp="1"/>
          </p:cNvSpPr>
          <p:nvPr>
            <p:ph idx="1"/>
          </p:nvPr>
        </p:nvSpPr>
        <p:spPr>
          <a:xfrm>
            <a:off x="381000" y="1295400"/>
            <a:ext cx="8229600" cy="4525963"/>
          </a:xfrm>
        </p:spPr>
        <p:txBody>
          <a:bodyPr/>
          <a:lstStyle/>
          <a:p>
            <a:r>
              <a:rPr lang="en-US" sz="2000" smtClean="0"/>
              <a:t>Examples of projects:</a:t>
            </a:r>
          </a:p>
          <a:p>
            <a:pPr lvl="1"/>
            <a:r>
              <a:rPr lang="en-US" sz="1800" b="1" smtClean="0"/>
              <a:t>Dykeland Risk and Vulnerability Assessment Project </a:t>
            </a:r>
            <a:r>
              <a:rPr lang="en-US" sz="1800" smtClean="0"/>
              <a:t>- (Amherst, NS and Sackville, NB) will determine potential impacts of a changing climate on infrastructure and land uses.</a:t>
            </a:r>
          </a:p>
          <a:p>
            <a:pPr>
              <a:buFont typeface="Arial" charset="0"/>
              <a:buNone/>
            </a:pPr>
            <a:r>
              <a:rPr lang="en-US" sz="1800" smtClean="0"/>
              <a:t> </a:t>
            </a:r>
          </a:p>
          <a:p>
            <a:pPr lvl="1"/>
            <a:r>
              <a:rPr lang="en-US" sz="1800" b="1" smtClean="0"/>
              <a:t>Sea-Level Rise and Erosion Risk and Vulnerability Assessments </a:t>
            </a:r>
            <a:r>
              <a:rPr lang="en-US" sz="1800" smtClean="0"/>
              <a:t>– (Le Goulet, NB; City of Summerside, PE; Minas Basin, NS; Stephenville Crossing, NL). Will determine the impact of present and future sea-level rise on the existing built environment.</a:t>
            </a:r>
          </a:p>
          <a:p>
            <a:pPr>
              <a:buFont typeface="Arial" charset="0"/>
              <a:buNone/>
            </a:pPr>
            <a:r>
              <a:rPr lang="en-US" sz="1800" smtClean="0"/>
              <a:t> </a:t>
            </a:r>
          </a:p>
          <a:p>
            <a:pPr lvl="1"/>
            <a:r>
              <a:rPr lang="en-US" sz="1800" b="1" smtClean="0"/>
              <a:t>Groundwater Quality and Quantity Assessment </a:t>
            </a:r>
            <a:r>
              <a:rPr lang="en-US" sz="1800" smtClean="0"/>
              <a:t>– Testing of a salt water intrusion model in Richibucto, NB, Summerside, PE, Minas Basin, NS, - determine the impact of salt water intrusion on municipal aquifers. Will assist  communities in finding a sustainable source of potable water.</a:t>
            </a:r>
          </a:p>
          <a:p>
            <a:endParaRPr lang="en-US" sz="18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sz="3200" smtClean="0"/>
              <a:t>Atlantic Regional Adaptation Collaborative </a:t>
            </a:r>
          </a:p>
        </p:txBody>
      </p:sp>
      <p:sp>
        <p:nvSpPr>
          <p:cNvPr id="36866" name="Content Placeholder 2"/>
          <p:cNvSpPr>
            <a:spLocks noGrp="1"/>
          </p:cNvSpPr>
          <p:nvPr>
            <p:ph idx="1"/>
          </p:nvPr>
        </p:nvSpPr>
        <p:spPr>
          <a:xfrm>
            <a:off x="457200" y="1066800"/>
            <a:ext cx="8229600" cy="4525963"/>
          </a:xfrm>
        </p:spPr>
        <p:txBody>
          <a:bodyPr/>
          <a:lstStyle/>
          <a:p>
            <a:r>
              <a:rPr lang="en-US" smtClean="0"/>
              <a:t>Project Examples continued:</a:t>
            </a:r>
          </a:p>
          <a:p>
            <a:pPr lvl="1"/>
            <a:r>
              <a:rPr lang="en-US" b="1" smtClean="0"/>
              <a:t>Inland Flooding Risk and Vulnerability Assessment </a:t>
            </a:r>
            <a:r>
              <a:rPr lang="en-US" smtClean="0"/>
              <a:t>– ( Rothesay, NB; Stratford, PE; Bay Roberts, NL; Halifax Regional Municipality, NS). </a:t>
            </a:r>
          </a:p>
          <a:p>
            <a:pPr lvl="1"/>
            <a:r>
              <a:rPr lang="en-US" smtClean="0"/>
              <a:t>Projects will examine how changes in precipitation and flooding will impact infrastructure and land uses.</a:t>
            </a:r>
          </a:p>
          <a:p>
            <a:endParaRPr lang="en-US" smtClean="0"/>
          </a:p>
          <a:p>
            <a:pPr>
              <a:buFont typeface="Arial" charset="0"/>
              <a:buNone/>
            </a:pPr>
            <a:endParaRPr lang="en-US" smtClean="0"/>
          </a:p>
          <a:p>
            <a:endParaRPr lang="en-US" smtClean="0"/>
          </a:p>
        </p:txBody>
      </p:sp>
      <p:sp>
        <p:nvSpPr>
          <p:cNvPr id="36867" name="Rectangle 4"/>
          <p:cNvSpPr>
            <a:spLocks noChangeArrowheads="1"/>
          </p:cNvSpPr>
          <p:nvPr/>
        </p:nvSpPr>
        <p:spPr bwMode="auto">
          <a:xfrm>
            <a:off x="3886200" y="6324600"/>
            <a:ext cx="1312863" cy="276225"/>
          </a:xfrm>
          <a:prstGeom prst="rect">
            <a:avLst/>
          </a:prstGeom>
          <a:noFill/>
          <a:ln w="9525">
            <a:noFill/>
            <a:miter lim="800000"/>
            <a:headEnd/>
            <a:tailEnd/>
          </a:ln>
        </p:spPr>
        <p:txBody>
          <a:bodyPr wrap="none">
            <a:spAutoFit/>
          </a:bodyPr>
          <a:lstStyle/>
          <a:p>
            <a:r>
              <a:rPr lang="en-US" sz="1200">
                <a:latin typeface="Calibri" pitchFamily="34" charset="0"/>
              </a:rPr>
              <a:t>Princess Point, NB</a:t>
            </a:r>
          </a:p>
        </p:txBody>
      </p:sp>
      <p:pic>
        <p:nvPicPr>
          <p:cNvPr id="6" name="Picture 5" descr="PTJ_0675.JPG"/>
          <p:cNvPicPr>
            <a:picLocks noChangeAspect="1"/>
          </p:cNvPicPr>
          <p:nvPr/>
        </p:nvPicPr>
        <p:blipFill>
          <a:blip r:embed="rId3"/>
          <a:stretch>
            <a:fillRect/>
          </a:stretch>
        </p:blipFill>
        <p:spPr>
          <a:xfrm>
            <a:off x="2895600" y="4267200"/>
            <a:ext cx="3195638" cy="2122488"/>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sz="3200" smtClean="0"/>
              <a:t>Atlantic Regional Adaptation Collaborative </a:t>
            </a:r>
          </a:p>
        </p:txBody>
      </p:sp>
      <p:sp>
        <p:nvSpPr>
          <p:cNvPr id="38914" name="Content Placeholder 2"/>
          <p:cNvSpPr>
            <a:spLocks noGrp="1"/>
          </p:cNvSpPr>
          <p:nvPr>
            <p:ph idx="1"/>
          </p:nvPr>
        </p:nvSpPr>
        <p:spPr>
          <a:xfrm>
            <a:off x="228600" y="1295400"/>
            <a:ext cx="6096000" cy="5181600"/>
          </a:xfrm>
        </p:spPr>
        <p:txBody>
          <a:bodyPr/>
          <a:lstStyle/>
          <a:p>
            <a:r>
              <a:rPr lang="en-US" sz="2800" smtClean="0"/>
              <a:t>Deliverables :</a:t>
            </a:r>
          </a:p>
          <a:p>
            <a:pPr lvl="1">
              <a:spcBef>
                <a:spcPct val="0"/>
              </a:spcBef>
              <a:buFont typeface="Arial" charset="0"/>
              <a:buNone/>
            </a:pPr>
            <a:endParaRPr lang="en-US" sz="2400" smtClean="0"/>
          </a:p>
          <a:p>
            <a:pPr lvl="1"/>
            <a:r>
              <a:rPr lang="en-US" sz="2400" smtClean="0"/>
              <a:t>Model by-laws on adaptation for municipalities</a:t>
            </a:r>
          </a:p>
          <a:p>
            <a:pPr lvl="1">
              <a:spcBef>
                <a:spcPct val="0"/>
              </a:spcBef>
              <a:buFont typeface="Arial" charset="0"/>
              <a:buNone/>
            </a:pPr>
            <a:endParaRPr lang="en-US" sz="2400" smtClean="0"/>
          </a:p>
          <a:p>
            <a:pPr lvl="1"/>
            <a:r>
              <a:rPr lang="en-US" sz="2400" smtClean="0"/>
              <a:t>Proposed changes to municipal land use plans</a:t>
            </a:r>
          </a:p>
          <a:p>
            <a:pPr lvl="1">
              <a:buFont typeface="Arial" charset="0"/>
              <a:buNone/>
            </a:pPr>
            <a:endParaRPr lang="en-US" sz="2400" smtClean="0"/>
          </a:p>
          <a:p>
            <a:pPr lvl="1"/>
            <a:r>
              <a:rPr lang="en-US" sz="2400" smtClean="0"/>
              <a:t>Recommended adaptation options both structural and policy</a:t>
            </a:r>
          </a:p>
          <a:p>
            <a:endParaRPr lang="en-US" smtClean="0"/>
          </a:p>
        </p:txBody>
      </p:sp>
      <p:pic>
        <p:nvPicPr>
          <p:cNvPr id="38915" name="Picture 2" descr="M:\Coastal Policy\All_Coastal_Pictures\Various Coastal Photos\coastal_storms\Storm surge Nfld March 17,05 (CBC).jpg"/>
          <p:cNvPicPr>
            <a:picLocks noChangeAspect="1" noChangeArrowheads="1"/>
          </p:cNvPicPr>
          <p:nvPr/>
        </p:nvPicPr>
        <p:blipFill>
          <a:blip r:embed="rId3"/>
          <a:srcRect/>
          <a:stretch>
            <a:fillRect/>
          </a:stretch>
        </p:blipFill>
        <p:spPr bwMode="auto">
          <a:xfrm>
            <a:off x="6096000" y="1600200"/>
            <a:ext cx="3048000" cy="2476500"/>
          </a:xfrm>
          <a:prstGeom prst="rect">
            <a:avLst/>
          </a:prstGeom>
          <a:noFill/>
          <a:ln w="9525">
            <a:noFill/>
            <a:miter lim="800000"/>
            <a:headEnd/>
            <a:tailEnd/>
          </a:ln>
        </p:spPr>
      </p:pic>
      <p:sp>
        <p:nvSpPr>
          <p:cNvPr id="38916" name="Rectangle 4"/>
          <p:cNvSpPr>
            <a:spLocks noChangeArrowheads="1"/>
          </p:cNvSpPr>
          <p:nvPr/>
        </p:nvSpPr>
        <p:spPr bwMode="auto">
          <a:xfrm>
            <a:off x="7086600" y="4114800"/>
            <a:ext cx="1141413" cy="276225"/>
          </a:xfrm>
          <a:prstGeom prst="rect">
            <a:avLst/>
          </a:prstGeom>
          <a:noFill/>
          <a:ln w="9525">
            <a:noFill/>
            <a:miter lim="800000"/>
            <a:headEnd/>
            <a:tailEnd/>
          </a:ln>
        </p:spPr>
        <p:txBody>
          <a:bodyPr wrap="none">
            <a:spAutoFit/>
          </a:bodyPr>
          <a:lstStyle/>
          <a:p>
            <a:r>
              <a:rPr lang="en-US" sz="1200">
                <a:latin typeface="Calibri" pitchFamily="34" charset="0"/>
              </a:rPr>
              <a:t>Newfoundland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sz="3200" smtClean="0"/>
              <a:t>Atlantic Regional Adaptation Collaborative </a:t>
            </a:r>
          </a:p>
        </p:txBody>
      </p:sp>
      <p:sp>
        <p:nvSpPr>
          <p:cNvPr id="3" name="Content Placeholder 2"/>
          <p:cNvSpPr>
            <a:spLocks noGrp="1"/>
          </p:cNvSpPr>
          <p:nvPr>
            <p:ph idx="1"/>
          </p:nvPr>
        </p:nvSpPr>
        <p:spPr>
          <a:xfrm>
            <a:off x="381000" y="1295400"/>
            <a:ext cx="6019800" cy="4525963"/>
          </a:xfrm>
        </p:spPr>
        <p:txBody>
          <a:bodyPr rtlCol="0">
            <a:normAutofit fontScale="85000" lnSpcReduction="10000"/>
          </a:bodyPr>
          <a:lstStyle/>
          <a:p>
            <a:pPr fontAlgn="auto">
              <a:spcAft>
                <a:spcPts val="0"/>
              </a:spcAft>
              <a:buFont typeface="Arial" pitchFamily="34" charset="0"/>
              <a:buChar char="•"/>
              <a:defRPr/>
            </a:pPr>
            <a:r>
              <a:rPr lang="en-US" sz="2800" dirty="0" smtClean="0"/>
              <a:t>Deliverables:</a:t>
            </a:r>
          </a:p>
          <a:p>
            <a:pPr fontAlgn="auto">
              <a:spcBef>
                <a:spcPts val="0"/>
              </a:spcBef>
              <a:spcAft>
                <a:spcPts val="0"/>
              </a:spcAft>
              <a:buFont typeface="Arial" pitchFamily="34" charset="0"/>
              <a:buNone/>
              <a:defRPr/>
            </a:pPr>
            <a:endParaRPr lang="en-US" sz="2800" dirty="0" smtClean="0"/>
          </a:p>
          <a:p>
            <a:pPr lvl="1" fontAlgn="auto">
              <a:spcAft>
                <a:spcPts val="0"/>
              </a:spcAft>
              <a:buFont typeface="Arial" pitchFamily="34" charset="0"/>
              <a:buChar char="–"/>
              <a:defRPr/>
            </a:pPr>
            <a:r>
              <a:rPr lang="en-US" sz="2400" dirty="0" smtClean="0"/>
              <a:t>Recommended changes to infrastructure design standards</a:t>
            </a:r>
          </a:p>
          <a:p>
            <a:pPr lvl="1" fontAlgn="auto">
              <a:spcAft>
                <a:spcPts val="0"/>
              </a:spcAft>
              <a:buFont typeface="Arial" pitchFamily="34" charset="0"/>
              <a:buNone/>
              <a:defRPr/>
            </a:pPr>
            <a:endParaRPr lang="en-US" sz="2400" dirty="0" smtClean="0"/>
          </a:p>
          <a:p>
            <a:pPr lvl="1" fontAlgn="auto">
              <a:spcAft>
                <a:spcPts val="0"/>
              </a:spcAft>
              <a:buFont typeface="Arial" pitchFamily="34" charset="0"/>
              <a:buChar char="–"/>
              <a:defRPr/>
            </a:pPr>
            <a:r>
              <a:rPr lang="en-US" sz="2400" dirty="0" smtClean="0"/>
              <a:t>Recommended changes to municipal emergency management plans</a:t>
            </a:r>
          </a:p>
          <a:p>
            <a:pPr lvl="1" fontAlgn="auto">
              <a:spcAft>
                <a:spcPts val="0"/>
              </a:spcAft>
              <a:buFont typeface="Arial" pitchFamily="34" charset="0"/>
              <a:buNone/>
              <a:defRPr/>
            </a:pPr>
            <a:endParaRPr lang="en-US" sz="2400" dirty="0" smtClean="0"/>
          </a:p>
          <a:p>
            <a:pPr lvl="1" fontAlgn="auto">
              <a:spcAft>
                <a:spcPts val="0"/>
              </a:spcAft>
              <a:buFont typeface="Arial" pitchFamily="34" charset="0"/>
              <a:buChar char="–"/>
              <a:defRPr/>
            </a:pPr>
            <a:r>
              <a:rPr lang="en-US" sz="2400" dirty="0" smtClean="0"/>
              <a:t>An Atlantic climate change adaptation tool kit</a:t>
            </a:r>
          </a:p>
          <a:p>
            <a:pPr lvl="1" fontAlgn="auto">
              <a:spcAft>
                <a:spcPts val="0"/>
              </a:spcAft>
              <a:buFont typeface="Arial" pitchFamily="34" charset="0"/>
              <a:buNone/>
              <a:defRPr/>
            </a:pPr>
            <a:endParaRPr lang="en-US" sz="2400" dirty="0" smtClean="0"/>
          </a:p>
          <a:p>
            <a:pPr lvl="1" fontAlgn="auto">
              <a:spcAft>
                <a:spcPts val="0"/>
              </a:spcAft>
              <a:buFont typeface="Arial" pitchFamily="34" charset="0"/>
              <a:buChar char="–"/>
              <a:defRPr/>
            </a:pPr>
            <a:r>
              <a:rPr lang="en-US" sz="2400" dirty="0" smtClean="0"/>
              <a:t>Build the capacity of professional engineers, planners and municipal officials by supporting learning experiences on adaptation</a:t>
            </a:r>
          </a:p>
          <a:p>
            <a:pPr fontAlgn="auto">
              <a:spcAft>
                <a:spcPts val="0"/>
              </a:spcAft>
              <a:buFont typeface="Arial" pitchFamily="34" charset="0"/>
              <a:buChar char="•"/>
              <a:defRPr/>
            </a:pPr>
            <a:endParaRPr lang="en-US" sz="2800" dirty="0"/>
          </a:p>
        </p:txBody>
      </p:sp>
      <p:pic>
        <p:nvPicPr>
          <p:cNvPr id="4" name="Picture 5" descr="truro flood3 April 2003"/>
          <p:cNvPicPr>
            <a:picLocks noChangeAspect="1" noChangeArrowheads="1"/>
          </p:cNvPicPr>
          <p:nvPr/>
        </p:nvPicPr>
        <p:blipFill>
          <a:blip r:embed="rId3"/>
          <a:srcRect/>
          <a:stretch>
            <a:fillRect/>
          </a:stretch>
        </p:blipFill>
        <p:spPr bwMode="auto">
          <a:xfrm>
            <a:off x="6400800" y="1600200"/>
            <a:ext cx="2641600" cy="19812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40964" name="Rectangle 6"/>
          <p:cNvSpPr>
            <a:spLocks noChangeArrowheads="1"/>
          </p:cNvSpPr>
          <p:nvPr/>
        </p:nvSpPr>
        <p:spPr bwMode="auto">
          <a:xfrm>
            <a:off x="7391400" y="3733800"/>
            <a:ext cx="1338263" cy="276225"/>
          </a:xfrm>
          <a:prstGeom prst="rect">
            <a:avLst/>
          </a:prstGeom>
          <a:noFill/>
          <a:ln w="9525">
            <a:noFill/>
            <a:miter lim="800000"/>
            <a:headEnd/>
            <a:tailEnd/>
          </a:ln>
        </p:spPr>
        <p:txBody>
          <a:bodyPr>
            <a:spAutoFit/>
          </a:bodyPr>
          <a:lstStyle/>
          <a:p>
            <a:r>
              <a:rPr lang="en-US" sz="1200">
                <a:latin typeface="Calibri" pitchFamily="34" charset="0"/>
              </a:rPr>
              <a:t>Truro, NS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228600" y="0"/>
            <a:ext cx="8229600" cy="1143000"/>
          </a:xfrm>
        </p:spPr>
        <p:txBody>
          <a:bodyPr/>
          <a:lstStyle/>
          <a:p>
            <a:r>
              <a:rPr lang="en-US" sz="2400" smtClean="0"/>
              <a:t>Atlantic RAC Governance</a:t>
            </a:r>
          </a:p>
        </p:txBody>
      </p:sp>
      <p:pic>
        <p:nvPicPr>
          <p:cNvPr id="43010" name="Picture 5"/>
          <p:cNvPicPr>
            <a:picLocks noChangeAspect="1" noChangeArrowheads="1"/>
          </p:cNvPicPr>
          <p:nvPr/>
        </p:nvPicPr>
        <p:blipFill>
          <a:blip r:embed="rId3"/>
          <a:srcRect/>
          <a:stretch>
            <a:fillRect/>
          </a:stretch>
        </p:blipFill>
        <p:spPr bwMode="auto">
          <a:xfrm>
            <a:off x="1524000" y="914400"/>
            <a:ext cx="5875338"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3"/>
          <p:cNvSpPr>
            <a:spLocks noChangeArrowheads="1"/>
          </p:cNvSpPr>
          <p:nvPr/>
        </p:nvSpPr>
        <p:spPr bwMode="auto">
          <a:xfrm>
            <a:off x="533400" y="609600"/>
            <a:ext cx="8077200" cy="769938"/>
          </a:xfrm>
          <a:prstGeom prst="rect">
            <a:avLst/>
          </a:prstGeom>
          <a:noFill/>
          <a:ln w="9525">
            <a:noFill/>
            <a:miter lim="800000"/>
            <a:headEnd/>
            <a:tailEnd/>
          </a:ln>
        </p:spPr>
        <p:txBody>
          <a:bodyPr>
            <a:spAutoFit/>
          </a:bodyPr>
          <a:lstStyle/>
          <a:p>
            <a:pPr marL="231775" indent="-231775" algn="ctr"/>
            <a:r>
              <a:rPr lang="en-CA" sz="4400">
                <a:latin typeface="Calibri" pitchFamily="34" charset="0"/>
              </a:rPr>
              <a:t>Thank You/Merci</a:t>
            </a:r>
          </a:p>
        </p:txBody>
      </p:sp>
      <p:sp>
        <p:nvSpPr>
          <p:cNvPr id="45058" name="TextBox 3"/>
          <p:cNvSpPr txBox="1">
            <a:spLocks noChangeArrowheads="1"/>
          </p:cNvSpPr>
          <p:nvPr/>
        </p:nvSpPr>
        <p:spPr bwMode="auto">
          <a:xfrm>
            <a:off x="6324600" y="3505200"/>
            <a:ext cx="1295400" cy="307975"/>
          </a:xfrm>
          <a:prstGeom prst="rect">
            <a:avLst/>
          </a:prstGeom>
          <a:noFill/>
          <a:ln w="9525">
            <a:noFill/>
            <a:miter lim="800000"/>
            <a:headEnd/>
            <a:tailEnd/>
          </a:ln>
        </p:spPr>
        <p:txBody>
          <a:bodyPr>
            <a:spAutoFit/>
          </a:bodyPr>
          <a:lstStyle/>
          <a:p>
            <a:r>
              <a:rPr lang="en-US" sz="1400">
                <a:latin typeface="Calibri" pitchFamily="34" charset="0"/>
              </a:rPr>
              <a:t>New Brunswick</a:t>
            </a:r>
          </a:p>
        </p:txBody>
      </p:sp>
      <p:sp>
        <p:nvSpPr>
          <p:cNvPr id="45059" name="TextBox 5"/>
          <p:cNvSpPr txBox="1">
            <a:spLocks noChangeArrowheads="1"/>
          </p:cNvSpPr>
          <p:nvPr/>
        </p:nvSpPr>
        <p:spPr bwMode="auto">
          <a:xfrm>
            <a:off x="1447800" y="6248400"/>
            <a:ext cx="1752600" cy="307975"/>
          </a:xfrm>
          <a:prstGeom prst="rect">
            <a:avLst/>
          </a:prstGeom>
          <a:noFill/>
          <a:ln w="9525">
            <a:noFill/>
            <a:miter lim="800000"/>
            <a:headEnd/>
            <a:tailEnd/>
          </a:ln>
        </p:spPr>
        <p:txBody>
          <a:bodyPr>
            <a:spAutoFit/>
          </a:bodyPr>
          <a:lstStyle/>
          <a:p>
            <a:r>
              <a:rPr lang="en-US" sz="1400">
                <a:latin typeface="Calibri" pitchFamily="34" charset="0"/>
              </a:rPr>
              <a:t>Prince Edward Island</a:t>
            </a:r>
          </a:p>
        </p:txBody>
      </p:sp>
      <p:pic>
        <p:nvPicPr>
          <p:cNvPr id="6148" name="Picture 4" descr="FIGURE 22: Ice jam–induced flooding, Badger, NL. Photo courtesy of Brian Hawel.">
            <a:hlinkClick r:id="rId3"/>
          </p:cNvPr>
          <p:cNvPicPr>
            <a:picLocks noChangeAspect="1" noChangeArrowheads="1"/>
          </p:cNvPicPr>
          <p:nvPr/>
        </p:nvPicPr>
        <p:blipFill>
          <a:blip r:embed="rId4"/>
          <a:srcRect/>
          <a:stretch>
            <a:fillRect/>
          </a:stretch>
        </p:blipFill>
        <p:spPr bwMode="auto">
          <a:xfrm>
            <a:off x="5486400" y="4267200"/>
            <a:ext cx="2743200" cy="1905000"/>
          </a:xfrm>
          <a:prstGeom prst="rect">
            <a:avLst/>
          </a:prstGeom>
          <a:noFill/>
          <a:effectLst>
            <a:outerShdw blurRad="50800" dist="38100" dir="2700000" algn="tl" rotWithShape="0">
              <a:prstClr val="black">
                <a:alpha val="40000"/>
              </a:prstClr>
            </a:outerShdw>
          </a:effectLst>
        </p:spPr>
      </p:pic>
      <p:sp>
        <p:nvSpPr>
          <p:cNvPr id="45061" name="TextBox 7"/>
          <p:cNvSpPr txBox="1">
            <a:spLocks noChangeArrowheads="1"/>
          </p:cNvSpPr>
          <p:nvPr/>
        </p:nvSpPr>
        <p:spPr bwMode="auto">
          <a:xfrm>
            <a:off x="5791200" y="6248400"/>
            <a:ext cx="2438400" cy="307975"/>
          </a:xfrm>
          <a:prstGeom prst="rect">
            <a:avLst/>
          </a:prstGeom>
          <a:noFill/>
          <a:ln w="9525">
            <a:noFill/>
            <a:miter lim="800000"/>
            <a:headEnd/>
            <a:tailEnd/>
          </a:ln>
        </p:spPr>
        <p:txBody>
          <a:bodyPr>
            <a:spAutoFit/>
          </a:bodyPr>
          <a:lstStyle/>
          <a:p>
            <a:r>
              <a:rPr lang="en-US" sz="1400">
                <a:latin typeface="Calibri" pitchFamily="34" charset="0"/>
              </a:rPr>
              <a:t>Newfoundland and Labrador</a:t>
            </a:r>
          </a:p>
        </p:txBody>
      </p:sp>
      <p:pic>
        <p:nvPicPr>
          <p:cNvPr id="6149" name="Picture 5" descr="M:\Coastal Policy\All_Coastal_Pictures\Various Coastal Photos\coastal_storms\Hurricane Juan 2003\crushed car Halifax.jpg"/>
          <p:cNvPicPr>
            <a:picLocks noChangeAspect="1" noChangeArrowheads="1"/>
          </p:cNvPicPr>
          <p:nvPr/>
        </p:nvPicPr>
        <p:blipFill>
          <a:blip r:embed="rId5"/>
          <a:srcRect/>
          <a:stretch>
            <a:fillRect/>
          </a:stretch>
        </p:blipFill>
        <p:spPr bwMode="auto">
          <a:xfrm>
            <a:off x="914400" y="1600200"/>
            <a:ext cx="2743200" cy="1828800"/>
          </a:xfrm>
          <a:prstGeom prst="rect">
            <a:avLst/>
          </a:prstGeom>
          <a:noFill/>
          <a:effectLst>
            <a:outerShdw blurRad="50800" dist="38100" dir="2700000" algn="tl" rotWithShape="0">
              <a:prstClr val="black">
                <a:alpha val="40000"/>
              </a:prstClr>
            </a:outerShdw>
          </a:effectLst>
        </p:spPr>
      </p:pic>
      <p:sp>
        <p:nvSpPr>
          <p:cNvPr id="45063" name="Rectangle 9"/>
          <p:cNvSpPr>
            <a:spLocks noChangeArrowheads="1"/>
          </p:cNvSpPr>
          <p:nvPr/>
        </p:nvSpPr>
        <p:spPr bwMode="auto">
          <a:xfrm>
            <a:off x="1828800" y="3505200"/>
            <a:ext cx="1038225" cy="307975"/>
          </a:xfrm>
          <a:prstGeom prst="rect">
            <a:avLst/>
          </a:prstGeom>
          <a:noFill/>
          <a:ln w="9525">
            <a:noFill/>
            <a:miter lim="800000"/>
            <a:headEnd/>
            <a:tailEnd/>
          </a:ln>
        </p:spPr>
        <p:txBody>
          <a:bodyPr wrap="none">
            <a:spAutoFit/>
          </a:bodyPr>
          <a:lstStyle/>
          <a:p>
            <a:r>
              <a:rPr lang="en-US" sz="1400">
                <a:latin typeface="Calibri" pitchFamily="34" charset="0"/>
              </a:rPr>
              <a:t>Nova Scotia</a:t>
            </a:r>
          </a:p>
        </p:txBody>
      </p:sp>
      <p:pic>
        <p:nvPicPr>
          <p:cNvPr id="11" name="Picture 2" descr="D:\iPhoto Library\Originals\2008\Saint John River Airphotos May 3, 2008\DSC_4316.JPG"/>
          <p:cNvPicPr>
            <a:picLocks noChangeAspect="1" noChangeArrowheads="1"/>
          </p:cNvPicPr>
          <p:nvPr/>
        </p:nvPicPr>
        <p:blipFill>
          <a:blip r:embed="rId6"/>
          <a:srcRect/>
          <a:stretch>
            <a:fillRect/>
          </a:stretch>
        </p:blipFill>
        <p:spPr bwMode="auto">
          <a:xfrm>
            <a:off x="5486400" y="1600200"/>
            <a:ext cx="2743200" cy="1841500"/>
          </a:xfrm>
          <a:prstGeom prst="rect">
            <a:avLst/>
          </a:prstGeom>
          <a:noFill/>
          <a:effectLst>
            <a:outerShdw blurRad="50800" dist="38100" dir="2700000" algn="tl" rotWithShape="0">
              <a:prstClr val="black">
                <a:alpha val="40000"/>
              </a:prstClr>
            </a:outerShdw>
          </a:effectLst>
        </p:spPr>
      </p:pic>
      <p:pic>
        <p:nvPicPr>
          <p:cNvPr id="12" name="Picture 2" descr="M:\Coastal Policy\All_Coastal_Pictures\Various Coastal Photos\coastal_storms\PEI Jan 2004\040119maximeville-chalet-glace2_ncbc.jpg"/>
          <p:cNvPicPr>
            <a:picLocks noChangeAspect="1" noChangeArrowheads="1"/>
          </p:cNvPicPr>
          <p:nvPr/>
        </p:nvPicPr>
        <p:blipFill>
          <a:blip r:embed="rId7"/>
          <a:srcRect/>
          <a:stretch>
            <a:fillRect/>
          </a:stretch>
        </p:blipFill>
        <p:spPr bwMode="auto">
          <a:xfrm>
            <a:off x="914400" y="4343400"/>
            <a:ext cx="2743200" cy="1828800"/>
          </a:xfrm>
          <a:prstGeom prst="rect">
            <a:avLst/>
          </a:prstGeom>
          <a:noFill/>
          <a:effectLst>
            <a:outerShdw blurRad="50800" dist="38100" dir="2700000" algn="tl" rotWithShape="0">
              <a:prstClr val="black">
                <a:alpha val="40000"/>
              </a:prstClr>
            </a:outerShdw>
          </a:effec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838200" y="0"/>
            <a:ext cx="7869238" cy="1371600"/>
          </a:xfrm>
        </p:spPr>
        <p:txBody>
          <a:bodyPr/>
          <a:lstStyle/>
          <a:p>
            <a:r>
              <a:rPr lang="en-US" sz="3200" smtClean="0"/>
              <a:t>Climate Change Adaptation</a:t>
            </a:r>
            <a:r>
              <a:rPr lang="en-US" smtClean="0"/>
              <a:t/>
            </a:r>
            <a:br>
              <a:rPr lang="en-US" smtClean="0"/>
            </a:br>
            <a:r>
              <a:rPr lang="en-US" sz="3200" smtClean="0"/>
              <a:t>Background</a:t>
            </a:r>
          </a:p>
        </p:txBody>
      </p:sp>
      <p:sp>
        <p:nvSpPr>
          <p:cNvPr id="16386" name="Rectangle 3"/>
          <p:cNvSpPr>
            <a:spLocks noChangeArrowheads="1"/>
          </p:cNvSpPr>
          <p:nvPr/>
        </p:nvSpPr>
        <p:spPr bwMode="auto">
          <a:xfrm>
            <a:off x="609600" y="1371600"/>
            <a:ext cx="8229600" cy="3786188"/>
          </a:xfrm>
          <a:prstGeom prst="rect">
            <a:avLst/>
          </a:prstGeom>
          <a:noFill/>
          <a:ln w="9525">
            <a:noFill/>
            <a:miter lim="800000"/>
            <a:headEnd/>
            <a:tailEnd/>
          </a:ln>
        </p:spPr>
        <p:txBody>
          <a:bodyPr>
            <a:spAutoFit/>
          </a:bodyPr>
          <a:lstStyle/>
          <a:p>
            <a:pPr marL="231775" indent="-231775"/>
            <a:r>
              <a:rPr lang="en-US" sz="2000">
                <a:latin typeface="Calibri" pitchFamily="34" charset="0"/>
              </a:rPr>
              <a:t>An issue of National and Regional Concern:</a:t>
            </a:r>
          </a:p>
          <a:p>
            <a:pPr marL="231775" indent="-231775"/>
            <a:endParaRPr lang="en-US" sz="2000">
              <a:latin typeface="Calibri" pitchFamily="34" charset="0"/>
            </a:endParaRPr>
          </a:p>
          <a:p>
            <a:pPr marL="231775" indent="-231775">
              <a:buFont typeface="Arial" charset="0"/>
              <a:buChar char="•"/>
            </a:pPr>
            <a:r>
              <a:rPr lang="en-US" sz="2000">
                <a:latin typeface="Calibri" pitchFamily="34" charset="0"/>
              </a:rPr>
              <a:t>In 2004-2005 the Canadian Council of Ministers of Environment identified climate change as a national issue</a:t>
            </a:r>
          </a:p>
          <a:p>
            <a:pPr marL="231775" indent="-231775"/>
            <a:endParaRPr lang="en-US" sz="2000">
              <a:latin typeface="Calibri" pitchFamily="34" charset="0"/>
            </a:endParaRPr>
          </a:p>
          <a:p>
            <a:pPr marL="231775" indent="-231775">
              <a:buFont typeface="Arial" charset="0"/>
              <a:buChar char="•"/>
            </a:pPr>
            <a:r>
              <a:rPr lang="en-US" sz="2000">
                <a:latin typeface="Calibri" pitchFamily="34" charset="0"/>
              </a:rPr>
              <a:t>At the Council of Federation meeting in 2008 the Premiers agreed further work was needed on climate change.</a:t>
            </a:r>
          </a:p>
          <a:p>
            <a:pPr marL="231775" indent="-231775"/>
            <a:endParaRPr lang="en-US" sz="2000">
              <a:latin typeface="Calibri" pitchFamily="34" charset="0"/>
            </a:endParaRPr>
          </a:p>
          <a:p>
            <a:pPr marL="231775" indent="-231775">
              <a:buFont typeface="Arial" charset="0"/>
              <a:buChar char="•"/>
            </a:pPr>
            <a:r>
              <a:rPr lang="en-US" sz="2000">
                <a:latin typeface="Calibri" pitchFamily="34" charset="0"/>
              </a:rPr>
              <a:t>In May 2008,  the Province of New Brunswick and Natural Resources Canada hosted an Atlantic Canadian Adaptation workshop in Saint John, New Brunswick to develop an Atlantic wide adaptation strategy. .</a:t>
            </a:r>
          </a:p>
          <a:p>
            <a:pPr marL="231775" indent="-231775"/>
            <a:endParaRPr lang="en-US" sz="2000">
              <a:latin typeface="Calibri"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z="3200" smtClean="0"/>
              <a:t>Climate Change Adaptation</a:t>
            </a:r>
            <a:br>
              <a:rPr lang="en-US" sz="3200" smtClean="0"/>
            </a:br>
            <a:r>
              <a:rPr lang="en-US" sz="3200" smtClean="0"/>
              <a:t>Background</a:t>
            </a:r>
          </a:p>
        </p:txBody>
      </p:sp>
      <p:sp>
        <p:nvSpPr>
          <p:cNvPr id="18434" name="Content Placeholder 2"/>
          <p:cNvSpPr>
            <a:spLocks noGrp="1"/>
          </p:cNvSpPr>
          <p:nvPr>
            <p:ph idx="1"/>
          </p:nvPr>
        </p:nvSpPr>
        <p:spPr/>
        <p:txBody>
          <a:bodyPr/>
          <a:lstStyle/>
          <a:p>
            <a:r>
              <a:rPr lang="en-US" sz="2400" smtClean="0"/>
              <a:t>The May 2008 workshop formed the basis of the </a:t>
            </a:r>
            <a:r>
              <a:rPr lang="en-US" sz="2400" b="1" i="1" smtClean="0"/>
              <a:t>Climate Change Adaptation Strategy for Atlantic Canada.</a:t>
            </a:r>
          </a:p>
          <a:p>
            <a:pPr>
              <a:buFont typeface="Arial" charset="0"/>
              <a:buNone/>
            </a:pPr>
            <a:endParaRPr lang="en-US" sz="2400" b="1" i="1" smtClean="0"/>
          </a:p>
          <a:p>
            <a:r>
              <a:rPr lang="en-US" sz="2400" smtClean="0"/>
              <a:t>June 2008 - Council of Atlantic Environment Ministers adopts the </a:t>
            </a:r>
            <a:r>
              <a:rPr lang="en-US" sz="2400" b="1" i="1" smtClean="0"/>
              <a:t>Climate Change Adaptation Strategy for Atlantic Canada</a:t>
            </a:r>
          </a:p>
          <a:p>
            <a:endParaRPr lang="en-US" sz="2400" smtClean="0"/>
          </a:p>
          <a:p>
            <a:r>
              <a:rPr lang="en-US" sz="2400" b="1" i="1" smtClean="0"/>
              <a:t>Adaptation Strategy </a:t>
            </a:r>
            <a:r>
              <a:rPr lang="en-US" sz="2400" smtClean="0"/>
              <a:t>submits a single Atlantic Regional Adaptation Collaborative proposal to Natural Resources Canada in response to the federal funding program.</a:t>
            </a:r>
          </a:p>
          <a:p>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838200" y="0"/>
            <a:ext cx="7869238" cy="1371600"/>
          </a:xfrm>
        </p:spPr>
        <p:txBody>
          <a:bodyPr/>
          <a:lstStyle/>
          <a:p>
            <a:r>
              <a:rPr lang="en-US" sz="3200" smtClean="0"/>
              <a:t>Climate Change Adaptation</a:t>
            </a:r>
            <a:r>
              <a:rPr lang="en-US" smtClean="0"/>
              <a:t/>
            </a:r>
            <a:br>
              <a:rPr lang="en-US" smtClean="0"/>
            </a:br>
            <a:r>
              <a:rPr lang="en-US" sz="3200" smtClean="0"/>
              <a:t>Background</a:t>
            </a:r>
          </a:p>
        </p:txBody>
      </p:sp>
      <p:sp>
        <p:nvSpPr>
          <p:cNvPr id="20482" name="Rectangle 3"/>
          <p:cNvSpPr>
            <a:spLocks noChangeArrowheads="1"/>
          </p:cNvSpPr>
          <p:nvPr/>
        </p:nvSpPr>
        <p:spPr bwMode="auto">
          <a:xfrm>
            <a:off x="457200" y="1219200"/>
            <a:ext cx="4267200" cy="3478213"/>
          </a:xfrm>
          <a:prstGeom prst="rect">
            <a:avLst/>
          </a:prstGeom>
          <a:noFill/>
          <a:ln w="9525">
            <a:noFill/>
            <a:miter lim="800000"/>
            <a:headEnd/>
            <a:tailEnd/>
          </a:ln>
        </p:spPr>
        <p:txBody>
          <a:bodyPr>
            <a:spAutoFit/>
          </a:bodyPr>
          <a:lstStyle/>
          <a:p>
            <a:pPr marL="231775" indent="-231775"/>
            <a:endParaRPr lang="en-US" sz="2000">
              <a:latin typeface="Calibri" pitchFamily="34" charset="0"/>
            </a:endParaRPr>
          </a:p>
          <a:p>
            <a:pPr marL="231775" indent="-231775"/>
            <a:r>
              <a:rPr lang="en-US" sz="2000">
                <a:latin typeface="Calibri" pitchFamily="34" charset="0"/>
              </a:rPr>
              <a:t>Key Climate Change Adaptation Issues for Atlantic Canada include:</a:t>
            </a:r>
          </a:p>
          <a:p>
            <a:pPr marL="231775" indent="-231775"/>
            <a:endParaRPr lang="en-US" sz="2000">
              <a:latin typeface="Calibri" pitchFamily="34" charset="0"/>
            </a:endParaRPr>
          </a:p>
          <a:p>
            <a:pPr marL="231775" indent="-231775">
              <a:buFont typeface="Arial" charset="0"/>
              <a:buChar char="•"/>
            </a:pPr>
            <a:r>
              <a:rPr lang="en-US" sz="2000">
                <a:latin typeface="Calibri" pitchFamily="34" charset="0"/>
              </a:rPr>
              <a:t>Sea-level rise</a:t>
            </a:r>
          </a:p>
          <a:p>
            <a:pPr marL="231775" indent="-231775">
              <a:buFont typeface="Arial" charset="0"/>
              <a:buChar char="•"/>
            </a:pPr>
            <a:r>
              <a:rPr lang="en-US" sz="2000">
                <a:latin typeface="Calibri" pitchFamily="34" charset="0"/>
              </a:rPr>
              <a:t>Coastal flooding</a:t>
            </a:r>
          </a:p>
          <a:p>
            <a:pPr marL="231775" indent="-231775">
              <a:buFont typeface="Arial" charset="0"/>
              <a:buChar char="•"/>
            </a:pPr>
            <a:r>
              <a:rPr lang="en-US" sz="2000">
                <a:latin typeface="Calibri" pitchFamily="34" charset="0"/>
              </a:rPr>
              <a:t>Coastal erosion</a:t>
            </a:r>
          </a:p>
          <a:p>
            <a:pPr marL="231775" indent="-231775">
              <a:buFont typeface="Arial" charset="0"/>
              <a:buChar char="•"/>
            </a:pPr>
            <a:r>
              <a:rPr lang="en-US" sz="2000">
                <a:latin typeface="Calibri" pitchFamily="34" charset="0"/>
              </a:rPr>
              <a:t>Inland flooding</a:t>
            </a:r>
          </a:p>
          <a:p>
            <a:pPr marL="231775" indent="-231775">
              <a:buFont typeface="Arial" charset="0"/>
              <a:buChar char="•"/>
            </a:pPr>
            <a:r>
              <a:rPr lang="en-US" sz="2000">
                <a:latin typeface="Calibri" pitchFamily="34" charset="0"/>
              </a:rPr>
              <a:t>Salt water intrusion</a:t>
            </a:r>
          </a:p>
          <a:p>
            <a:pPr marL="231775" indent="-231775">
              <a:buFont typeface="Arial" charset="0"/>
              <a:buChar char="•"/>
            </a:pPr>
            <a:r>
              <a:rPr lang="en-US" sz="2000">
                <a:latin typeface="Calibri" pitchFamily="34" charset="0"/>
              </a:rPr>
              <a:t>Negative impacts upon infrastructure</a:t>
            </a:r>
          </a:p>
          <a:p>
            <a:pPr marL="682625" lvl="1" indent="-225425"/>
            <a:endParaRPr lang="en-US" sz="2000">
              <a:latin typeface="Calibri" pitchFamily="34" charset="0"/>
            </a:endParaRPr>
          </a:p>
        </p:txBody>
      </p:sp>
      <p:pic>
        <p:nvPicPr>
          <p:cNvPr id="20483" name="Picture 6" descr="Map: Geological Survey of Canada (1998)"/>
          <p:cNvPicPr>
            <a:picLocks noChangeAspect="1" noChangeArrowheads="1"/>
          </p:cNvPicPr>
          <p:nvPr/>
        </p:nvPicPr>
        <p:blipFill>
          <a:blip r:embed="rId3"/>
          <a:srcRect/>
          <a:stretch>
            <a:fillRect/>
          </a:stretch>
        </p:blipFill>
        <p:spPr bwMode="auto">
          <a:xfrm>
            <a:off x="4953000" y="1600200"/>
            <a:ext cx="3821113" cy="4724400"/>
          </a:xfrm>
          <a:prstGeom prst="rect">
            <a:avLst/>
          </a:prstGeom>
          <a:noFill/>
          <a:ln w="25400">
            <a:solidFill>
              <a:schemeClr val="tx1"/>
            </a:solidFill>
            <a:miter lim="800000"/>
            <a:headEnd/>
            <a:tailEnd/>
          </a:ln>
        </p:spPr>
      </p:pic>
      <p:pic>
        <p:nvPicPr>
          <p:cNvPr id="5" name="Picture 4" descr="Boardwalk Val Comeau Lewnanny Richardson 05.jpg"/>
          <p:cNvPicPr>
            <a:picLocks noChangeAspect="1"/>
          </p:cNvPicPr>
          <p:nvPr/>
        </p:nvPicPr>
        <p:blipFill>
          <a:blip r:embed="rId4"/>
          <a:stretch>
            <a:fillRect/>
          </a:stretch>
        </p:blipFill>
        <p:spPr>
          <a:xfrm>
            <a:off x="914400" y="4495800"/>
            <a:ext cx="2436813" cy="1827213"/>
          </a:xfrm>
          <a:prstGeom prst="rect">
            <a:avLst/>
          </a:prstGeom>
          <a:effectLst>
            <a:outerShdw blurRad="50800" dist="38100" dir="2700000" algn="tl" rotWithShape="0">
              <a:prstClr val="black">
                <a:alpha val="40000"/>
              </a:prstClr>
            </a:outerShdw>
          </a:effectLst>
        </p:spPr>
      </p:pic>
      <p:sp>
        <p:nvSpPr>
          <p:cNvPr id="20485" name="Rectangle 5"/>
          <p:cNvSpPr>
            <a:spLocks noChangeArrowheads="1"/>
          </p:cNvSpPr>
          <p:nvPr/>
        </p:nvSpPr>
        <p:spPr bwMode="auto">
          <a:xfrm>
            <a:off x="1524000" y="6324600"/>
            <a:ext cx="1104900" cy="261938"/>
          </a:xfrm>
          <a:prstGeom prst="rect">
            <a:avLst/>
          </a:prstGeom>
          <a:noFill/>
          <a:ln w="9525">
            <a:noFill/>
            <a:miter lim="800000"/>
            <a:headEnd/>
            <a:tailEnd/>
          </a:ln>
        </p:spPr>
        <p:txBody>
          <a:bodyPr wrap="none">
            <a:spAutoFit/>
          </a:bodyPr>
          <a:lstStyle/>
          <a:p>
            <a:r>
              <a:rPr lang="en-US" sz="1100">
                <a:latin typeface="Calibri" pitchFamily="34" charset="0"/>
              </a:rPr>
              <a:t>Val Comeau, NB</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838200" y="0"/>
            <a:ext cx="7869238" cy="1371600"/>
          </a:xfrm>
        </p:spPr>
        <p:txBody>
          <a:bodyPr/>
          <a:lstStyle/>
          <a:p>
            <a:r>
              <a:rPr lang="en-US" sz="2800" b="1" i="1" smtClean="0"/>
              <a:t>The Climate Change Adaptation Strategy </a:t>
            </a:r>
            <a:br>
              <a:rPr lang="en-US" sz="2800" b="1" i="1" smtClean="0"/>
            </a:br>
            <a:r>
              <a:rPr lang="en-US" sz="2800" b="1" i="1" smtClean="0"/>
              <a:t>for Atlantic Canada</a:t>
            </a:r>
          </a:p>
        </p:txBody>
      </p:sp>
      <p:sp>
        <p:nvSpPr>
          <p:cNvPr id="22530" name="Rectangle 3"/>
          <p:cNvSpPr>
            <a:spLocks noChangeArrowheads="1"/>
          </p:cNvSpPr>
          <p:nvPr/>
        </p:nvSpPr>
        <p:spPr bwMode="auto">
          <a:xfrm>
            <a:off x="609600" y="1447800"/>
            <a:ext cx="5867400" cy="3652838"/>
          </a:xfrm>
          <a:prstGeom prst="rect">
            <a:avLst/>
          </a:prstGeom>
          <a:noFill/>
          <a:ln w="9525">
            <a:noFill/>
            <a:miter lim="800000"/>
            <a:headEnd/>
            <a:tailEnd/>
          </a:ln>
        </p:spPr>
        <p:txBody>
          <a:bodyPr>
            <a:spAutoFit/>
          </a:bodyPr>
          <a:lstStyle/>
          <a:p>
            <a:pPr marL="231775" indent="-231775"/>
            <a:r>
              <a:rPr lang="en-US" sz="2800">
                <a:latin typeface="Calibri" pitchFamily="34" charset="0"/>
              </a:rPr>
              <a:t>Purpose</a:t>
            </a:r>
          </a:p>
          <a:p>
            <a:pPr marL="231775" indent="-231775" algn="just">
              <a:spcBef>
                <a:spcPct val="30000"/>
              </a:spcBef>
              <a:buFontTx/>
              <a:buChar char="•"/>
            </a:pPr>
            <a:r>
              <a:rPr lang="en-CA">
                <a:latin typeface="Calibri" pitchFamily="34" charset="0"/>
              </a:rPr>
              <a:t>Framework for comprehensive, integrated and long-term planning for climate adaptation in the Atlantic region</a:t>
            </a:r>
          </a:p>
          <a:p>
            <a:pPr marL="231775" indent="-231775"/>
            <a:endParaRPr lang="en-US" sz="2000">
              <a:solidFill>
                <a:srgbClr val="00549F"/>
              </a:solidFill>
              <a:latin typeface="Calibri" pitchFamily="34" charset="0"/>
            </a:endParaRPr>
          </a:p>
          <a:p>
            <a:pPr marL="231775" indent="-231775"/>
            <a:r>
              <a:rPr lang="en-US" sz="2800">
                <a:latin typeface="Calibri" pitchFamily="34" charset="0"/>
              </a:rPr>
              <a:t>Goals</a:t>
            </a:r>
          </a:p>
          <a:p>
            <a:pPr marL="231775" indent="-231775">
              <a:buFontTx/>
              <a:buChar char="•"/>
            </a:pPr>
            <a:r>
              <a:rPr lang="en-US">
                <a:latin typeface="Calibri" pitchFamily="34" charset="0"/>
              </a:rPr>
              <a:t>Enhance resilience and adaptive capacity.</a:t>
            </a:r>
          </a:p>
          <a:p>
            <a:pPr marL="231775" indent="-231775">
              <a:buFontTx/>
              <a:buChar char="•"/>
            </a:pPr>
            <a:endParaRPr lang="en-US" sz="1200">
              <a:latin typeface="Calibri" pitchFamily="34" charset="0"/>
            </a:endParaRPr>
          </a:p>
          <a:p>
            <a:pPr marL="231775" indent="-231775">
              <a:buFontTx/>
              <a:buChar char="•"/>
            </a:pPr>
            <a:r>
              <a:rPr lang="en-US">
                <a:latin typeface="Calibri" pitchFamily="34" charset="0"/>
              </a:rPr>
              <a:t>Integrate climate change adaptation measures.</a:t>
            </a:r>
          </a:p>
          <a:p>
            <a:pPr marL="231775" indent="-231775">
              <a:buFontTx/>
              <a:buChar char="•"/>
            </a:pPr>
            <a:endParaRPr lang="en-US" sz="1200">
              <a:latin typeface="Calibri" pitchFamily="34" charset="0"/>
            </a:endParaRPr>
          </a:p>
          <a:p>
            <a:pPr marL="231775" indent="-231775">
              <a:buFontTx/>
              <a:buChar char="•"/>
            </a:pPr>
            <a:r>
              <a:rPr lang="en-US">
                <a:latin typeface="Calibri" pitchFamily="34" charset="0"/>
              </a:rPr>
              <a:t>Promote regional collaboration, co-ordination, and sharing of best management practices.</a:t>
            </a:r>
          </a:p>
          <a:p>
            <a:pPr marL="231775" indent="-231775"/>
            <a:endParaRPr lang="en-CA">
              <a:solidFill>
                <a:srgbClr val="00549F"/>
              </a:solidFill>
              <a:latin typeface="Calibri" pitchFamily="34" charset="0"/>
            </a:endParaRPr>
          </a:p>
        </p:txBody>
      </p:sp>
      <p:pic>
        <p:nvPicPr>
          <p:cNvPr id="27650" name="Picture 2" descr="FIGURE 27: Storm-surge damage to road, April 2004, Ferryland, NL.">
            <a:hlinkClick r:id="rId3"/>
          </p:cNvPr>
          <p:cNvPicPr>
            <a:picLocks noChangeAspect="1" noChangeArrowheads="1"/>
          </p:cNvPicPr>
          <p:nvPr/>
        </p:nvPicPr>
        <p:blipFill>
          <a:blip r:embed="rId4"/>
          <a:srcRect/>
          <a:stretch>
            <a:fillRect/>
          </a:stretch>
        </p:blipFill>
        <p:spPr bwMode="auto">
          <a:xfrm>
            <a:off x="6553200" y="1600200"/>
            <a:ext cx="2082800" cy="3124200"/>
          </a:xfrm>
          <a:prstGeom prst="rect">
            <a:avLst/>
          </a:prstGeom>
          <a:noFill/>
          <a:effectLst>
            <a:outerShdw blurRad="50800" dist="38100" dir="2700000" algn="tl" rotWithShape="0">
              <a:prstClr val="black">
                <a:alpha val="40000"/>
              </a:prstClr>
            </a:outerShdw>
          </a:effectLst>
        </p:spPr>
      </p:pic>
      <p:sp>
        <p:nvSpPr>
          <p:cNvPr id="22532" name="TextBox 4"/>
          <p:cNvSpPr txBox="1">
            <a:spLocks noChangeArrowheads="1"/>
          </p:cNvSpPr>
          <p:nvPr/>
        </p:nvSpPr>
        <p:spPr bwMode="auto">
          <a:xfrm>
            <a:off x="7010400" y="4800600"/>
            <a:ext cx="1295400" cy="276225"/>
          </a:xfrm>
          <a:prstGeom prst="rect">
            <a:avLst/>
          </a:prstGeom>
          <a:noFill/>
          <a:ln w="9525">
            <a:noFill/>
            <a:miter lim="800000"/>
            <a:headEnd/>
            <a:tailEnd/>
          </a:ln>
        </p:spPr>
        <p:txBody>
          <a:bodyPr>
            <a:spAutoFit/>
          </a:bodyPr>
          <a:lstStyle/>
          <a:p>
            <a:r>
              <a:rPr lang="en-US" sz="1200">
                <a:latin typeface="Calibri" pitchFamily="34" charset="0"/>
              </a:rPr>
              <a:t>Ferry Land, NL</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838200" y="0"/>
            <a:ext cx="7869238" cy="1371600"/>
          </a:xfrm>
        </p:spPr>
        <p:txBody>
          <a:bodyPr/>
          <a:lstStyle/>
          <a:p>
            <a:r>
              <a:rPr lang="en-US" sz="2800" b="1" i="1" smtClean="0"/>
              <a:t>The Climate Change Adaptation Strategy </a:t>
            </a:r>
            <a:br>
              <a:rPr lang="en-US" sz="2800" b="1" i="1" smtClean="0"/>
            </a:br>
            <a:r>
              <a:rPr lang="en-US" sz="2800" b="1" i="1" smtClean="0"/>
              <a:t>for Atlantic Canada</a:t>
            </a:r>
          </a:p>
        </p:txBody>
      </p:sp>
      <p:sp>
        <p:nvSpPr>
          <p:cNvPr id="24578" name="Rectangle 3"/>
          <p:cNvSpPr>
            <a:spLocks noChangeArrowheads="1"/>
          </p:cNvSpPr>
          <p:nvPr/>
        </p:nvSpPr>
        <p:spPr bwMode="auto">
          <a:xfrm>
            <a:off x="609600" y="1295400"/>
            <a:ext cx="8077200" cy="2711450"/>
          </a:xfrm>
          <a:prstGeom prst="rect">
            <a:avLst/>
          </a:prstGeom>
          <a:noFill/>
          <a:ln w="9525">
            <a:noFill/>
            <a:miter lim="800000"/>
            <a:headEnd/>
            <a:tailEnd/>
          </a:ln>
        </p:spPr>
        <p:txBody>
          <a:bodyPr>
            <a:spAutoFit/>
          </a:bodyPr>
          <a:lstStyle/>
          <a:p>
            <a:pPr marL="231775" indent="-231775"/>
            <a:r>
              <a:rPr lang="en-US" sz="2800">
                <a:latin typeface="Calibri" pitchFamily="34" charset="0"/>
              </a:rPr>
              <a:t>3 Key Result Areas</a:t>
            </a:r>
          </a:p>
          <a:p>
            <a:pPr marL="231775" indent="-231775" algn="just">
              <a:spcBef>
                <a:spcPct val="30000"/>
              </a:spcBef>
              <a:buFontTx/>
              <a:buChar char="•"/>
            </a:pPr>
            <a:r>
              <a:rPr lang="en-CA">
                <a:latin typeface="Calibri" pitchFamily="34" charset="0"/>
              </a:rPr>
              <a:t>Identifying Climate Risks in Atlantic Canada</a:t>
            </a:r>
          </a:p>
          <a:p>
            <a:pPr marL="231775" indent="-231775" algn="just">
              <a:spcBef>
                <a:spcPct val="30000"/>
              </a:spcBef>
              <a:buFontTx/>
              <a:buChar char="•"/>
            </a:pPr>
            <a:r>
              <a:rPr lang="en-US" i="1">
                <a:latin typeface="Calibri" pitchFamily="34" charset="0"/>
              </a:rPr>
              <a:t>Climate Proofing</a:t>
            </a:r>
            <a:r>
              <a:rPr lang="en-US">
                <a:latin typeface="Calibri" pitchFamily="34" charset="0"/>
              </a:rPr>
              <a:t> Decisions.</a:t>
            </a:r>
          </a:p>
          <a:p>
            <a:pPr marL="231775" indent="-231775" algn="just">
              <a:spcBef>
                <a:spcPct val="30000"/>
              </a:spcBef>
              <a:buFontTx/>
              <a:buChar char="•"/>
            </a:pPr>
            <a:r>
              <a:rPr lang="en-US">
                <a:latin typeface="Calibri" pitchFamily="34" charset="0"/>
              </a:rPr>
              <a:t>Regional Collaboration on areas of common issues and interest.</a:t>
            </a:r>
            <a:endParaRPr lang="en-CA">
              <a:latin typeface="Calibri" pitchFamily="34" charset="0"/>
            </a:endParaRPr>
          </a:p>
          <a:p>
            <a:pPr marL="231775" indent="-231775"/>
            <a:endParaRPr lang="en-CA">
              <a:solidFill>
                <a:srgbClr val="00549F"/>
              </a:solidFill>
              <a:latin typeface="Calibri" pitchFamily="34" charset="0"/>
            </a:endParaRPr>
          </a:p>
          <a:p>
            <a:pPr marL="231775" indent="-231775"/>
            <a:r>
              <a:rPr lang="en-CA">
                <a:latin typeface="Calibri" pitchFamily="34" charset="0"/>
              </a:rPr>
              <a:t>Priority Sectors</a:t>
            </a:r>
          </a:p>
          <a:p>
            <a:pPr marL="231775" indent="-231775">
              <a:buFontTx/>
              <a:buChar char="•"/>
            </a:pPr>
            <a:r>
              <a:rPr lang="en-CA">
                <a:latin typeface="Calibri" pitchFamily="34" charset="0"/>
              </a:rPr>
              <a:t>Focus on coastal areas, inland waters and related infrastructure.</a:t>
            </a:r>
          </a:p>
          <a:p>
            <a:pPr marL="231775" indent="-231775">
              <a:buFontTx/>
              <a:buChar char="•"/>
            </a:pPr>
            <a:r>
              <a:rPr lang="en-CA">
                <a:latin typeface="Calibri" pitchFamily="34" charset="0"/>
              </a:rPr>
              <a:t>Water is the common element - linkages to other sectors.</a:t>
            </a:r>
            <a:endParaRPr lang="en-US">
              <a:latin typeface="Calibri" pitchFamily="34" charset="0"/>
            </a:endParaRPr>
          </a:p>
        </p:txBody>
      </p:sp>
      <p:pic>
        <p:nvPicPr>
          <p:cNvPr id="5124" name="Picture 4" descr="train wreck Hfx (EC)"/>
          <p:cNvPicPr>
            <a:picLocks noChangeAspect="1" noChangeArrowheads="1"/>
          </p:cNvPicPr>
          <p:nvPr/>
        </p:nvPicPr>
        <p:blipFill>
          <a:blip r:embed="rId3"/>
          <a:srcRect/>
          <a:stretch>
            <a:fillRect/>
          </a:stretch>
        </p:blipFill>
        <p:spPr bwMode="auto">
          <a:xfrm>
            <a:off x="609600" y="4495800"/>
            <a:ext cx="2743200" cy="1855788"/>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4580" name="TextBox 4"/>
          <p:cNvSpPr txBox="1">
            <a:spLocks noChangeArrowheads="1"/>
          </p:cNvSpPr>
          <p:nvPr/>
        </p:nvSpPr>
        <p:spPr bwMode="auto">
          <a:xfrm>
            <a:off x="1295400" y="6324600"/>
            <a:ext cx="1524000" cy="276225"/>
          </a:xfrm>
          <a:prstGeom prst="rect">
            <a:avLst/>
          </a:prstGeom>
          <a:noFill/>
          <a:ln w="9525">
            <a:noFill/>
            <a:miter lim="800000"/>
            <a:headEnd/>
            <a:tailEnd/>
          </a:ln>
        </p:spPr>
        <p:txBody>
          <a:bodyPr>
            <a:spAutoFit/>
          </a:bodyPr>
          <a:lstStyle/>
          <a:p>
            <a:r>
              <a:rPr lang="en-US" sz="1200">
                <a:latin typeface="Calibri" pitchFamily="34" charset="0"/>
              </a:rPr>
              <a:t>Halifax, NS</a:t>
            </a:r>
          </a:p>
        </p:txBody>
      </p:sp>
      <p:pic>
        <p:nvPicPr>
          <p:cNvPr id="5126" name="Picture 5" descr="quaidelaboiteau"/>
          <p:cNvPicPr>
            <a:picLocks noChangeAspect="1" noChangeArrowheads="1"/>
          </p:cNvPicPr>
          <p:nvPr/>
        </p:nvPicPr>
        <p:blipFill>
          <a:blip r:embed="rId4"/>
          <a:srcRect/>
          <a:stretch>
            <a:fillRect/>
          </a:stretch>
        </p:blipFill>
        <p:spPr bwMode="auto">
          <a:xfrm>
            <a:off x="5224463" y="4419600"/>
            <a:ext cx="2730500" cy="19050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4582" name="Rectangle 6"/>
          <p:cNvSpPr>
            <a:spLocks noChangeArrowheads="1"/>
          </p:cNvSpPr>
          <p:nvPr/>
        </p:nvSpPr>
        <p:spPr bwMode="auto">
          <a:xfrm>
            <a:off x="6096000" y="6324600"/>
            <a:ext cx="1008063" cy="276225"/>
          </a:xfrm>
          <a:prstGeom prst="rect">
            <a:avLst/>
          </a:prstGeom>
          <a:noFill/>
          <a:ln w="9525">
            <a:noFill/>
            <a:miter lim="800000"/>
            <a:headEnd/>
            <a:tailEnd/>
          </a:ln>
        </p:spPr>
        <p:txBody>
          <a:bodyPr wrap="none">
            <a:spAutoFit/>
          </a:bodyPr>
          <a:lstStyle/>
          <a:p>
            <a:r>
              <a:rPr lang="en-US" sz="1200">
                <a:latin typeface="Calibri" pitchFamily="34" charset="0"/>
              </a:rPr>
              <a:t>Aboiteau, NB</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838200" y="228600"/>
            <a:ext cx="7869238" cy="1371600"/>
          </a:xfrm>
        </p:spPr>
        <p:txBody>
          <a:bodyPr/>
          <a:lstStyle/>
          <a:p>
            <a:r>
              <a:rPr lang="en-US" sz="2800" b="1" i="1" smtClean="0"/>
              <a:t>Regional Adaptation Collaborative </a:t>
            </a:r>
            <a:br>
              <a:rPr lang="en-US" sz="2800" b="1" i="1" smtClean="0"/>
            </a:br>
            <a:endParaRPr lang="en-US" sz="2800" b="1" i="1" smtClean="0"/>
          </a:p>
        </p:txBody>
      </p:sp>
      <p:sp>
        <p:nvSpPr>
          <p:cNvPr id="26626" name="Rectangle 3"/>
          <p:cNvSpPr>
            <a:spLocks noChangeArrowheads="1"/>
          </p:cNvSpPr>
          <p:nvPr/>
        </p:nvSpPr>
        <p:spPr bwMode="auto">
          <a:xfrm>
            <a:off x="457200" y="838200"/>
            <a:ext cx="8382000" cy="3324225"/>
          </a:xfrm>
          <a:prstGeom prst="rect">
            <a:avLst/>
          </a:prstGeom>
          <a:noFill/>
          <a:ln w="9525">
            <a:noFill/>
            <a:miter lim="800000"/>
            <a:headEnd/>
            <a:tailEnd/>
          </a:ln>
        </p:spPr>
        <p:txBody>
          <a:bodyPr>
            <a:spAutoFit/>
          </a:bodyPr>
          <a:lstStyle/>
          <a:p>
            <a:pPr marL="231775" indent="-231775"/>
            <a:endParaRPr lang="en-CA" sz="1200">
              <a:solidFill>
                <a:srgbClr val="00549F"/>
              </a:solidFill>
              <a:latin typeface="Calibri" pitchFamily="34" charset="0"/>
            </a:endParaRPr>
          </a:p>
          <a:p>
            <a:pPr marL="231775" indent="-231775"/>
            <a:r>
              <a:rPr lang="en-CA">
                <a:latin typeface="Calibri" pitchFamily="34" charset="0"/>
              </a:rPr>
              <a:t>Elements of the National Regional Adaptation Collaborative Program:</a:t>
            </a:r>
          </a:p>
          <a:p>
            <a:pPr marL="231775" indent="-231775"/>
            <a:endParaRPr lang="en-CA">
              <a:latin typeface="Calibri" pitchFamily="34" charset="0"/>
            </a:endParaRPr>
          </a:p>
          <a:p>
            <a:pPr marL="231775" indent="-231775">
              <a:buFont typeface="Arial" charset="0"/>
              <a:buChar char="•"/>
            </a:pPr>
            <a:r>
              <a:rPr lang="en-CA">
                <a:latin typeface="Calibri" pitchFamily="34" charset="0"/>
              </a:rPr>
              <a:t>Natural Resources Canada - Regional Adaptation Collaborative (RAC) Funding Program.</a:t>
            </a:r>
          </a:p>
          <a:p>
            <a:pPr marL="231775" indent="-231775">
              <a:buFontTx/>
              <a:buChar char="•"/>
            </a:pPr>
            <a:r>
              <a:rPr lang="en-CA">
                <a:latin typeface="Calibri" pitchFamily="34" charset="0"/>
              </a:rPr>
              <a:t>Program to encourage collaboration amongst regional decision-makers (government and non-government).</a:t>
            </a:r>
          </a:p>
          <a:p>
            <a:pPr marL="231775" indent="-231775">
              <a:buFontTx/>
              <a:buChar char="•"/>
            </a:pPr>
            <a:r>
              <a:rPr lang="en-CA">
                <a:latin typeface="Calibri" pitchFamily="34" charset="0"/>
              </a:rPr>
              <a:t>Objective = Facilitate the integration of climate change considerations into decision-making.</a:t>
            </a:r>
          </a:p>
          <a:p>
            <a:pPr marL="231775" indent="-231775">
              <a:buFontTx/>
              <a:buChar char="•"/>
            </a:pPr>
            <a:r>
              <a:rPr lang="en-CA">
                <a:latin typeface="Calibri" pitchFamily="34" charset="0"/>
              </a:rPr>
              <a:t>Overall program funding is $33 million between 2009 and 2013.</a:t>
            </a:r>
          </a:p>
          <a:p>
            <a:pPr marL="231775" indent="-231775">
              <a:buFontTx/>
              <a:buChar char="•"/>
            </a:pPr>
            <a:r>
              <a:rPr lang="en-CA">
                <a:latin typeface="Calibri" pitchFamily="34" charset="0"/>
              </a:rPr>
              <a:t>A total of 6 RAC projects will be funded across Canada</a:t>
            </a:r>
          </a:p>
          <a:p>
            <a:pPr marL="231775" indent="-231775">
              <a:buFontTx/>
              <a:buChar char="•"/>
            </a:pPr>
            <a:r>
              <a:rPr lang="en-CA">
                <a:latin typeface="Calibri" pitchFamily="34" charset="0"/>
              </a:rPr>
              <a:t>A total of $3.3 million of Federal funding per RAC</a:t>
            </a:r>
          </a:p>
        </p:txBody>
      </p:sp>
      <p:pic>
        <p:nvPicPr>
          <p:cNvPr id="12292" name="Picture 4" descr="DSC_0646"/>
          <p:cNvPicPr>
            <a:picLocks noChangeAspect="1" noChangeArrowheads="1"/>
          </p:cNvPicPr>
          <p:nvPr/>
        </p:nvPicPr>
        <p:blipFill>
          <a:blip r:embed="rId3"/>
          <a:srcRect/>
          <a:stretch>
            <a:fillRect/>
          </a:stretch>
        </p:blipFill>
        <p:spPr bwMode="auto">
          <a:xfrm>
            <a:off x="1066800" y="4419600"/>
            <a:ext cx="2417763" cy="16002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6628" name="TextBox 4"/>
          <p:cNvSpPr txBox="1">
            <a:spLocks noChangeArrowheads="1"/>
          </p:cNvSpPr>
          <p:nvPr/>
        </p:nvSpPr>
        <p:spPr bwMode="auto">
          <a:xfrm>
            <a:off x="1676400" y="6096000"/>
            <a:ext cx="1600200" cy="276225"/>
          </a:xfrm>
          <a:prstGeom prst="rect">
            <a:avLst/>
          </a:prstGeom>
          <a:noFill/>
          <a:ln w="9525">
            <a:noFill/>
            <a:miter lim="800000"/>
            <a:headEnd/>
            <a:tailEnd/>
          </a:ln>
        </p:spPr>
        <p:txBody>
          <a:bodyPr>
            <a:spAutoFit/>
          </a:bodyPr>
          <a:lstStyle/>
          <a:p>
            <a:r>
              <a:rPr lang="en-US" sz="1200">
                <a:latin typeface="Calibri" pitchFamily="34" charset="0"/>
              </a:rPr>
              <a:t>Cap-Pele, NB</a:t>
            </a:r>
          </a:p>
        </p:txBody>
      </p:sp>
      <p:pic>
        <p:nvPicPr>
          <p:cNvPr id="15362" name="Picture 2" descr="FIGURE 7: Damage from Hurricane Juan, Bishop's Landing, Halifax. Photo courtesy of Kyle McKenzie.">
            <a:hlinkClick r:id="rId4"/>
          </p:cNvPr>
          <p:cNvPicPr>
            <a:picLocks noChangeAspect="1" noChangeArrowheads="1"/>
          </p:cNvPicPr>
          <p:nvPr/>
        </p:nvPicPr>
        <p:blipFill>
          <a:blip r:embed="rId5"/>
          <a:srcRect/>
          <a:stretch>
            <a:fillRect/>
          </a:stretch>
        </p:blipFill>
        <p:spPr bwMode="auto">
          <a:xfrm>
            <a:off x="6261100" y="4343400"/>
            <a:ext cx="2001838" cy="2057400"/>
          </a:xfrm>
          <a:prstGeom prst="rect">
            <a:avLst/>
          </a:prstGeom>
          <a:noFill/>
          <a:effectLst>
            <a:outerShdw blurRad="50800" dist="38100" dir="2700000" algn="tl" rotWithShape="0">
              <a:prstClr val="black">
                <a:alpha val="40000"/>
              </a:prstClr>
            </a:outerShdw>
          </a:effectLst>
        </p:spPr>
      </p:pic>
      <p:sp>
        <p:nvSpPr>
          <p:cNvPr id="26630" name="TextBox 6"/>
          <p:cNvSpPr txBox="1">
            <a:spLocks noChangeArrowheads="1"/>
          </p:cNvSpPr>
          <p:nvPr/>
        </p:nvSpPr>
        <p:spPr bwMode="auto">
          <a:xfrm>
            <a:off x="6553200" y="6400800"/>
            <a:ext cx="1524000" cy="276225"/>
          </a:xfrm>
          <a:prstGeom prst="rect">
            <a:avLst/>
          </a:prstGeom>
          <a:noFill/>
          <a:ln w="9525">
            <a:noFill/>
            <a:miter lim="800000"/>
            <a:headEnd/>
            <a:tailEnd/>
          </a:ln>
        </p:spPr>
        <p:txBody>
          <a:bodyPr>
            <a:spAutoFit/>
          </a:bodyPr>
          <a:lstStyle/>
          <a:p>
            <a:r>
              <a:rPr lang="en-US" sz="1200">
                <a:latin typeface="Calibri" pitchFamily="34" charset="0"/>
              </a:rPr>
              <a:t>Charlottetown, PE</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152400"/>
            <a:ext cx="8229600" cy="1143000"/>
          </a:xfrm>
        </p:spPr>
        <p:txBody>
          <a:bodyPr/>
          <a:lstStyle/>
          <a:p>
            <a:r>
              <a:rPr lang="en-US" sz="3200" smtClean="0"/>
              <a:t>Atlantic Regional Adaptation Collaborative</a:t>
            </a:r>
          </a:p>
        </p:txBody>
      </p:sp>
      <p:sp>
        <p:nvSpPr>
          <p:cNvPr id="28674" name="Content Placeholder 2"/>
          <p:cNvSpPr>
            <a:spLocks noGrp="1"/>
          </p:cNvSpPr>
          <p:nvPr>
            <p:ph idx="1"/>
          </p:nvPr>
        </p:nvSpPr>
        <p:spPr>
          <a:xfrm>
            <a:off x="457200" y="1295400"/>
            <a:ext cx="8229600" cy="4525963"/>
          </a:xfrm>
        </p:spPr>
        <p:txBody>
          <a:bodyPr/>
          <a:lstStyle/>
          <a:p>
            <a:r>
              <a:rPr lang="en-US" sz="2000" smtClean="0"/>
              <a:t>August 2009 - Atlantic Provinces and it’s Partners submit a full proposal in that is accepted by Natural Resources Canada.</a:t>
            </a:r>
          </a:p>
          <a:p>
            <a:pPr>
              <a:buFont typeface="Arial" charset="0"/>
              <a:buNone/>
            </a:pPr>
            <a:endParaRPr lang="en-US" sz="2000" smtClean="0"/>
          </a:p>
          <a:p>
            <a:r>
              <a:rPr lang="en-US" sz="2000" smtClean="0"/>
              <a:t>Presently preparing to sign a Contribution Agreement with NRCan</a:t>
            </a:r>
          </a:p>
          <a:p>
            <a:endParaRPr lang="en-US" sz="2000" smtClean="0"/>
          </a:p>
          <a:p>
            <a:r>
              <a:rPr lang="en-US" sz="2000" smtClean="0"/>
              <a:t>Projects to begin 2010 and be completed by December 2012.</a:t>
            </a:r>
          </a:p>
        </p:txBody>
      </p:sp>
      <p:pic>
        <p:nvPicPr>
          <p:cNvPr id="13316" name="Picture 4" descr="040119maximeville-chalet-glace_ncbc"/>
          <p:cNvPicPr>
            <a:picLocks noChangeAspect="1" noChangeArrowheads="1"/>
          </p:cNvPicPr>
          <p:nvPr/>
        </p:nvPicPr>
        <p:blipFill>
          <a:blip r:embed="rId3"/>
          <a:srcRect/>
          <a:stretch>
            <a:fillRect/>
          </a:stretch>
        </p:blipFill>
        <p:spPr bwMode="auto">
          <a:xfrm>
            <a:off x="457200" y="3962400"/>
            <a:ext cx="3314700" cy="22098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8676" name="TextBox 4"/>
          <p:cNvSpPr txBox="1">
            <a:spLocks noChangeArrowheads="1"/>
          </p:cNvSpPr>
          <p:nvPr/>
        </p:nvSpPr>
        <p:spPr bwMode="auto">
          <a:xfrm>
            <a:off x="1600200" y="6248400"/>
            <a:ext cx="1371600" cy="276225"/>
          </a:xfrm>
          <a:prstGeom prst="rect">
            <a:avLst/>
          </a:prstGeom>
          <a:noFill/>
          <a:ln w="9525">
            <a:noFill/>
            <a:miter lim="800000"/>
            <a:headEnd/>
            <a:tailEnd/>
          </a:ln>
        </p:spPr>
        <p:txBody>
          <a:bodyPr>
            <a:spAutoFit/>
          </a:bodyPr>
          <a:lstStyle/>
          <a:p>
            <a:r>
              <a:rPr lang="en-US" sz="1200">
                <a:latin typeface="Calibri" pitchFamily="34" charset="0"/>
              </a:rPr>
              <a:t>Maximville, PE</a:t>
            </a:r>
          </a:p>
        </p:txBody>
      </p:sp>
      <p:sp>
        <p:nvSpPr>
          <p:cNvPr id="28677" name="TextBox 6"/>
          <p:cNvSpPr txBox="1">
            <a:spLocks noChangeArrowheads="1"/>
          </p:cNvSpPr>
          <p:nvPr/>
        </p:nvSpPr>
        <p:spPr bwMode="auto">
          <a:xfrm>
            <a:off x="6400800" y="6019800"/>
            <a:ext cx="1371600" cy="492125"/>
          </a:xfrm>
          <a:prstGeom prst="rect">
            <a:avLst/>
          </a:prstGeom>
          <a:noFill/>
          <a:ln w="9525">
            <a:noFill/>
            <a:miter lim="800000"/>
            <a:headEnd/>
            <a:tailEnd/>
          </a:ln>
        </p:spPr>
        <p:txBody>
          <a:bodyPr>
            <a:spAutoFit/>
          </a:bodyPr>
          <a:lstStyle/>
          <a:p>
            <a:r>
              <a:rPr lang="en-US" sz="1400">
                <a:latin typeface="Calibri" pitchFamily="34" charset="0"/>
              </a:rPr>
              <a:t/>
            </a:r>
            <a:br>
              <a:rPr lang="en-US" sz="1400">
                <a:latin typeface="Calibri" pitchFamily="34" charset="0"/>
              </a:rPr>
            </a:br>
            <a:r>
              <a:rPr lang="en-US" sz="1200">
                <a:latin typeface="Calibri" pitchFamily="34" charset="0"/>
              </a:rPr>
              <a:t>Gagetown, NB</a:t>
            </a:r>
          </a:p>
        </p:txBody>
      </p:sp>
      <p:pic>
        <p:nvPicPr>
          <p:cNvPr id="8" name="Picture 2" descr="D:\iPhoto Library\Originals\2008\Roll 200\PTJ_0829.JPG"/>
          <p:cNvPicPr>
            <a:picLocks noChangeAspect="1" noChangeArrowheads="1"/>
          </p:cNvPicPr>
          <p:nvPr/>
        </p:nvPicPr>
        <p:blipFill>
          <a:blip r:embed="rId4"/>
          <a:srcRect/>
          <a:stretch>
            <a:fillRect/>
          </a:stretch>
        </p:blipFill>
        <p:spPr bwMode="auto">
          <a:xfrm>
            <a:off x="5029200" y="4038600"/>
            <a:ext cx="3200400" cy="2133600"/>
          </a:xfrm>
          <a:prstGeom prst="rect">
            <a:avLst/>
          </a:prstGeom>
          <a:noFill/>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sz="2800" smtClean="0"/>
              <a:t>Atlantic Regional Adaptation Collaborative </a:t>
            </a:r>
          </a:p>
        </p:txBody>
      </p:sp>
      <p:sp>
        <p:nvSpPr>
          <p:cNvPr id="30722" name="Content Placeholder 2"/>
          <p:cNvSpPr>
            <a:spLocks noGrp="1"/>
          </p:cNvSpPr>
          <p:nvPr>
            <p:ph idx="1"/>
          </p:nvPr>
        </p:nvSpPr>
        <p:spPr>
          <a:xfrm>
            <a:off x="533400" y="1219200"/>
            <a:ext cx="8229600" cy="4525963"/>
          </a:xfrm>
        </p:spPr>
        <p:txBody>
          <a:bodyPr/>
          <a:lstStyle/>
          <a:p>
            <a:r>
              <a:rPr lang="en-US" sz="2800" smtClean="0"/>
              <a:t>Twenty five plus projects proposed for Atlantic Canada</a:t>
            </a:r>
          </a:p>
          <a:p>
            <a:r>
              <a:rPr lang="en-US" sz="2800" smtClean="0"/>
              <a:t>50 + communities with a variety of issues within Atlantic Canada</a:t>
            </a:r>
          </a:p>
          <a:p>
            <a:r>
              <a:rPr lang="en-US" sz="2800" smtClean="0"/>
              <a:t>Total budget = $8.2 million</a:t>
            </a:r>
          </a:p>
          <a:p>
            <a:endParaRPr lang="en-US" sz="2800" smtClean="0"/>
          </a:p>
        </p:txBody>
      </p:sp>
      <p:sp>
        <p:nvSpPr>
          <p:cNvPr id="3072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pic>
        <p:nvPicPr>
          <p:cNvPr id="14341" name="Picture 4" descr="DSC_2356"/>
          <p:cNvPicPr>
            <a:picLocks noChangeAspect="1" noChangeArrowheads="1"/>
          </p:cNvPicPr>
          <p:nvPr/>
        </p:nvPicPr>
        <p:blipFill>
          <a:blip r:embed="rId3"/>
          <a:srcRect/>
          <a:stretch>
            <a:fillRect/>
          </a:stretch>
        </p:blipFill>
        <p:spPr bwMode="auto">
          <a:xfrm>
            <a:off x="1066800" y="4114800"/>
            <a:ext cx="2743200" cy="182245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30725" name="TextBox 5"/>
          <p:cNvSpPr txBox="1">
            <a:spLocks noChangeArrowheads="1"/>
          </p:cNvSpPr>
          <p:nvPr/>
        </p:nvSpPr>
        <p:spPr bwMode="auto">
          <a:xfrm>
            <a:off x="1752600" y="6019800"/>
            <a:ext cx="1524000" cy="276225"/>
          </a:xfrm>
          <a:prstGeom prst="rect">
            <a:avLst/>
          </a:prstGeom>
          <a:noFill/>
          <a:ln w="9525">
            <a:noFill/>
            <a:miter lim="800000"/>
            <a:headEnd/>
            <a:tailEnd/>
          </a:ln>
        </p:spPr>
        <p:txBody>
          <a:bodyPr>
            <a:spAutoFit/>
          </a:bodyPr>
          <a:lstStyle/>
          <a:p>
            <a:r>
              <a:rPr lang="en-US" sz="1200">
                <a:latin typeface="Calibri" pitchFamily="34" charset="0"/>
              </a:rPr>
              <a:t>Le Goulet, NB</a:t>
            </a:r>
          </a:p>
        </p:txBody>
      </p:sp>
      <p:pic>
        <p:nvPicPr>
          <p:cNvPr id="11266" name="Picture 2" descr="FIGURE 14a: Coastal erosion, Union Corner Provincial Park, PE.">
            <a:hlinkClick r:id="rId4"/>
          </p:cNvPr>
          <p:cNvPicPr>
            <a:picLocks noChangeAspect="1" noChangeArrowheads="1"/>
          </p:cNvPicPr>
          <p:nvPr/>
        </p:nvPicPr>
        <p:blipFill>
          <a:blip r:embed="rId5"/>
          <a:srcRect/>
          <a:stretch>
            <a:fillRect/>
          </a:stretch>
        </p:blipFill>
        <p:spPr bwMode="auto">
          <a:xfrm>
            <a:off x="5486400" y="4038600"/>
            <a:ext cx="2743200" cy="1831975"/>
          </a:xfrm>
          <a:prstGeom prst="rect">
            <a:avLst/>
          </a:prstGeom>
          <a:noFill/>
          <a:effectLst>
            <a:outerShdw blurRad="50800" dist="38100" dir="2700000" algn="tl" rotWithShape="0">
              <a:prstClr val="black">
                <a:alpha val="40000"/>
              </a:prstClr>
            </a:outerShdw>
          </a:effectLst>
        </p:spPr>
      </p:pic>
      <p:sp>
        <p:nvSpPr>
          <p:cNvPr id="30727" name="TextBox 7"/>
          <p:cNvSpPr txBox="1">
            <a:spLocks noChangeArrowheads="1"/>
          </p:cNvSpPr>
          <p:nvPr/>
        </p:nvSpPr>
        <p:spPr bwMode="auto">
          <a:xfrm>
            <a:off x="5867400" y="5943600"/>
            <a:ext cx="2743200" cy="276225"/>
          </a:xfrm>
          <a:prstGeom prst="rect">
            <a:avLst/>
          </a:prstGeom>
          <a:noFill/>
          <a:ln w="9525">
            <a:noFill/>
            <a:miter lim="800000"/>
            <a:headEnd/>
            <a:tailEnd/>
          </a:ln>
        </p:spPr>
        <p:txBody>
          <a:bodyPr>
            <a:spAutoFit/>
          </a:bodyPr>
          <a:lstStyle/>
          <a:p>
            <a:r>
              <a:rPr lang="en-US" sz="1200">
                <a:latin typeface="Calibri" pitchFamily="34" charset="0"/>
              </a:rPr>
              <a:t>Union Corner Provincial Park, PE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766</TotalTime>
  <Words>2296</Words>
  <Application>Microsoft Office PowerPoint</Application>
  <PresentationFormat>On-screen Show (4:3)</PresentationFormat>
  <Paragraphs>278</Paragraphs>
  <Slides>16</Slides>
  <Notes>16</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16</vt:i4>
      </vt:variant>
    </vt:vector>
  </HeadingPairs>
  <TitlesOfParts>
    <vt:vector size="20" baseType="lpstr">
      <vt:lpstr>Calibri</vt:lpstr>
      <vt:lpstr>Arial</vt:lpstr>
      <vt:lpstr>Courier New</vt:lpstr>
      <vt:lpstr>Office Theme</vt:lpstr>
      <vt:lpstr>Climate Change Adaptation for Atlantic Canada</vt:lpstr>
      <vt:lpstr>Climate Change Adaptation Background</vt:lpstr>
      <vt:lpstr>Climate Change Adaptation Background</vt:lpstr>
      <vt:lpstr>Climate Change Adaptation Background</vt:lpstr>
      <vt:lpstr>The Climate Change Adaptation Strategy  for Atlantic Canada</vt:lpstr>
      <vt:lpstr>The Climate Change Adaptation Strategy  for Atlantic Canada</vt:lpstr>
      <vt:lpstr>Regional Adaptation Collaborative  </vt:lpstr>
      <vt:lpstr>Atlantic Regional Adaptation Collaborative</vt:lpstr>
      <vt:lpstr>Atlantic Regional Adaptation Collaborative </vt:lpstr>
      <vt:lpstr>Atlantic Regional Adaptation Collaborative </vt:lpstr>
      <vt:lpstr>Atlantic Regional Adaptation Collaborative </vt:lpstr>
      <vt:lpstr>Atlantic Regional Adaptation Collaborative </vt:lpstr>
      <vt:lpstr>Atlantic Regional Adaptation Collaborative </vt:lpstr>
      <vt:lpstr>Atlantic Regional Adaptation Collaborative </vt:lpstr>
      <vt:lpstr>Atlantic RAC Governance</vt:lpstr>
      <vt:lpstr>Slide 16</vt:lpstr>
    </vt:vector>
  </TitlesOfParts>
  <Company>Environment and Local Government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Adaptation for Atlantic Canada</dc:title>
  <dc:creator>jordanp</dc:creator>
  <cp:lastModifiedBy>Michele L. Tremblay</cp:lastModifiedBy>
  <cp:revision>94</cp:revision>
  <dcterms:created xsi:type="dcterms:W3CDTF">2009-11-24T18:56:58Z</dcterms:created>
  <dcterms:modified xsi:type="dcterms:W3CDTF">2009-12-23T21:32:34Z</dcterms:modified>
</cp:coreProperties>
</file>