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8" r:id="rId3"/>
    <p:sldId id="289" r:id="rId4"/>
    <p:sldId id="265" r:id="rId5"/>
    <p:sldId id="266" r:id="rId6"/>
    <p:sldId id="267" r:id="rId7"/>
    <p:sldId id="286" r:id="rId8"/>
    <p:sldId id="290" r:id="rId9"/>
    <p:sldId id="287" r:id="rId10"/>
    <p:sldId id="28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9900"/>
    <a:srgbClr val="008000"/>
    <a:srgbClr val="D07C00"/>
    <a:srgbClr val="E08500"/>
    <a:srgbClr val="EC8C00"/>
    <a:srgbClr val="336600"/>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660"/>
  </p:normalViewPr>
  <p:slideViewPr>
    <p:cSldViewPr>
      <p:cViewPr varScale="1">
        <p:scale>
          <a:sx n="69" d="100"/>
          <a:sy n="69" d="100"/>
        </p:scale>
        <p:origin x="-8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ESIP\Web\Web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a:pPr>
            <a:r>
              <a:rPr lang="en-US"/>
              <a:t>Total Hits Per Month</a:t>
            </a:r>
          </a:p>
        </c:rich>
      </c:tx>
      <c:layout>
        <c:manualLayout>
          <c:xMode val="edge"/>
          <c:yMode val="edge"/>
          <c:x val="0.31114968093350931"/>
          <c:y val="3.3121776326432338E-2"/>
        </c:manualLayout>
      </c:layout>
    </c:title>
    <c:plotArea>
      <c:layout>
        <c:manualLayout>
          <c:layoutTarget val="inner"/>
          <c:xMode val="edge"/>
          <c:yMode val="edge"/>
          <c:x val="7.2837390291356982E-2"/>
          <c:y val="0.15296434436923495"/>
          <c:w val="0.90995575426659292"/>
          <c:h val="0.64705977661284175"/>
        </c:manualLayout>
      </c:layout>
      <c:lineChart>
        <c:grouping val="standard"/>
        <c:ser>
          <c:idx val="0"/>
          <c:order val="0"/>
          <c:cat>
            <c:numRef>
              <c:f>Numbers!$C$3:$AM$3</c:f>
              <c:numCache>
                <c:formatCode>[$-409]mmmm\-yy;@</c:formatCode>
                <c:ptCount val="37"/>
                <c:pt idx="0">
                  <c:v>39083</c:v>
                </c:pt>
                <c:pt idx="1">
                  <c:v>39114</c:v>
                </c:pt>
                <c:pt idx="2">
                  <c:v>39142</c:v>
                </c:pt>
                <c:pt idx="3">
                  <c:v>39179</c:v>
                </c:pt>
                <c:pt idx="4">
                  <c:v>39209</c:v>
                </c:pt>
                <c:pt idx="5">
                  <c:v>39234</c:v>
                </c:pt>
                <c:pt idx="6">
                  <c:v>39264</c:v>
                </c:pt>
                <c:pt idx="7">
                  <c:v>39301</c:v>
                </c:pt>
                <c:pt idx="8">
                  <c:v>39332</c:v>
                </c:pt>
                <c:pt idx="9">
                  <c:v>39362</c:v>
                </c:pt>
                <c:pt idx="10">
                  <c:v>39387</c:v>
                </c:pt>
                <c:pt idx="11">
                  <c:v>39417</c:v>
                </c:pt>
                <c:pt idx="12">
                  <c:v>39448</c:v>
                </c:pt>
                <c:pt idx="13">
                  <c:v>39486</c:v>
                </c:pt>
                <c:pt idx="14">
                  <c:v>39515</c:v>
                </c:pt>
                <c:pt idx="15">
                  <c:v>39539</c:v>
                </c:pt>
                <c:pt idx="16">
                  <c:v>39576</c:v>
                </c:pt>
                <c:pt idx="17">
                  <c:v>39607</c:v>
                </c:pt>
                <c:pt idx="18">
                  <c:v>39630</c:v>
                </c:pt>
                <c:pt idx="19">
                  <c:v>39668</c:v>
                </c:pt>
                <c:pt idx="20">
                  <c:v>39699</c:v>
                </c:pt>
                <c:pt idx="21">
                  <c:v>39729</c:v>
                </c:pt>
                <c:pt idx="22">
                  <c:v>39760</c:v>
                </c:pt>
                <c:pt idx="23">
                  <c:v>39790</c:v>
                </c:pt>
                <c:pt idx="24">
                  <c:v>39822</c:v>
                </c:pt>
                <c:pt idx="25">
                  <c:v>39853</c:v>
                </c:pt>
                <c:pt idx="26">
                  <c:v>39881</c:v>
                </c:pt>
                <c:pt idx="27">
                  <c:v>39912</c:v>
                </c:pt>
                <c:pt idx="28">
                  <c:v>39942</c:v>
                </c:pt>
                <c:pt idx="29">
                  <c:v>39973</c:v>
                </c:pt>
                <c:pt idx="30">
                  <c:v>40003</c:v>
                </c:pt>
                <c:pt idx="31">
                  <c:v>40034</c:v>
                </c:pt>
                <c:pt idx="32">
                  <c:v>40065</c:v>
                </c:pt>
                <c:pt idx="33">
                  <c:v>40095</c:v>
                </c:pt>
                <c:pt idx="34">
                  <c:v>40126</c:v>
                </c:pt>
              </c:numCache>
            </c:numRef>
          </c:cat>
          <c:val>
            <c:numRef>
              <c:f>Numbers!$C$84:$AM$84</c:f>
              <c:numCache>
                <c:formatCode>0</c:formatCode>
                <c:ptCount val="37"/>
                <c:pt idx="0">
                  <c:v>1232</c:v>
                </c:pt>
                <c:pt idx="1">
                  <c:v>817</c:v>
                </c:pt>
                <c:pt idx="2">
                  <c:v>1316</c:v>
                </c:pt>
                <c:pt idx="3">
                  <c:v>1062</c:v>
                </c:pt>
                <c:pt idx="4">
                  <c:v>646</c:v>
                </c:pt>
                <c:pt idx="5">
                  <c:v>973</c:v>
                </c:pt>
                <c:pt idx="6">
                  <c:v>1220</c:v>
                </c:pt>
                <c:pt idx="7">
                  <c:v>2982</c:v>
                </c:pt>
                <c:pt idx="8">
                  <c:v>1688</c:v>
                </c:pt>
                <c:pt idx="9">
                  <c:v>2287</c:v>
                </c:pt>
                <c:pt idx="10">
                  <c:v>1808</c:v>
                </c:pt>
                <c:pt idx="11">
                  <c:v>1388</c:v>
                </c:pt>
                <c:pt idx="12">
                  <c:v>1750</c:v>
                </c:pt>
                <c:pt idx="13">
                  <c:v>2046</c:v>
                </c:pt>
                <c:pt idx="14">
                  <c:v>3768</c:v>
                </c:pt>
                <c:pt idx="15">
                  <c:v>2280</c:v>
                </c:pt>
                <c:pt idx="16">
                  <c:v>1563</c:v>
                </c:pt>
                <c:pt idx="17">
                  <c:v>1527</c:v>
                </c:pt>
                <c:pt idx="18">
                  <c:v>1532</c:v>
                </c:pt>
                <c:pt idx="19">
                  <c:v>1642</c:v>
                </c:pt>
                <c:pt idx="20">
                  <c:v>1646</c:v>
                </c:pt>
                <c:pt idx="21">
                  <c:v>1503</c:v>
                </c:pt>
                <c:pt idx="22">
                  <c:v>1766</c:v>
                </c:pt>
                <c:pt idx="23">
                  <c:v>1145</c:v>
                </c:pt>
                <c:pt idx="24">
                  <c:v>1383</c:v>
                </c:pt>
                <c:pt idx="25">
                  <c:v>1181</c:v>
                </c:pt>
                <c:pt idx="26">
                  <c:v>1503</c:v>
                </c:pt>
                <c:pt idx="27">
                  <c:v>1012</c:v>
                </c:pt>
                <c:pt idx="28">
                  <c:v>1324</c:v>
                </c:pt>
                <c:pt idx="29">
                  <c:v>2398</c:v>
                </c:pt>
                <c:pt idx="30">
                  <c:v>2669</c:v>
                </c:pt>
                <c:pt idx="31">
                  <c:v>2325</c:v>
                </c:pt>
                <c:pt idx="33">
                  <c:v>1697</c:v>
                </c:pt>
                <c:pt idx="34">
                  <c:v>4023</c:v>
                </c:pt>
              </c:numCache>
            </c:numRef>
          </c:val>
        </c:ser>
        <c:marker val="1"/>
        <c:axId val="34671616"/>
        <c:axId val="33899264"/>
      </c:lineChart>
      <c:dateAx>
        <c:axId val="34671616"/>
        <c:scaling>
          <c:orientation val="minMax"/>
          <c:max val="40148"/>
        </c:scaling>
        <c:axPos val="b"/>
        <c:numFmt formatCode="mmm\-yy" sourceLinked="0"/>
        <c:tickLblPos val="nextTo"/>
        <c:txPr>
          <a:bodyPr rot="-5400000" vert="horz"/>
          <a:lstStyle/>
          <a:p>
            <a:pPr>
              <a:defRPr/>
            </a:pPr>
            <a:endParaRPr lang="en-US"/>
          </a:p>
        </c:txPr>
        <c:crossAx val="33899264"/>
        <c:crosses val="autoZero"/>
        <c:auto val="1"/>
        <c:lblOffset val="100"/>
        <c:baseTimeUnit val="months"/>
        <c:majorUnit val="1"/>
        <c:majorTimeUnit val="months"/>
        <c:minorUnit val="1"/>
        <c:minorTimeUnit val="months"/>
      </c:dateAx>
      <c:valAx>
        <c:axId val="33899264"/>
        <c:scaling>
          <c:orientation val="minMax"/>
        </c:scaling>
        <c:axPos val="l"/>
        <c:majorGridlines/>
        <c:numFmt formatCode="0" sourceLinked="1"/>
        <c:tickLblPos val="nextTo"/>
        <c:txPr>
          <a:bodyPr rot="0" vert="horz"/>
          <a:lstStyle/>
          <a:p>
            <a:pPr>
              <a:defRPr/>
            </a:pPr>
            <a:endParaRPr lang="en-US"/>
          </a:p>
        </c:txPr>
        <c:crossAx val="34671616"/>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8647051-892B-4FC4-AD60-2B56B9C781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C5D9DAC6-9736-4472-A06D-F877847DD82E}" type="slidenum">
              <a:rPr lang="en-US" smtClean="0">
                <a:cs typeface="Arial" charset="0"/>
              </a:rPr>
              <a:pPr/>
              <a:t>1</a:t>
            </a:fld>
            <a:endParaRPr lang="en-US" smtClean="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F2B4253-E5CB-45EB-9DA5-7EC06F1DD358}" type="slidenum">
              <a:rPr lang="en-US" smtClean="0">
                <a:cs typeface="Arial" charset="0"/>
              </a:rPr>
              <a:pPr/>
              <a:t>4</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Indicator Reporting Tool was funded by GeoConnections and released March 2008. Currently the tool is under revision based on user comments. At the present time, you can search for parameters from three databases. These data are pulled weekly as an automatic update and then aggregated behind the interface. You can also use the “tell us what you think” and “create pdf.”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2FB82A1-9F66-466F-BCF1-8447965AD3B2}" type="slidenum">
              <a:rPr lang="en-US" smtClean="0">
                <a:cs typeface="Arial" charset="0"/>
              </a:rPr>
              <a:pPr/>
              <a:t>5</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C777BD0-EE01-4C65-B2AD-E0984119D32C}" type="slidenum">
              <a:rPr lang="en-US" smtClean="0">
                <a:cs typeface="Arial" charset="0"/>
              </a:rPr>
              <a:pPr/>
              <a:t>6</a:t>
            </a:fld>
            <a:endParaRPr lang="en-US" smtClean="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0504739-555A-48A9-AB61-86148E5D277F}" type="slidenum">
              <a:rPr lang="en-US" smtClean="0">
                <a:cs typeface="Arial" charset="0"/>
              </a:rPr>
              <a:pPr/>
              <a:t>7</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461B4C-B5BF-44E3-87A3-1127CB6DCB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6ECE2-4817-455E-B3F4-37D7FD64AA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AB743C-6DD7-44FE-B6EE-7B30658E2F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47E4B-9C86-4D05-A015-7D3E1F622F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AF352-CD5E-45CD-8639-E37DBBE5BE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967182-4E30-4545-AE96-83AEDE538C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AAA22F-2FA8-4EDC-AF3B-4BFE4E0C17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40E44-E280-4C60-9F67-4ABF5192E0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DF9109-80C3-44E5-BEA3-97F22AA375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C8E551-5C3A-4701-88E7-DF37F6F6C0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E5D63-E7FA-4D04-8E67-4A26254F53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65967BE-F6FD-4E25-8D6D-9CB85C8635E1}" type="slidenum">
              <a:rPr lang="en-US"/>
              <a:pPr>
                <a:defRPr/>
              </a:pPr>
              <a:t>‹#›</a:t>
            </a:fld>
            <a:endParaRPr lang="en-US"/>
          </a:p>
        </p:txBody>
      </p:sp>
      <p:sp>
        <p:nvSpPr>
          <p:cNvPr id="1031" name="Rectangle 7"/>
          <p:cNvSpPr>
            <a:spLocks noChangeArrowheads="1"/>
          </p:cNvSpPr>
          <p:nvPr userDrawn="1"/>
        </p:nvSpPr>
        <p:spPr bwMode="auto">
          <a:xfrm>
            <a:off x="0" y="0"/>
            <a:ext cx="9144000" cy="6858000"/>
          </a:xfrm>
          <a:prstGeom prst="rect">
            <a:avLst/>
          </a:prstGeom>
          <a:solidFill>
            <a:srgbClr val="3399FF"/>
          </a:solidFill>
          <a:ln w="9525">
            <a:solidFill>
              <a:schemeClr val="tx1"/>
            </a:solidFill>
            <a:miter lim="800000"/>
            <a:headEnd/>
            <a:tailEnd/>
          </a:ln>
          <a:effectLst/>
        </p:spPr>
        <p:txBody>
          <a:bodyPr wrap="none" anchor="ctr"/>
          <a:lstStyle/>
          <a:p>
            <a:pPr>
              <a:defRPr/>
            </a:pPr>
            <a:endParaRPr lang="en-US">
              <a:cs typeface="+mn-cs"/>
            </a:endParaRPr>
          </a:p>
        </p:txBody>
      </p:sp>
      <p:sp>
        <p:nvSpPr>
          <p:cNvPr id="1032" name="Rectangle 8"/>
          <p:cNvSpPr>
            <a:spLocks noChangeArrowheads="1"/>
          </p:cNvSpPr>
          <p:nvPr userDrawn="1"/>
        </p:nvSpPr>
        <p:spPr bwMode="auto">
          <a:xfrm>
            <a:off x="304800" y="5905500"/>
            <a:ext cx="8610600" cy="91440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pic>
        <p:nvPicPr>
          <p:cNvPr id="1033" name="Picture 9" descr="GOMClogo"/>
          <p:cNvPicPr>
            <a:picLocks noChangeAspect="1" noChangeArrowheads="1"/>
          </p:cNvPicPr>
          <p:nvPr userDrawn="1"/>
        </p:nvPicPr>
        <p:blipFill>
          <a:blip r:embed="rId13"/>
          <a:srcRect/>
          <a:stretch>
            <a:fillRect/>
          </a:stretch>
        </p:blipFill>
        <p:spPr bwMode="auto">
          <a:xfrm>
            <a:off x="461963" y="5951538"/>
            <a:ext cx="2052637" cy="782637"/>
          </a:xfrm>
          <a:prstGeom prst="rect">
            <a:avLst/>
          </a:prstGeom>
          <a:noFill/>
          <a:ln w="9525">
            <a:noFill/>
            <a:miter lim="800000"/>
            <a:headEnd/>
            <a:tailEnd/>
          </a:ln>
        </p:spPr>
      </p:pic>
      <p:pic>
        <p:nvPicPr>
          <p:cNvPr id="1034" name="Picture 11" descr="綤-"/>
          <p:cNvPicPr>
            <a:picLocks noChangeAspect="1" noChangeArrowheads="1"/>
          </p:cNvPicPr>
          <p:nvPr userDrawn="1"/>
        </p:nvPicPr>
        <p:blipFill>
          <a:blip r:embed="rId14"/>
          <a:srcRect/>
          <a:stretch>
            <a:fillRect/>
          </a:stretch>
        </p:blipFill>
        <p:spPr bwMode="auto">
          <a:xfrm>
            <a:off x="6624638" y="5959475"/>
            <a:ext cx="2209800"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914400"/>
            <a:ext cx="8153400" cy="2155825"/>
          </a:xfrm>
        </p:spPr>
        <p:txBody>
          <a:bodyPr/>
          <a:lstStyle/>
          <a:p>
            <a:pPr eaLnBrk="1" hangingPunct="1">
              <a:defRPr/>
            </a:pPr>
            <a:r>
              <a:rPr lang="en-US" dirty="0" smtClean="0">
                <a:solidFill>
                  <a:schemeClr val="accent2">
                    <a:lumMod val="75000"/>
                  </a:schemeClr>
                </a:solidFill>
              </a:rPr>
              <a:t>ESIP – 2009 Review and 2010 Look Ahead</a:t>
            </a:r>
          </a:p>
        </p:txBody>
      </p:sp>
      <p:sp>
        <p:nvSpPr>
          <p:cNvPr id="14338" name="Rectangle 8"/>
          <p:cNvSpPr>
            <a:spLocks noChangeArrowheads="1"/>
          </p:cNvSpPr>
          <p:nvPr/>
        </p:nvSpPr>
        <p:spPr bwMode="auto">
          <a:xfrm>
            <a:off x="1447800" y="4876800"/>
            <a:ext cx="6400800" cy="381000"/>
          </a:xfrm>
          <a:prstGeom prst="rect">
            <a:avLst/>
          </a:prstGeom>
          <a:noFill/>
          <a:ln w="9525">
            <a:noFill/>
            <a:miter lim="800000"/>
            <a:headEnd/>
            <a:tailEnd/>
          </a:ln>
        </p:spPr>
        <p:txBody>
          <a:bodyPr/>
          <a:lstStyle/>
          <a:p>
            <a:pPr algn="ctr">
              <a:spcBef>
                <a:spcPct val="20000"/>
              </a:spcBef>
            </a:pPr>
            <a:r>
              <a:rPr lang="en-US" sz="2800" i="1"/>
              <a:t>December 2009</a:t>
            </a:r>
          </a:p>
        </p:txBody>
      </p:sp>
      <p:sp>
        <p:nvSpPr>
          <p:cNvPr id="14339" name="Subtitle 4"/>
          <p:cNvSpPr>
            <a:spLocks noGrp="1"/>
          </p:cNvSpPr>
          <p:nvPr>
            <p:ph type="subTitle" idx="1"/>
          </p:nvPr>
        </p:nvSpPr>
        <p:spPr/>
        <p:txBody>
          <a:bodyPr/>
          <a:lstStyle/>
          <a:p>
            <a:r>
              <a:rPr lang="en-US" smtClean="0">
                <a:solidFill>
                  <a:schemeClr val="bg1"/>
                </a:solidFill>
              </a:rPr>
              <a:t>Council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solidFill>
                  <a:schemeClr val="accent2">
                    <a:lumMod val="75000"/>
                  </a:schemeClr>
                </a:solidFill>
              </a:rPr>
              <a:t>How we need your help!</a:t>
            </a:r>
          </a:p>
        </p:txBody>
      </p:sp>
      <p:sp>
        <p:nvSpPr>
          <p:cNvPr id="29698" name="Rectangle 3"/>
          <p:cNvSpPr>
            <a:spLocks noGrp="1" noChangeArrowheads="1"/>
          </p:cNvSpPr>
          <p:nvPr>
            <p:ph type="body" idx="1"/>
          </p:nvPr>
        </p:nvSpPr>
        <p:spPr/>
        <p:txBody>
          <a:bodyPr/>
          <a:lstStyle/>
          <a:p>
            <a:r>
              <a:rPr lang="en-US" sz="2000" b="1" smtClean="0">
                <a:solidFill>
                  <a:schemeClr val="bg1"/>
                </a:solidFill>
              </a:rPr>
              <a:t>Locating individuals to assist in restarting the Fisheries Subcommittee.</a:t>
            </a:r>
            <a:endParaRPr lang="en-US" sz="2000" smtClean="0">
              <a:solidFill>
                <a:schemeClr val="bg1"/>
              </a:solidFill>
            </a:endParaRPr>
          </a:p>
          <a:p>
            <a:r>
              <a:rPr lang="en-US" sz="2000" b="1" smtClean="0">
                <a:solidFill>
                  <a:schemeClr val="bg1"/>
                </a:solidFill>
              </a:rPr>
              <a:t>Locating an individual to help with watershed delineation for the Coastal Development subcommittee.</a:t>
            </a:r>
            <a:endParaRPr lang="en-US" sz="2000" smtClean="0">
              <a:solidFill>
                <a:schemeClr val="bg1"/>
              </a:solidFill>
            </a:endParaRPr>
          </a:p>
          <a:p>
            <a:r>
              <a:rPr lang="en-US" sz="2000" b="1" smtClean="0">
                <a:solidFill>
                  <a:schemeClr val="bg1"/>
                </a:solidFill>
              </a:rPr>
              <a:t>Getting the word out about these innovative and useful ESIP tools!</a:t>
            </a:r>
            <a:endParaRPr lang="en-US" sz="2000" smtClean="0">
              <a:solidFill>
                <a:schemeClr val="bg1"/>
              </a:solidFill>
            </a:endParaRPr>
          </a:p>
          <a:p>
            <a:r>
              <a:rPr lang="en-US" sz="2000" b="1" smtClean="0">
                <a:solidFill>
                  <a:schemeClr val="bg1"/>
                </a:solidFill>
              </a:rPr>
              <a:t>Obtaining funding to spotlight the usefulness of ESIP's indicators for weighing specific issues/decisions in the member States and Provinces.</a:t>
            </a:r>
            <a:endParaRPr lang="en-US" sz="2000" smtClean="0">
              <a:solidFill>
                <a:schemeClr val="bg1"/>
              </a:solidFill>
            </a:endParaRPr>
          </a:p>
          <a:p>
            <a:pPr eaLnBrk="1" hangingPunct="1"/>
            <a:endParaRPr lang="en-US" sz="200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2">
                    <a:lumMod val="75000"/>
                  </a:schemeClr>
                </a:solidFill>
              </a:rPr>
              <a:t>Finding, Getting and Using Data</a:t>
            </a:r>
            <a:endParaRPr lang="en-US" dirty="0">
              <a:solidFill>
                <a:schemeClr val="accent2">
                  <a:lumMod val="75000"/>
                </a:schemeClr>
              </a:solidFill>
            </a:endParaRPr>
          </a:p>
        </p:txBody>
      </p:sp>
      <p:sp>
        <p:nvSpPr>
          <p:cNvPr id="16386" name="Content Placeholder 2"/>
          <p:cNvSpPr>
            <a:spLocks noGrp="1"/>
          </p:cNvSpPr>
          <p:nvPr>
            <p:ph idx="1"/>
          </p:nvPr>
        </p:nvSpPr>
        <p:spPr/>
        <p:txBody>
          <a:bodyPr/>
          <a:lstStyle/>
          <a:p>
            <a:r>
              <a:rPr lang="en-US" smtClean="0">
                <a:solidFill>
                  <a:schemeClr val="bg1"/>
                </a:solidFill>
              </a:rPr>
              <a:t>How can you find information? ESIP Monitoring Map</a:t>
            </a:r>
          </a:p>
          <a:p>
            <a:r>
              <a:rPr lang="en-US" smtClean="0">
                <a:solidFill>
                  <a:schemeClr val="bg1"/>
                </a:solidFill>
              </a:rPr>
              <a:t>How can you get data? ESIP Webpage and Indicator Reporting Tool</a:t>
            </a:r>
          </a:p>
          <a:p>
            <a:r>
              <a:rPr lang="en-US" smtClean="0">
                <a:solidFill>
                  <a:schemeClr val="bg1"/>
                </a:solidFill>
              </a:rPr>
              <a:t>How can you use data? ESIP Indicator Reporting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371600"/>
            <a:ext cx="7239000"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0" name="Title 1"/>
          <p:cNvSpPr>
            <a:spLocks noGrp="1"/>
          </p:cNvSpPr>
          <p:nvPr>
            <p:ph type="title"/>
          </p:nvPr>
        </p:nvSpPr>
        <p:spPr/>
        <p:txBody>
          <a:bodyPr/>
          <a:lstStyle/>
          <a:p>
            <a:r>
              <a:rPr lang="en-US" smtClean="0">
                <a:solidFill>
                  <a:schemeClr val="bg1"/>
                </a:solidFill>
              </a:rPr>
              <a:t>Is anyone using it?</a:t>
            </a:r>
          </a:p>
        </p:txBody>
      </p:sp>
      <p:graphicFrame>
        <p:nvGraphicFramePr>
          <p:cNvPr id="5" name="Chart 4"/>
          <p:cNvGraphicFramePr>
            <a:graphicFrameLocks/>
          </p:cNvGraphicFramePr>
          <p:nvPr/>
        </p:nvGraphicFramePr>
        <p:xfrm>
          <a:off x="1143000" y="1447800"/>
          <a:ext cx="6929438" cy="42529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3"/>
          <a:srcRect/>
          <a:stretch>
            <a:fillRect/>
          </a:stretch>
        </p:blipFill>
        <p:spPr bwMode="auto">
          <a:xfrm>
            <a:off x="533400" y="1357313"/>
            <a:ext cx="5964238" cy="3595687"/>
          </a:xfrm>
          <a:prstGeom prst="rect">
            <a:avLst/>
          </a:prstGeom>
          <a:noFill/>
          <a:ln w="9525">
            <a:noFill/>
            <a:miter lim="800000"/>
            <a:headEnd/>
            <a:tailEnd/>
          </a:ln>
        </p:spPr>
      </p:pic>
      <p:sp>
        <p:nvSpPr>
          <p:cNvPr id="6148" name="Rectangle 2"/>
          <p:cNvSpPr>
            <a:spLocks noGrp="1" noChangeArrowheads="1"/>
          </p:cNvSpPr>
          <p:nvPr>
            <p:ph type="title"/>
          </p:nvPr>
        </p:nvSpPr>
        <p:spPr/>
        <p:txBody>
          <a:bodyPr/>
          <a:lstStyle/>
          <a:p>
            <a:pPr eaLnBrk="1" hangingPunct="1">
              <a:defRPr/>
            </a:pPr>
            <a:r>
              <a:rPr lang="en-US" b="1" dirty="0" smtClean="0">
                <a:solidFill>
                  <a:schemeClr val="accent2">
                    <a:lumMod val="75000"/>
                  </a:schemeClr>
                </a:solidFill>
              </a:rPr>
              <a:t>ESIP Indicator Reporting Tool</a:t>
            </a:r>
          </a:p>
        </p:txBody>
      </p:sp>
      <p:sp>
        <p:nvSpPr>
          <p:cNvPr id="18435" name="AutoShape 5"/>
          <p:cNvSpPr>
            <a:spLocks noChangeArrowheads="1"/>
          </p:cNvSpPr>
          <p:nvPr/>
        </p:nvSpPr>
        <p:spPr bwMode="auto">
          <a:xfrm rot="-1292957">
            <a:off x="5745163" y="1176338"/>
            <a:ext cx="1082675" cy="369887"/>
          </a:xfrm>
          <a:prstGeom prst="leftArrow">
            <a:avLst>
              <a:gd name="adj1" fmla="val 50000"/>
              <a:gd name="adj2" fmla="val 74843"/>
            </a:avLst>
          </a:prstGeom>
          <a:solidFill>
            <a:srgbClr val="9933FF"/>
          </a:solidFill>
          <a:ln w="9525">
            <a:solidFill>
              <a:schemeClr val="tx1"/>
            </a:solidFill>
            <a:miter lim="800000"/>
            <a:headEnd/>
            <a:tailEnd/>
          </a:ln>
        </p:spPr>
        <p:txBody>
          <a:bodyPr wrap="none" anchor="ctr"/>
          <a:lstStyle/>
          <a:p>
            <a:endParaRPr lang="en-US"/>
          </a:p>
        </p:txBody>
      </p:sp>
      <p:pic>
        <p:nvPicPr>
          <p:cNvPr id="18436" name="Picture 5"/>
          <p:cNvPicPr>
            <a:picLocks noChangeAspect="1" noChangeArrowheads="1"/>
          </p:cNvPicPr>
          <p:nvPr/>
        </p:nvPicPr>
        <p:blipFill>
          <a:blip r:embed="rId4"/>
          <a:srcRect/>
          <a:stretch>
            <a:fillRect/>
          </a:stretch>
        </p:blipFill>
        <p:spPr bwMode="auto">
          <a:xfrm>
            <a:off x="6629400" y="1600200"/>
            <a:ext cx="2406650" cy="2886075"/>
          </a:xfrm>
          <a:prstGeom prst="rect">
            <a:avLst/>
          </a:prstGeom>
          <a:noFill/>
          <a:ln w="9525">
            <a:noFill/>
            <a:miter lim="800000"/>
            <a:headEnd/>
            <a:tailEnd/>
          </a:ln>
        </p:spPr>
      </p:pic>
      <p:sp>
        <p:nvSpPr>
          <p:cNvPr id="18437" name="AutoShape 5"/>
          <p:cNvSpPr>
            <a:spLocks noChangeArrowheads="1"/>
          </p:cNvSpPr>
          <p:nvPr/>
        </p:nvSpPr>
        <p:spPr bwMode="auto">
          <a:xfrm rot="5400000">
            <a:off x="7470775" y="3421063"/>
            <a:ext cx="1084263" cy="369887"/>
          </a:xfrm>
          <a:prstGeom prst="leftArrow">
            <a:avLst>
              <a:gd name="adj1" fmla="val 50000"/>
              <a:gd name="adj2" fmla="val 74953"/>
            </a:avLst>
          </a:prstGeom>
          <a:solidFill>
            <a:srgbClr val="9933FF"/>
          </a:solidFill>
          <a:ln w="9525">
            <a:solidFill>
              <a:schemeClr val="tx1"/>
            </a:solidFill>
            <a:miter lim="800000"/>
            <a:headEnd/>
            <a:tailEnd/>
          </a:ln>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en-US" b="1" dirty="0" smtClean="0">
                <a:solidFill>
                  <a:schemeClr val="accent2">
                    <a:lumMod val="75000"/>
                  </a:schemeClr>
                </a:solidFill>
              </a:rPr>
              <a:t>ESIP Indicator Reporting Tool</a:t>
            </a:r>
          </a:p>
        </p:txBody>
      </p:sp>
      <p:pic>
        <p:nvPicPr>
          <p:cNvPr id="20482" name="Picture 3"/>
          <p:cNvPicPr>
            <a:picLocks noChangeAspect="1" noChangeArrowheads="1"/>
          </p:cNvPicPr>
          <p:nvPr/>
        </p:nvPicPr>
        <p:blipFill>
          <a:blip r:embed="rId3"/>
          <a:srcRect/>
          <a:stretch>
            <a:fillRect/>
          </a:stretch>
        </p:blipFill>
        <p:spPr bwMode="auto">
          <a:xfrm>
            <a:off x="1524000" y="1143000"/>
            <a:ext cx="5638800" cy="2127250"/>
          </a:xfrm>
          <a:prstGeom prst="rect">
            <a:avLst/>
          </a:prstGeom>
          <a:noFill/>
          <a:ln w="9525">
            <a:noFill/>
            <a:miter lim="800000"/>
            <a:headEnd/>
            <a:tailEnd/>
          </a:ln>
        </p:spPr>
      </p:pic>
      <p:sp>
        <p:nvSpPr>
          <p:cNvPr id="20483" name="AutoShape 5"/>
          <p:cNvSpPr>
            <a:spLocks noChangeArrowheads="1"/>
          </p:cNvSpPr>
          <p:nvPr/>
        </p:nvSpPr>
        <p:spPr bwMode="auto">
          <a:xfrm rot="2416289">
            <a:off x="3343275" y="1830388"/>
            <a:ext cx="1084263" cy="369887"/>
          </a:xfrm>
          <a:prstGeom prst="leftArrow">
            <a:avLst>
              <a:gd name="adj1" fmla="val 50000"/>
              <a:gd name="adj2" fmla="val 74953"/>
            </a:avLst>
          </a:prstGeom>
          <a:solidFill>
            <a:srgbClr val="9933FF"/>
          </a:solidFill>
          <a:ln w="9525">
            <a:solidFill>
              <a:schemeClr val="tx1"/>
            </a:solidFill>
            <a:miter lim="800000"/>
            <a:headEnd/>
            <a:tailEnd/>
          </a:ln>
        </p:spPr>
        <p:txBody>
          <a:bodyPr wrap="none" anchor="ctr"/>
          <a:lstStyle/>
          <a:p>
            <a:endParaRPr lang="en-US"/>
          </a:p>
        </p:txBody>
      </p:sp>
      <p:pic>
        <p:nvPicPr>
          <p:cNvPr id="20484" name="Picture 4"/>
          <p:cNvPicPr>
            <a:picLocks noChangeAspect="1" noChangeArrowheads="1"/>
          </p:cNvPicPr>
          <p:nvPr/>
        </p:nvPicPr>
        <p:blipFill>
          <a:blip r:embed="rId4"/>
          <a:srcRect/>
          <a:stretch>
            <a:fillRect/>
          </a:stretch>
        </p:blipFill>
        <p:spPr bwMode="auto">
          <a:xfrm>
            <a:off x="1479550" y="3352800"/>
            <a:ext cx="5730875" cy="22209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b="1" dirty="0" smtClean="0">
                <a:solidFill>
                  <a:schemeClr val="accent2">
                    <a:lumMod val="75000"/>
                  </a:schemeClr>
                </a:solidFill>
              </a:rPr>
              <a:t>ESIP Indicator Reporting Tool</a:t>
            </a:r>
          </a:p>
        </p:txBody>
      </p:sp>
      <p:pic>
        <p:nvPicPr>
          <p:cNvPr id="22530" name="Picture 3"/>
          <p:cNvPicPr>
            <a:picLocks noChangeAspect="1" noChangeArrowheads="1"/>
          </p:cNvPicPr>
          <p:nvPr/>
        </p:nvPicPr>
        <p:blipFill>
          <a:blip r:embed="rId3"/>
          <a:srcRect/>
          <a:stretch>
            <a:fillRect/>
          </a:stretch>
        </p:blipFill>
        <p:spPr bwMode="auto">
          <a:xfrm>
            <a:off x="381000" y="1295400"/>
            <a:ext cx="5484813" cy="3309938"/>
          </a:xfrm>
          <a:prstGeom prst="rect">
            <a:avLst/>
          </a:prstGeom>
          <a:noFill/>
          <a:ln w="9525">
            <a:noFill/>
            <a:miter lim="800000"/>
            <a:headEnd/>
            <a:tailEnd/>
          </a:ln>
        </p:spPr>
      </p:pic>
      <p:pic>
        <p:nvPicPr>
          <p:cNvPr id="22531" name="Picture 4"/>
          <p:cNvPicPr>
            <a:picLocks noChangeAspect="1" noChangeArrowheads="1"/>
          </p:cNvPicPr>
          <p:nvPr/>
        </p:nvPicPr>
        <p:blipFill>
          <a:blip r:embed="rId4"/>
          <a:srcRect/>
          <a:stretch>
            <a:fillRect/>
          </a:stretch>
        </p:blipFill>
        <p:spPr bwMode="auto">
          <a:xfrm>
            <a:off x="3886200" y="3810000"/>
            <a:ext cx="4619625" cy="17414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defRPr/>
            </a:pPr>
            <a:r>
              <a:rPr lang="en-US" b="1" dirty="0" smtClean="0">
                <a:solidFill>
                  <a:schemeClr val="accent2">
                    <a:lumMod val="75000"/>
                  </a:schemeClr>
                </a:solidFill>
              </a:rPr>
              <a:t>ESIP Indicator Reporting Tool</a:t>
            </a:r>
          </a:p>
        </p:txBody>
      </p:sp>
      <p:graphicFrame>
        <p:nvGraphicFramePr>
          <p:cNvPr id="9218" name="Object 3"/>
          <p:cNvGraphicFramePr>
            <a:graphicFrameLocks noChangeAspect="1"/>
          </p:cNvGraphicFramePr>
          <p:nvPr>
            <p:ph sz="half" idx="1"/>
          </p:nvPr>
        </p:nvGraphicFramePr>
        <p:xfrm>
          <a:off x="1981200" y="1219200"/>
          <a:ext cx="5486400" cy="4305300"/>
        </p:xfrm>
        <a:graphic>
          <a:graphicData uri="http://schemas.openxmlformats.org/presentationml/2006/ole">
            <p:oleObj spid="_x0000_s9218" name="Bitmap Image" r:id="rId4" imgW="9419048" imgH="7392432" progId="PBrush">
              <p:embed/>
            </p:oleObj>
          </a:graphicData>
        </a:graphic>
      </p:graphicFrame>
      <p:sp>
        <p:nvSpPr>
          <p:cNvPr id="9220" name="AutoShape 7"/>
          <p:cNvSpPr>
            <a:spLocks noChangeArrowheads="1"/>
          </p:cNvSpPr>
          <p:nvPr/>
        </p:nvSpPr>
        <p:spPr bwMode="auto">
          <a:xfrm rot="-3646317">
            <a:off x="4343400" y="4495800"/>
            <a:ext cx="457200" cy="304800"/>
          </a:xfrm>
          <a:prstGeom prst="right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en-US"/>
          </a:p>
        </p:txBody>
      </p:sp>
      <p:sp>
        <p:nvSpPr>
          <p:cNvPr id="9221" name="AutoShape 8"/>
          <p:cNvSpPr>
            <a:spLocks noChangeArrowheads="1"/>
          </p:cNvSpPr>
          <p:nvPr/>
        </p:nvSpPr>
        <p:spPr bwMode="auto">
          <a:xfrm rot="-7484541">
            <a:off x="6172200" y="4495800"/>
            <a:ext cx="457200" cy="304800"/>
          </a:xfrm>
          <a:prstGeom prst="rightArrow">
            <a:avLst>
              <a:gd name="adj1" fmla="val 50000"/>
              <a:gd name="adj2" fmla="val 37500"/>
            </a:avLst>
          </a:prstGeom>
          <a:solidFill>
            <a:srgbClr val="0000FF"/>
          </a:solidFill>
          <a:ln w="9525">
            <a:solidFill>
              <a:schemeClr val="tx1"/>
            </a:solidFill>
            <a:miter lim="800000"/>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2">
                    <a:lumMod val="75000"/>
                  </a:schemeClr>
                </a:solidFill>
              </a:rPr>
              <a:t>Current datasets in the Tool:</a:t>
            </a:r>
            <a:endParaRPr lang="en-US" dirty="0">
              <a:solidFill>
                <a:schemeClr val="accent2">
                  <a:lumMod val="75000"/>
                </a:schemeClr>
              </a:solidFill>
            </a:endParaRPr>
          </a:p>
        </p:txBody>
      </p:sp>
      <p:sp>
        <p:nvSpPr>
          <p:cNvPr id="27650" name="TextBox 4"/>
          <p:cNvSpPr txBox="1">
            <a:spLocks noChangeArrowheads="1"/>
          </p:cNvSpPr>
          <p:nvPr/>
        </p:nvSpPr>
        <p:spPr bwMode="auto">
          <a:xfrm>
            <a:off x="533400" y="1295400"/>
            <a:ext cx="8382000" cy="3540125"/>
          </a:xfrm>
          <a:prstGeom prst="rect">
            <a:avLst/>
          </a:prstGeom>
          <a:noFill/>
          <a:ln w="9525">
            <a:noFill/>
            <a:miter lim="800000"/>
            <a:headEnd/>
            <a:tailEnd/>
          </a:ln>
        </p:spPr>
        <p:txBody>
          <a:bodyPr>
            <a:spAutoFit/>
          </a:bodyPr>
          <a:lstStyle/>
          <a:p>
            <a:pPr marL="342900" indent="-342900">
              <a:buFont typeface="Arial" charset="0"/>
              <a:buAutoNum type="arabicPeriod"/>
            </a:pPr>
            <a:r>
              <a:rPr lang="en-US" sz="2800">
                <a:solidFill>
                  <a:schemeClr val="bg1"/>
                </a:solidFill>
              </a:rPr>
              <a:t>NERACOOS Buoys</a:t>
            </a:r>
          </a:p>
          <a:p>
            <a:pPr marL="342900" indent="-342900">
              <a:buFont typeface="Arial" charset="0"/>
              <a:buAutoNum type="arabicPeriod"/>
            </a:pPr>
            <a:r>
              <a:rPr lang="en-US" sz="2800">
                <a:solidFill>
                  <a:schemeClr val="bg1"/>
                </a:solidFill>
              </a:rPr>
              <a:t>Environment Canada precipitation</a:t>
            </a:r>
          </a:p>
          <a:p>
            <a:pPr marL="342900" indent="-342900">
              <a:buFont typeface="Arial" charset="0"/>
              <a:buAutoNum type="arabicPeriod"/>
            </a:pPr>
            <a:r>
              <a:rPr lang="en-US" sz="2800">
                <a:solidFill>
                  <a:schemeClr val="bg1"/>
                </a:solidFill>
              </a:rPr>
              <a:t>US Precipitation</a:t>
            </a:r>
          </a:p>
          <a:p>
            <a:pPr marL="342900" indent="-342900">
              <a:buFont typeface="Arial" charset="0"/>
              <a:buAutoNum type="arabicPeriod"/>
            </a:pPr>
            <a:r>
              <a:rPr lang="en-US" sz="2800">
                <a:solidFill>
                  <a:schemeClr val="bg1"/>
                </a:solidFill>
              </a:rPr>
              <a:t>SAV layers (Mass, Maine, New Hampshire)</a:t>
            </a:r>
          </a:p>
          <a:p>
            <a:pPr marL="342900" indent="-342900">
              <a:buFont typeface="Arial" charset="0"/>
              <a:buAutoNum type="arabicPeriod"/>
            </a:pPr>
            <a:r>
              <a:rPr lang="en-US" sz="2800">
                <a:solidFill>
                  <a:schemeClr val="bg1"/>
                </a:solidFill>
              </a:rPr>
              <a:t>Salt March Layers (Mass, Maine, NH, Nova Scotia)</a:t>
            </a:r>
          </a:p>
          <a:p>
            <a:pPr marL="342900" indent="-342900">
              <a:buFont typeface="Arial" charset="0"/>
              <a:buAutoNum type="arabicPeriod"/>
            </a:pPr>
            <a:r>
              <a:rPr lang="en-US" sz="2800">
                <a:solidFill>
                  <a:schemeClr val="bg1"/>
                </a:solidFill>
              </a:rPr>
              <a:t>Gulfwatch and Mussel Watch</a:t>
            </a:r>
          </a:p>
          <a:p>
            <a:pPr marL="342900" indent="-342900">
              <a:buFont typeface="Arial" charset="0"/>
              <a:buAutoNum type="arabicPeriod"/>
            </a:pPr>
            <a:r>
              <a:rPr lang="en-US" sz="2800">
                <a:solidFill>
                  <a:schemeClr val="bg1"/>
                </a:solidFill>
              </a:rPr>
              <a:t>Sea level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6200"/>
            <a:ext cx="8229600" cy="1143000"/>
          </a:xfrm>
        </p:spPr>
        <p:txBody>
          <a:bodyPr/>
          <a:lstStyle/>
          <a:p>
            <a:pPr eaLnBrk="1" hangingPunct="1"/>
            <a:r>
              <a:rPr lang="en-US" sz="3600" smtClean="0"/>
              <a:t>ESIP Fact Sheet – Release June 2009</a:t>
            </a:r>
          </a:p>
        </p:txBody>
      </p:sp>
      <p:pic>
        <p:nvPicPr>
          <p:cNvPr id="28674" name="Picture 3"/>
          <p:cNvPicPr>
            <a:picLocks noChangeAspect="1" noChangeArrowheads="1"/>
          </p:cNvPicPr>
          <p:nvPr/>
        </p:nvPicPr>
        <p:blipFill>
          <a:blip r:embed="rId2"/>
          <a:srcRect/>
          <a:stretch>
            <a:fillRect/>
          </a:stretch>
        </p:blipFill>
        <p:spPr bwMode="auto">
          <a:xfrm>
            <a:off x="2286000" y="1676400"/>
            <a:ext cx="2465388" cy="2971800"/>
          </a:xfrm>
          <a:prstGeom prst="rect">
            <a:avLst/>
          </a:prstGeom>
          <a:noFill/>
          <a:ln w="9525">
            <a:noFill/>
            <a:miter lim="800000"/>
            <a:headEnd/>
            <a:tailEnd/>
          </a:ln>
        </p:spPr>
      </p:pic>
      <p:pic>
        <p:nvPicPr>
          <p:cNvPr id="28675" name="Picture 4"/>
          <p:cNvPicPr>
            <a:picLocks noChangeAspect="1" noChangeArrowheads="1"/>
          </p:cNvPicPr>
          <p:nvPr/>
        </p:nvPicPr>
        <p:blipFill>
          <a:blip r:embed="rId3"/>
          <a:srcRect/>
          <a:stretch>
            <a:fillRect/>
          </a:stretch>
        </p:blipFill>
        <p:spPr bwMode="auto">
          <a:xfrm>
            <a:off x="4343400" y="2057400"/>
            <a:ext cx="2470150" cy="3014663"/>
          </a:xfrm>
          <a:prstGeom prst="rect">
            <a:avLst/>
          </a:prstGeom>
          <a:noFill/>
          <a:ln w="9525">
            <a:noFill/>
            <a:miter lim="800000"/>
            <a:headEnd/>
            <a:tailEnd/>
          </a:ln>
        </p:spPr>
      </p:pic>
      <p:pic>
        <p:nvPicPr>
          <p:cNvPr id="28676" name="Picture 5"/>
          <p:cNvPicPr>
            <a:picLocks noChangeAspect="1" noChangeArrowheads="1"/>
          </p:cNvPicPr>
          <p:nvPr/>
        </p:nvPicPr>
        <p:blipFill>
          <a:blip r:embed="rId4"/>
          <a:srcRect/>
          <a:stretch>
            <a:fillRect/>
          </a:stretch>
        </p:blipFill>
        <p:spPr bwMode="auto">
          <a:xfrm>
            <a:off x="6629400" y="2590800"/>
            <a:ext cx="2357438" cy="3032125"/>
          </a:xfrm>
          <a:prstGeom prst="rect">
            <a:avLst/>
          </a:prstGeom>
          <a:noFill/>
          <a:ln w="9525">
            <a:noFill/>
            <a:miter lim="800000"/>
            <a:headEnd/>
            <a:tailEnd/>
          </a:ln>
        </p:spPr>
      </p:pic>
      <p:pic>
        <p:nvPicPr>
          <p:cNvPr id="28677" name="Picture 2"/>
          <p:cNvPicPr>
            <a:picLocks noChangeAspect="1" noChangeArrowheads="1"/>
          </p:cNvPicPr>
          <p:nvPr/>
        </p:nvPicPr>
        <p:blipFill>
          <a:blip r:embed="rId5"/>
          <a:srcRect/>
          <a:stretch>
            <a:fillRect/>
          </a:stretch>
        </p:blipFill>
        <p:spPr bwMode="auto">
          <a:xfrm>
            <a:off x="304800" y="990600"/>
            <a:ext cx="2362200" cy="304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3237</TotalTime>
  <Words>225</Words>
  <Application>Microsoft Office PowerPoint</Application>
  <PresentationFormat>On-screen Show (4:3)</PresentationFormat>
  <Paragraphs>32</Paragraphs>
  <Slides>10</Slides>
  <Notes>5</Notes>
  <HiddenSlides>0</HiddenSlides>
  <MMClips>0</MMClips>
  <ScaleCrop>false</ScaleCrop>
  <HeadingPairs>
    <vt:vector size="8" baseType="variant">
      <vt:variant>
        <vt:lpstr>Fonts Used</vt:lpstr>
      </vt:variant>
      <vt:variant>
        <vt:i4>1</vt:i4>
      </vt:variant>
      <vt:variant>
        <vt:lpstr>Design Template</vt:lpstr>
      </vt:variant>
      <vt:variant>
        <vt:i4>1</vt:i4>
      </vt:variant>
      <vt:variant>
        <vt:lpstr>Embedded OLE Servers</vt:lpstr>
      </vt:variant>
      <vt:variant>
        <vt:i4>1</vt:i4>
      </vt:variant>
      <vt:variant>
        <vt:lpstr>Slide Titles</vt:lpstr>
      </vt:variant>
      <vt:variant>
        <vt:i4>10</vt:i4>
      </vt:variant>
    </vt:vector>
  </HeadingPairs>
  <TitlesOfParts>
    <vt:vector size="13" baseType="lpstr">
      <vt:lpstr>Arial</vt:lpstr>
      <vt:lpstr>Default Design</vt:lpstr>
      <vt:lpstr>Bitmap Image</vt:lpstr>
      <vt:lpstr>ESIP – 2009 Review and 2010 Look Ahead</vt:lpstr>
      <vt:lpstr>Finding, Getting and Using Data</vt:lpstr>
      <vt:lpstr>Is anyone using it?</vt:lpstr>
      <vt:lpstr>ESIP Indicator Reporting Tool</vt:lpstr>
      <vt:lpstr>ESIP Indicator Reporting Tool</vt:lpstr>
      <vt:lpstr>ESIP Indicator Reporting Tool</vt:lpstr>
      <vt:lpstr>ESIP Indicator Reporting Tool</vt:lpstr>
      <vt:lpstr>Current datasets in the Tool:</vt:lpstr>
      <vt:lpstr>ESIP Fact Sheet – Release June 2009</vt:lpstr>
      <vt:lpstr>How we need your help!</vt:lpstr>
    </vt:vector>
  </TitlesOfParts>
  <Company>University of New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Indicator Partnership – Update and Query</dc:title>
  <dc:creator>Charles Tilburg</dc:creator>
  <cp:lastModifiedBy>Michele</cp:lastModifiedBy>
  <cp:revision>72</cp:revision>
  <dcterms:created xsi:type="dcterms:W3CDTF">2007-10-08T20:48:45Z</dcterms:created>
  <dcterms:modified xsi:type="dcterms:W3CDTF">2009-12-10T15:06:09Z</dcterms:modified>
</cp:coreProperties>
</file>