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74" r:id="rId3"/>
    <p:sldId id="275" r:id="rId4"/>
    <p:sldId id="258" r:id="rId5"/>
    <p:sldId id="259" r:id="rId6"/>
    <p:sldId id="260" r:id="rId7"/>
    <p:sldId id="261" r:id="rId8"/>
    <p:sldId id="262" r:id="rId9"/>
    <p:sldId id="263" r:id="rId10"/>
    <p:sldId id="264" r:id="rId11"/>
    <p:sldId id="265" r:id="rId12"/>
    <p:sldId id="266" r:id="rId13"/>
    <p:sldId id="267" r:id="rId14"/>
    <p:sldId id="268" r:id="rId15"/>
    <p:sldId id="279" r:id="rId16"/>
    <p:sldId id="283" r:id="rId17"/>
    <p:sldId id="27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35" autoAdjust="0"/>
  </p:normalViewPr>
  <p:slideViewPr>
    <p:cSldViewPr>
      <p:cViewPr varScale="1">
        <p:scale>
          <a:sx n="56" d="100"/>
          <a:sy n="56" d="100"/>
        </p:scale>
        <p:origin x="-3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C67BDC2-86D5-4070-A4E4-D54B517E3F70}" type="datetimeFigureOut">
              <a:rPr lang="en-US"/>
              <a:pPr>
                <a:defRPr/>
              </a:pPr>
              <a:t>12/23/2009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A8F186B-BB75-4FD7-A758-372B398D16D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3D32E03-6B1B-49FB-A99D-DF5B0EB8808E}" type="datetimeFigureOut">
              <a:rPr lang="en-US"/>
              <a:pPr>
                <a:defRPr/>
              </a:pPr>
              <a:t>12/23/2009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C841D31-37C8-4498-B212-060F171678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z="1400" smtClean="0"/>
              <a:t>I would like to talk to you today about the </a:t>
            </a:r>
            <a:r>
              <a:rPr lang="en-US" sz="1400" b="1" i="1" smtClean="0"/>
              <a:t>Climate Change Adaptation Strategy for Atlantic Canada </a:t>
            </a:r>
            <a:r>
              <a:rPr lang="en-US" sz="1400" smtClean="0"/>
              <a:t>and the </a:t>
            </a:r>
            <a:r>
              <a:rPr lang="en-US" sz="1400" b="1" smtClean="0"/>
              <a:t>Atlantic Regional Adaptation Collaborative</a:t>
            </a:r>
            <a:r>
              <a:rPr lang="en-US" sz="1400" smtClean="0"/>
              <a:t> on behalf of the Atlantic Provinces. </a:t>
            </a:r>
          </a:p>
          <a:p>
            <a:pPr>
              <a:spcBef>
                <a:spcPct val="0"/>
              </a:spcBef>
              <a:buFontTx/>
              <a:buChar char="•"/>
            </a:pPr>
            <a:endParaRPr lang="en-US" sz="1400" smtClean="0"/>
          </a:p>
          <a:p>
            <a:pPr>
              <a:spcBef>
                <a:spcPct val="0"/>
              </a:spcBef>
              <a:buFontTx/>
              <a:buChar char="•"/>
            </a:pPr>
            <a:r>
              <a:rPr lang="en-US" sz="1400" smtClean="0"/>
              <a:t>Adapting to Climate Change is very important in Atlantic Canada as we have some of the most vulnerable communities in Canada due to the fact that many of our communities are located along waterways, and the ocean. For example, 60% of New Brunswick’s population lives within 50 km of the coast.  </a:t>
            </a:r>
          </a:p>
          <a:p>
            <a:pPr>
              <a:spcBef>
                <a:spcPct val="0"/>
              </a:spcBef>
              <a:buFontTx/>
              <a:buChar char="•"/>
            </a:pPr>
            <a:endParaRPr lang="en-US" sz="1400" smtClean="0"/>
          </a:p>
          <a:p>
            <a:pPr>
              <a:spcBef>
                <a:spcPct val="0"/>
              </a:spcBef>
              <a:buFontTx/>
              <a:buChar char="•"/>
            </a:pPr>
            <a:r>
              <a:rPr lang="en-US" sz="1400" smtClean="0"/>
              <a:t>The Atlantic Canadian Provinces share many common interest when it comes to adapting to climate change and because of those interest the Council of Atlantic Environment Ministers worked together to create an Atlantic Strategy for address climate change and to prepare an Atlantic Regional Adaptation Collaborative proposal submission to Natural Resources Canada.</a:t>
            </a:r>
          </a:p>
          <a:p>
            <a:pPr>
              <a:spcBef>
                <a:spcPct val="0"/>
              </a:spcBef>
              <a:buFontTx/>
              <a:buChar char="•"/>
            </a:pPr>
            <a:endParaRPr lang="en-US" sz="1400" smtClean="0"/>
          </a:p>
          <a:p>
            <a:pPr>
              <a:spcBef>
                <a:spcPct val="0"/>
              </a:spcBef>
              <a:buFontTx/>
              <a:buChar char="•"/>
            </a:pPr>
            <a:r>
              <a:rPr lang="en-US" sz="1400" smtClean="0"/>
              <a:t>IPCC has indicated that global GHG emissions have increased by 70% between 1970 and 2004</a:t>
            </a:r>
          </a:p>
          <a:p>
            <a:pPr>
              <a:spcBef>
                <a:spcPct val="0"/>
              </a:spcBef>
              <a:buFontTx/>
              <a:buChar char="•"/>
            </a:pPr>
            <a:r>
              <a:rPr lang="en-US" sz="1400" smtClean="0"/>
              <a:t>Canada’s GHG emissions in 2006 were 718 megatonnes (3% of the global emissions)</a:t>
            </a:r>
          </a:p>
          <a:p>
            <a:pPr>
              <a:spcBef>
                <a:spcPct val="0"/>
              </a:spcBef>
              <a:buFontTx/>
              <a:buChar char="•"/>
            </a:pPr>
            <a:r>
              <a:rPr lang="en-US" sz="1400" smtClean="0"/>
              <a:t>Atlantic Canada’s GHG emission in 2007 were 51.9 megatonnes (8% of Canada’s emissions)</a:t>
            </a:r>
          </a:p>
          <a:p>
            <a:pPr>
              <a:spcBef>
                <a:spcPct val="0"/>
              </a:spcBef>
              <a:buFontTx/>
              <a:buChar char="•"/>
            </a:pPr>
            <a:r>
              <a:rPr lang="en-US" sz="1400" smtClean="0"/>
              <a:t>New Brunswick’s GHG emission in 2007 were 18.7 megatonnes (3% of Canada’s emissions)</a:t>
            </a:r>
          </a:p>
          <a:p>
            <a:pPr>
              <a:spcBef>
                <a:spcPct val="0"/>
              </a:spcBef>
              <a:buFontTx/>
              <a:buChar char="•"/>
            </a:pPr>
            <a:endParaRPr lang="en-US" sz="1400" smtClean="0"/>
          </a:p>
          <a:p>
            <a:pPr>
              <a:spcBef>
                <a:spcPct val="0"/>
              </a:spcBef>
              <a:buFontTx/>
              <a:buChar char="•"/>
            </a:pPr>
            <a:r>
              <a:rPr lang="en-US" sz="1400" smtClean="0"/>
              <a:t>What this shows is that even thought Atlantic Canada and New Brunswick’s GHG emissions were low and we are small contributor to the Canada and the worlds emission, Atlantic Canada is greatly impacted by the changing climate. </a:t>
            </a:r>
          </a:p>
          <a:p>
            <a:pPr>
              <a:spcBef>
                <a:spcPct val="0"/>
              </a:spcBef>
              <a:buFontTx/>
              <a:buChar char="•"/>
            </a:pPr>
            <a:endParaRPr lang="en-US" sz="140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2A3348-7531-4B06-B206-3DFE4A03DF67}"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This is a unique collaboration  in Canada with four provincial jurisdictions, the federal government, professional associations, municipalities, academia, non-profit organizations and for profit organizations all partnering and working together in a common approach to addressing the issues of adapting to a changing climate.</a:t>
            </a:r>
          </a:p>
          <a:p>
            <a:pPr>
              <a:spcBef>
                <a:spcPct val="0"/>
              </a:spcBef>
              <a:buFontTx/>
              <a:buChar char="•"/>
            </a:pPr>
            <a:endParaRPr lang="en-US" smtClean="0"/>
          </a:p>
          <a:p>
            <a:pPr>
              <a:spcBef>
                <a:spcPct val="0"/>
              </a:spcBef>
              <a:buFontTx/>
              <a:buChar char="•"/>
            </a:pPr>
            <a:r>
              <a:rPr lang="en-US" smtClean="0"/>
              <a:t>No other Regional Adaptation Collaborative in Canada has this many partners/stakeholders as the Atlantic RAC. We have over 100 partners/stakeholders invovled. This is a very ambitious initiative in Atlantic Canada to address pressing concerns and issues. </a:t>
            </a:r>
          </a:p>
          <a:p>
            <a:pPr>
              <a:spcBef>
                <a:spcPct val="0"/>
              </a:spcBef>
              <a:buFontTx/>
              <a:buChar char="•"/>
            </a:pPr>
            <a:endParaRPr lang="en-US" smtClean="0"/>
          </a:p>
          <a:p>
            <a:pPr>
              <a:spcBef>
                <a:spcPct val="0"/>
              </a:spcBef>
              <a:buFontTx/>
              <a:buChar char="•"/>
            </a:pPr>
            <a:r>
              <a:rPr lang="en-US" smtClean="0"/>
              <a:t>This is a list of the key or primary partners, who also consist of the Steering Committee for the RAC and include:</a:t>
            </a:r>
          </a:p>
          <a:p>
            <a:pPr>
              <a:spcBef>
                <a:spcPct val="0"/>
              </a:spcBef>
            </a:pPr>
            <a:endParaRPr lang="en-US" smtClean="0"/>
          </a:p>
          <a:p>
            <a:pPr>
              <a:spcBef>
                <a:spcPct val="0"/>
              </a:spcBef>
              <a:buFontTx/>
              <a:buChar char="•"/>
            </a:pPr>
            <a:r>
              <a:rPr lang="en-US" smtClean="0"/>
              <a:t>the four Atlantic Departments of Environment</a:t>
            </a:r>
          </a:p>
          <a:p>
            <a:pPr>
              <a:spcBef>
                <a:spcPct val="0"/>
              </a:spcBef>
              <a:buFontTx/>
              <a:buChar char="•"/>
            </a:pPr>
            <a:r>
              <a:rPr lang="en-US" smtClean="0"/>
              <a:t>the Atlantic Planners Institute; </a:t>
            </a:r>
          </a:p>
          <a:p>
            <a:pPr>
              <a:spcBef>
                <a:spcPct val="0"/>
              </a:spcBef>
              <a:buFontTx/>
              <a:buChar char="•"/>
            </a:pPr>
            <a:r>
              <a:rPr lang="en-US" smtClean="0"/>
              <a:t>the four Atlantic Engineering Associations; </a:t>
            </a:r>
          </a:p>
          <a:p>
            <a:pPr>
              <a:spcBef>
                <a:spcPct val="0"/>
              </a:spcBef>
              <a:buFontTx/>
              <a:buChar char="•"/>
            </a:pPr>
            <a:r>
              <a:rPr lang="en-US" smtClean="0"/>
              <a:t>the Atlantic Municipal Associations or Unions; </a:t>
            </a:r>
          </a:p>
          <a:p>
            <a:pPr>
              <a:spcBef>
                <a:spcPct val="0"/>
              </a:spcBef>
              <a:buFontTx/>
              <a:buChar char="•"/>
            </a:pPr>
            <a:r>
              <a:rPr lang="en-US" smtClean="0"/>
              <a:t>the Council of Atlantic Premiers Secretariat;</a:t>
            </a:r>
          </a:p>
          <a:p>
            <a:pPr>
              <a:spcBef>
                <a:spcPct val="0"/>
              </a:spcBef>
              <a:buFontTx/>
              <a:buChar char="•"/>
            </a:pPr>
            <a:r>
              <a:rPr lang="en-US" smtClean="0"/>
              <a:t>Natural Resources Canada; and </a:t>
            </a:r>
          </a:p>
          <a:p>
            <a:pPr>
              <a:spcBef>
                <a:spcPct val="0"/>
              </a:spcBef>
              <a:buFontTx/>
              <a:buChar char="•"/>
            </a:pPr>
            <a:r>
              <a:rPr lang="en-US" smtClean="0"/>
              <a:t>Environment Canada</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C5145D-E1EA-49E1-BDE5-7C93F9590DD6}"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Char char="•"/>
            </a:pPr>
            <a:r>
              <a:rPr lang="en-US" smtClean="0"/>
              <a:t>The projects in Atlantic Canada focus on three key areas:</a:t>
            </a:r>
          </a:p>
          <a:p>
            <a:pPr>
              <a:spcBef>
                <a:spcPct val="0"/>
              </a:spcBef>
            </a:pPr>
            <a:r>
              <a:rPr lang="en-US" smtClean="0"/>
              <a:t> </a:t>
            </a:r>
          </a:p>
          <a:p>
            <a:pPr marL="673100" lvl="1" indent="-223838">
              <a:spcBef>
                <a:spcPct val="0"/>
              </a:spcBef>
              <a:buFontTx/>
              <a:buAutoNum type="arabicParenBoth"/>
            </a:pPr>
            <a:r>
              <a:rPr lang="en-US" smtClean="0"/>
              <a:t>coastal communities, </a:t>
            </a:r>
          </a:p>
          <a:p>
            <a:pPr marL="673100" lvl="1" indent="-223838">
              <a:spcBef>
                <a:spcPct val="0"/>
              </a:spcBef>
            </a:pPr>
            <a:r>
              <a:rPr lang="en-US" smtClean="0"/>
              <a:t>(2) inland communities and </a:t>
            </a:r>
          </a:p>
          <a:p>
            <a:pPr marL="673100" lvl="1" indent="-223838">
              <a:spcBef>
                <a:spcPct val="0"/>
              </a:spcBef>
            </a:pPr>
            <a:r>
              <a:rPr lang="en-US" smtClean="0"/>
              <a:t>(3) related infrastructure within those two types of communities.</a:t>
            </a:r>
          </a:p>
          <a:p>
            <a:pPr marL="673100" lvl="1" indent="-223838">
              <a:spcBef>
                <a:spcPct val="0"/>
              </a:spcBef>
            </a:pPr>
            <a:endParaRPr lang="en-US" smtClean="0"/>
          </a:p>
          <a:p>
            <a:pPr marL="673100" lvl="1" indent="-223838">
              <a:spcBef>
                <a:spcPct val="0"/>
              </a:spcBef>
              <a:buFontTx/>
              <a:buChar char="•"/>
            </a:pPr>
            <a:r>
              <a:rPr lang="en-US" smtClean="0"/>
              <a:t>The projects were built as </a:t>
            </a:r>
            <a:r>
              <a:rPr lang="en-US" smtClean="0">
                <a:solidFill>
                  <a:srgbClr val="FF0000"/>
                </a:solidFill>
              </a:rPr>
              <a:t>collaboratives</a:t>
            </a:r>
            <a:r>
              <a:rPr lang="en-US" smtClean="0"/>
              <a:t> focusing on common adaptation issues in Atlantic Canada. For example, the Dykeland Risks and Vulnerability Assessment Project is a collaborative between NB and NS in the Dykelands area. (the dykes are presently protecting the communities of Sackville, NB and Amherst, NS as well as the trans-Canada highway and the CN railline. The study is important due to the potential socio-economic impact on NS if the highway and railline are flooded and not operational).</a:t>
            </a:r>
          </a:p>
          <a:p>
            <a:pPr>
              <a:spcBef>
                <a:spcPct val="0"/>
              </a:spcBef>
            </a:pPr>
            <a:endParaRPr lang="en-US" smtClean="0"/>
          </a:p>
          <a:p>
            <a:pPr marL="673100" lvl="1" indent="-223838">
              <a:spcBef>
                <a:spcPct val="0"/>
              </a:spcBef>
              <a:buFontTx/>
              <a:buChar char="•"/>
            </a:pPr>
            <a:r>
              <a:rPr lang="en-US" smtClean="0"/>
              <a:t>All of the Atlantic Provinces are faced with increased sea-level rise and the issues related to storm surges and coastal flooding and coastal erosion. (Le Goulet – presently at sea-level, has issues with coastal erosion, and coastal flooding) </a:t>
            </a:r>
          </a:p>
          <a:p>
            <a:pPr>
              <a:spcBef>
                <a:spcPct val="0"/>
              </a:spcBef>
            </a:pPr>
            <a:endParaRPr lang="en-US" smtClean="0"/>
          </a:p>
          <a:p>
            <a:pPr marL="673100" lvl="1" indent="-223838">
              <a:spcBef>
                <a:spcPct val="0"/>
              </a:spcBef>
              <a:buFontTx/>
              <a:buChar char="•"/>
            </a:pPr>
            <a:r>
              <a:rPr lang="en-US" smtClean="0"/>
              <a:t>Groundwater Quality and Quantity is presently an issue and will continue to be so in years to come throughout Atlantic Canada. (the project will identify the salt water wedge location in relation to the potable water aquafer both as it exists today and where it may be in the future. This will assist the community indentifying the best location to drill a well for potable water. This information may lead to the need to think about a Regional Water Supply).</a:t>
            </a:r>
          </a:p>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956FB9-66FC-4A85-B08E-DC7C28677006}"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Each of the four Atlantic Provinces presently experience flooding along water ways from extreme precipitation events and spring run-off. These projects will assess the risks and vulnerabilities, propose adaptation solutions along with policy outcomes and new design standards for infrastructure.</a:t>
            </a:r>
          </a:p>
          <a:p>
            <a:pPr>
              <a:spcBef>
                <a:spcPct val="0"/>
              </a:spcBef>
              <a:buFontTx/>
              <a:buChar char="•"/>
            </a:pPr>
            <a:endParaRPr lang="en-US" smtClean="0"/>
          </a:p>
          <a:p>
            <a:pPr>
              <a:spcBef>
                <a:spcPct val="0"/>
              </a:spcBef>
              <a:buFontTx/>
              <a:buChar char="•"/>
            </a:pPr>
            <a:r>
              <a:rPr lang="en-US" smtClean="0"/>
              <a:t>The Atlantic RAC projects outlined in the last two slides will include an evaluation and analysis of the potential impacts upon infrastructure found in the communities, for example, impacts upon roads, culverts, bridges, raillines, municipal water and waste water systems, electrical transmission-lines, etc. </a:t>
            </a:r>
          </a:p>
          <a:p>
            <a:pPr>
              <a:spcBef>
                <a:spcPct val="0"/>
              </a:spcBef>
              <a:buFontTx/>
              <a:buChar char="•"/>
            </a:pPr>
            <a:endParaRPr lang="en-US" smtClean="0"/>
          </a:p>
          <a:p>
            <a:pPr>
              <a:spcBef>
                <a:spcPct val="0"/>
              </a:spcBef>
              <a:buFontTx/>
              <a:buChar char="•"/>
            </a:pPr>
            <a:r>
              <a:rPr lang="en-US" smtClean="0"/>
              <a:t>The projects will use tools such as LIDAR, modeling downscaled climate data, analyzing orthophotos and airphotos, zoning maps, etc. The results will be an evaluation of the potential impacts both today and 50 years into the future. With this information, we can put forwards adaptation solutions such as potential changes to land use planning, infrastructure design and placement.</a:t>
            </a:r>
          </a:p>
          <a:p>
            <a:pPr>
              <a:spcBef>
                <a:spcPct val="0"/>
              </a:spcBef>
              <a:buFontTx/>
              <a:buChar char="•"/>
            </a:pPr>
            <a:endParaRPr lang="en-US" smtClean="0"/>
          </a:p>
          <a:p>
            <a:pPr>
              <a:spcBef>
                <a:spcPct val="0"/>
              </a:spcBef>
            </a:pPr>
            <a:endParaRPr lang="en-US" smtClean="0"/>
          </a:p>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AF315C-E108-457E-8CD4-5CA6588A21F5}"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 Some of the deliverables or outcomes from the project will include:</a:t>
            </a:r>
          </a:p>
          <a:p>
            <a:pPr fontAlgn="auto">
              <a:spcBef>
                <a:spcPts val="0"/>
              </a:spcBef>
              <a:spcAft>
                <a:spcPts val="0"/>
              </a:spcAft>
              <a:defRPr/>
            </a:pPr>
            <a:endParaRPr lang="en-US" dirty="0" smtClean="0"/>
          </a:p>
          <a:p>
            <a:pPr fontAlgn="auto">
              <a:spcBef>
                <a:spcPts val="0"/>
              </a:spcBef>
              <a:spcAft>
                <a:spcPts val="0"/>
              </a:spcAft>
              <a:buFont typeface="Arial" pitchFamily="34" charset="0"/>
              <a:buChar char="•"/>
              <a:defRPr/>
            </a:pPr>
            <a:r>
              <a:rPr lang="en-US" dirty="0" smtClean="0"/>
              <a:t> Recommended changes to provincial legislation and policy allowing it to incorporate adaptation planning and management.</a:t>
            </a:r>
          </a:p>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dirty="0" smtClean="0"/>
              <a:t>The development of model by-laws for municipalities and planning authorities</a:t>
            </a:r>
          </a:p>
          <a:p>
            <a:pPr fontAlgn="auto">
              <a:spcBef>
                <a:spcPts val="0"/>
              </a:spcBef>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dirty="0" smtClean="0"/>
              <a:t>Proposed changes to municipal land use plans in those communities directly involved in the projects. </a:t>
            </a:r>
          </a:p>
          <a:p>
            <a:pPr fontAlgn="auto">
              <a:spcBef>
                <a:spcPts val="0"/>
              </a:spcBef>
              <a:spcAft>
                <a:spcPts val="0"/>
              </a:spcAft>
              <a:buFont typeface="Arial" pitchFamily="34" charset="0"/>
              <a:buNone/>
              <a:defRPr/>
            </a:pP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8FCC8B-0D0C-49D0-B387-A7761725F948}"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The projects will result in proposed or recommended changes to the design and placement of infrastructure for example, the size of culverts, or the location of a sewage station.</a:t>
            </a:r>
          </a:p>
          <a:p>
            <a:pPr>
              <a:spcBef>
                <a:spcPct val="0"/>
              </a:spcBef>
            </a:pPr>
            <a:endParaRPr lang="en-US" smtClean="0"/>
          </a:p>
          <a:p>
            <a:pPr>
              <a:spcBef>
                <a:spcPct val="0"/>
              </a:spcBef>
              <a:buFontTx/>
              <a:buChar char="•"/>
            </a:pPr>
            <a:r>
              <a:rPr lang="en-US" smtClean="0"/>
              <a:t>Some communities will use the information from the study to make changes to their emergency management plans. </a:t>
            </a:r>
          </a:p>
          <a:p>
            <a:pPr>
              <a:spcBef>
                <a:spcPct val="0"/>
              </a:spcBef>
            </a:pPr>
            <a:endParaRPr lang="en-US" smtClean="0"/>
          </a:p>
          <a:p>
            <a:pPr>
              <a:spcBef>
                <a:spcPct val="0"/>
              </a:spcBef>
              <a:buFontTx/>
              <a:buChar char="•"/>
            </a:pPr>
            <a:r>
              <a:rPr lang="en-US" smtClean="0"/>
              <a:t>One of the key deliverables will be a tool kit which can be used by any community in Atlantic Canada </a:t>
            </a:r>
          </a:p>
          <a:p>
            <a:pPr>
              <a:spcBef>
                <a:spcPct val="0"/>
              </a:spcBef>
            </a:pPr>
            <a:endParaRPr lang="en-US" smtClean="0"/>
          </a:p>
          <a:p>
            <a:pPr>
              <a:spcBef>
                <a:spcPct val="0"/>
              </a:spcBef>
              <a:buFontTx/>
              <a:buChar char="•"/>
            </a:pPr>
            <a:r>
              <a:rPr lang="en-US" smtClean="0"/>
              <a:t> The tool kit will include such items as the model by-law, a development officers development checklist for evaluating projects.</a:t>
            </a:r>
          </a:p>
          <a:p>
            <a:pPr>
              <a:spcBef>
                <a:spcPct val="0"/>
              </a:spcBef>
            </a:pPr>
            <a:endParaRPr lang="en-US" smtClean="0"/>
          </a:p>
          <a:p>
            <a:pPr>
              <a:spcBef>
                <a:spcPct val="0"/>
              </a:spcBef>
              <a:buFontTx/>
              <a:buChar char="•"/>
            </a:pPr>
            <a:r>
              <a:rPr lang="en-US" smtClean="0"/>
              <a:t>We will build the capacity of our professional engineers, land use planners and municipal officials by assisting in the hosting of annual general meetings on the theme of adaptation to climate change.</a:t>
            </a:r>
          </a:p>
          <a:p>
            <a:pPr>
              <a:spcBef>
                <a:spcPct val="0"/>
              </a:spcBef>
              <a:buFontTx/>
              <a:buChar char="•"/>
            </a:pPr>
            <a:endParaRPr lang="en-US" smtClean="0"/>
          </a:p>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D5786A-7F57-4F8B-82CD-DA57DDE069A3}"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buFontTx/>
              <a:buChar char="•"/>
            </a:pPr>
            <a:r>
              <a:rPr lang="en-US" smtClean="0"/>
              <a:t>The Governance Structure includes the establishment of an incorporated non-profit organization called the Atlantic Climate Adaptations Solutions Association.</a:t>
            </a:r>
          </a:p>
          <a:p>
            <a:pPr>
              <a:lnSpc>
                <a:spcPct val="90000"/>
              </a:lnSpc>
              <a:spcBef>
                <a:spcPct val="0"/>
              </a:spcBef>
            </a:pPr>
            <a:endParaRPr lang="en-US" smtClean="0"/>
          </a:p>
          <a:p>
            <a:pPr>
              <a:lnSpc>
                <a:spcPct val="90000"/>
              </a:lnSpc>
              <a:spcBef>
                <a:spcPct val="0"/>
              </a:spcBef>
              <a:buFontTx/>
              <a:buChar char="•"/>
            </a:pPr>
            <a:r>
              <a:rPr lang="en-US" smtClean="0"/>
              <a:t>The proposed governance structure for the Atlantic Regional Adaptation Collaborative includes oversight by the four Provincial Departments of Environment</a:t>
            </a:r>
          </a:p>
          <a:p>
            <a:pPr>
              <a:lnSpc>
                <a:spcPct val="90000"/>
              </a:lnSpc>
              <a:spcBef>
                <a:spcPct val="0"/>
              </a:spcBef>
            </a:pPr>
            <a:endParaRPr lang="en-US" smtClean="0"/>
          </a:p>
          <a:p>
            <a:pPr>
              <a:lnSpc>
                <a:spcPct val="90000"/>
              </a:lnSpc>
              <a:spcBef>
                <a:spcPct val="0"/>
              </a:spcBef>
              <a:buFontTx/>
              <a:buChar char="•"/>
            </a:pPr>
            <a:r>
              <a:rPr lang="en-US" smtClean="0"/>
              <a:t>A multi-stakeholder Steering Committee will provide direction and leadership on the Atlantic projects, ensuring they are meeting the deliverables and outcomes.</a:t>
            </a:r>
          </a:p>
          <a:p>
            <a:pPr>
              <a:lnSpc>
                <a:spcPct val="90000"/>
              </a:lnSpc>
              <a:spcBef>
                <a:spcPct val="0"/>
              </a:spcBef>
              <a:buFontTx/>
              <a:buChar char="•"/>
            </a:pPr>
            <a:endParaRPr lang="en-US" smtClean="0"/>
          </a:p>
          <a:p>
            <a:pPr>
              <a:lnSpc>
                <a:spcPct val="90000"/>
              </a:lnSpc>
              <a:spcBef>
                <a:spcPct val="0"/>
              </a:spcBef>
              <a:buFontTx/>
              <a:buChar char="•"/>
            </a:pPr>
            <a:r>
              <a:rPr lang="en-US" smtClean="0"/>
              <a:t>An Executive Director will be responsible for the management of the projects and will report to the Steering Committee.</a:t>
            </a:r>
          </a:p>
          <a:p>
            <a:pPr>
              <a:lnSpc>
                <a:spcPct val="90000"/>
              </a:lnSpc>
              <a:spcBef>
                <a:spcPct val="0"/>
              </a:spcBef>
              <a:buFontTx/>
              <a:buChar char="•"/>
            </a:pPr>
            <a:endParaRPr lang="en-US" smtClean="0"/>
          </a:p>
          <a:p>
            <a:pPr>
              <a:lnSpc>
                <a:spcPct val="90000"/>
              </a:lnSpc>
              <a:spcBef>
                <a:spcPct val="0"/>
              </a:spcBef>
              <a:buFontTx/>
              <a:buChar char="•"/>
            </a:pPr>
            <a:r>
              <a:rPr lang="en-US" smtClean="0"/>
              <a:t>Four provincial project managers will be hired and will report to the Executive Director. </a:t>
            </a:r>
          </a:p>
          <a:p>
            <a:pPr>
              <a:lnSpc>
                <a:spcPct val="90000"/>
              </a:lnSpc>
              <a:spcBef>
                <a:spcPct val="0"/>
              </a:spcBef>
            </a:pPr>
            <a:r>
              <a:rPr lang="en-US" smtClean="0"/>
              <a:t>The Role of the Provincial Project Managers is to manage the day to day activities of the projects taking place in each province.</a:t>
            </a:r>
          </a:p>
          <a:p>
            <a:pPr>
              <a:lnSpc>
                <a:spcPct val="90000"/>
              </a:lnSpc>
              <a:spcBef>
                <a:spcPct val="0"/>
              </a:spcBef>
            </a:pPr>
            <a:endParaRPr lang="en-US" smtClean="0"/>
          </a:p>
          <a:p>
            <a:pPr>
              <a:lnSpc>
                <a:spcPct val="90000"/>
              </a:lnSpc>
              <a:spcBef>
                <a:spcPct val="0"/>
              </a:spcBef>
              <a:buFontTx/>
              <a:buChar char="•"/>
            </a:pPr>
            <a:r>
              <a:rPr lang="en-US" smtClean="0"/>
              <a:t>The ACASA Advisory Panel consists of many stakeholders, for-profit groups, non-profit groups, industry and other interested organizations or agencies. Key scientific partners include Environment Canada, scientists and experts in certain relevant fields.  Environment Canada is playing a big role by providing scientific support and in-kind support to the Atlantic RAC. However, their role has limited  as there was a limit on in-kind and cash support by federal departments other than NRCan placed on the RAC. This is due to the Treasury Board of Canada conditions. </a:t>
            </a:r>
          </a:p>
          <a:p>
            <a:pPr>
              <a:lnSpc>
                <a:spcPct val="90000"/>
              </a:lnSpc>
              <a:spcBef>
                <a:spcPct val="0"/>
              </a:spcBef>
            </a:pPr>
            <a:endParaRPr lang="en-US" smtClean="0"/>
          </a:p>
          <a:p>
            <a:pPr>
              <a:lnSpc>
                <a:spcPct val="90000"/>
              </a:lnSpc>
              <a:spcBef>
                <a:spcPct val="0"/>
              </a:spcBef>
              <a:buFontTx/>
              <a:buChar char="•"/>
            </a:pPr>
            <a:r>
              <a:rPr lang="en-US" smtClean="0"/>
              <a:t>The Council of Atlantic Premiers Secretariat will manage the financial aspects of the overall project.</a:t>
            </a:r>
          </a:p>
          <a:p>
            <a:pPr>
              <a:lnSpc>
                <a:spcPct val="90000"/>
              </a:lnSpc>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E749C-BFBA-48C6-9F54-EE57A18CBE5C}"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Other climate change adaptation projects taking place in Atlantic Canada include:</a:t>
            </a:r>
          </a:p>
          <a:p>
            <a:pPr>
              <a:spcBef>
                <a:spcPct val="0"/>
              </a:spcBef>
            </a:pPr>
            <a:endParaRPr lang="en-US" smtClean="0"/>
          </a:p>
          <a:p>
            <a:pPr>
              <a:spcBef>
                <a:spcPct val="0"/>
              </a:spcBef>
            </a:pPr>
            <a:r>
              <a:rPr lang="en-US" smtClean="0"/>
              <a:t>The Insurance Bureau of Canada with funding from Natural Resources Canada will develop a water and waste water infrastructure vulnerability assessment tool. The tool will be tested in 15-20 communities in Atlantic Canada of a variety of sizes and types. The intent is to assist communities in determining how their existing systems are vulnerable to climate change. The project will begin in 2010 and be completed before March 2013.</a:t>
            </a:r>
          </a:p>
          <a:p>
            <a:pPr>
              <a:spcBef>
                <a:spcPct val="0"/>
              </a:spcBef>
            </a:pPr>
            <a:endParaRPr lang="en-US" smtClean="0"/>
          </a:p>
          <a:p>
            <a:pPr>
              <a:spcBef>
                <a:spcPct val="0"/>
              </a:spcBef>
            </a:pPr>
            <a:r>
              <a:rPr lang="en-US" smtClean="0"/>
              <a:t>The Canadian Institute of Planners are developing adaptation plans with four municipalities in Atlantic Canada, one in each of the four Atlantic Provinces . Two planners are assigned to a communities to work with the members of the community to develop an adaptation plan. The project was funded by Natural Resources Canada and began in the fall of 2009 and will be completed by September 2010. (difference between RAC and this project is that this project is less science based, this project is more based on the impressions of the residents, this project will create an action plan for the community) </a:t>
            </a:r>
          </a:p>
          <a:p>
            <a:pPr>
              <a:spcBef>
                <a:spcPct val="0"/>
              </a:spcBef>
            </a:pPr>
            <a:endParaRPr lang="en-US" smtClean="0"/>
          </a:p>
          <a:p>
            <a:pPr>
              <a:spcBef>
                <a:spcPct val="0"/>
              </a:spcBef>
            </a:pPr>
            <a:endParaRPr lang="en-US" smtClean="0"/>
          </a:p>
          <a:p>
            <a:pPr>
              <a:spcBef>
                <a:spcPct val="0"/>
              </a:spcBef>
            </a:pPr>
            <a:r>
              <a:rPr lang="en-US" smtClean="0"/>
              <a:t>The North Shore MicMac District Council Inc. with funding from the Federal Department of Indian and North Affairs has begun a risk and vulnerabilities assessment of nine First Nations communities in north-eastern New Brunswick. The intent is to map and model potential climate change impacts on the communities. The project is underway and is expected to be completed by 2013.</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D535A7-5212-48BB-89FC-6E9856771C3C}"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B84459-72D3-414B-8237-B6E1AE8241A3}" type="slidenum">
              <a:rPr lang="en-US"/>
              <a:pPr fontAlgn="base">
                <a:spcBef>
                  <a:spcPct val="0"/>
                </a:spcBef>
                <a:spcAft>
                  <a:spcPct val="0"/>
                </a:spcAft>
              </a:pPr>
              <a:t>17</a:t>
            </a:fld>
            <a:endParaRPr lang="en-US"/>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673100" lvl="1" indent="-223838" algn="just">
              <a:spcBef>
                <a:spcPct val="0"/>
              </a:spcBef>
              <a:buFontTx/>
              <a:buChar char="•"/>
            </a:pPr>
            <a:r>
              <a:rPr lang="en-US" smtClean="0"/>
              <a:t>Thank you for your time and I will be happy to answer your questions.</a:t>
            </a:r>
          </a:p>
          <a:p>
            <a:pPr marL="673100" lvl="1" indent="-223838" algn="just">
              <a:spcBef>
                <a:spcPct val="0"/>
              </a:spcBef>
            </a:pPr>
            <a:endParaRPr lang="en-US" smtClean="0"/>
          </a:p>
          <a:p>
            <a:pPr marL="673100" lvl="1" indent="-223838" algn="just">
              <a:spcBef>
                <a:spcPct val="0"/>
              </a:spcBef>
            </a:pPr>
            <a:endParaRPr lang="en-US" smtClean="0"/>
          </a:p>
          <a:p>
            <a:pPr marL="673100" lvl="1" indent="-223838" algn="just">
              <a:spcBef>
                <a:spcPct val="0"/>
              </a:spcBef>
              <a:buFontTx/>
              <a:buChar char="•"/>
            </a:pPr>
            <a:r>
              <a:rPr lang="en-US" smtClean="0"/>
              <a:t>New Brunswick Department of Environment Climate Change website (measuring our emissions)</a:t>
            </a:r>
          </a:p>
          <a:p>
            <a:pPr marL="673100" lvl="1" indent="-223838" algn="just">
              <a:spcBef>
                <a:spcPct val="0"/>
              </a:spcBef>
            </a:pPr>
            <a:r>
              <a:rPr lang="en-US" smtClean="0"/>
              <a:t>http://logixml.ghgregistries.ca/New%20Brunswick%20Dashboard%20Solo/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965C8A-3FDF-4AED-9C65-8360C69AD8E8}" type="slidenum">
              <a:rPr lang="en-US"/>
              <a:pPr fontAlgn="base">
                <a:spcBef>
                  <a:spcPct val="0"/>
                </a:spcBef>
                <a:spcAft>
                  <a:spcPct val="0"/>
                </a:spcAft>
              </a:pPr>
              <a:t>2</a:t>
            </a:fld>
            <a:endParaRPr 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wrap="square" numCol="1" anchor="t" anchorCtr="0" compatLnSpc="1">
            <a:prstTxWarp prst="textNoShape">
              <a:avLst/>
            </a:prstTxWarp>
            <a:normAutofit fontScale="92500"/>
          </a:bodyPr>
          <a:lstStyle/>
          <a:p>
            <a:pPr fontAlgn="auto">
              <a:spcBef>
                <a:spcPct val="0"/>
              </a:spcBef>
              <a:spcAft>
                <a:spcPts val="0"/>
              </a:spcAft>
              <a:buFontTx/>
              <a:buChar char="•"/>
              <a:defRPr/>
            </a:pPr>
            <a:endParaRPr lang="en-CA" sz="1000" dirty="0" smtClean="0"/>
          </a:p>
          <a:p>
            <a:pPr fontAlgn="auto">
              <a:spcBef>
                <a:spcPct val="0"/>
              </a:spcBef>
              <a:spcAft>
                <a:spcPts val="0"/>
              </a:spcAft>
              <a:buFontTx/>
              <a:buChar char="•"/>
              <a:defRPr/>
            </a:pPr>
            <a:r>
              <a:rPr lang="en-CA" sz="1000" dirty="0" smtClean="0"/>
              <a:t> </a:t>
            </a:r>
            <a:r>
              <a:rPr lang="en-CA" dirty="0"/>
              <a:t>In 2004-2005 the Canadian Council of Ministers of Environment </a:t>
            </a:r>
            <a:r>
              <a:rPr lang="en-US" dirty="0"/>
              <a:t>identified that climate change was a national issue</a:t>
            </a:r>
            <a:r>
              <a:rPr lang="en-CA" dirty="0"/>
              <a:t>. </a:t>
            </a:r>
          </a:p>
          <a:p>
            <a:pPr fontAlgn="auto">
              <a:spcBef>
                <a:spcPct val="0"/>
              </a:spcBef>
              <a:spcAft>
                <a:spcPts val="0"/>
              </a:spcAft>
              <a:buFontTx/>
              <a:buChar char="•"/>
              <a:defRPr/>
            </a:pPr>
            <a:endParaRPr lang="en-CA" dirty="0"/>
          </a:p>
          <a:p>
            <a:pPr fontAlgn="auto">
              <a:spcBef>
                <a:spcPct val="0"/>
              </a:spcBef>
              <a:spcAft>
                <a:spcPts val="0"/>
              </a:spcAft>
              <a:buFontTx/>
              <a:buChar char="•"/>
              <a:defRPr/>
            </a:pPr>
            <a:r>
              <a:rPr lang="en-CA" dirty="0"/>
              <a:t>In 2006, </a:t>
            </a:r>
            <a:r>
              <a:rPr lang="en-CA" dirty="0" smtClean="0"/>
              <a:t>2007 and 2008 at the Council </a:t>
            </a:r>
            <a:r>
              <a:rPr lang="en-CA" dirty="0"/>
              <a:t>of the Federation (COF) </a:t>
            </a:r>
            <a:r>
              <a:rPr lang="en-CA" dirty="0" smtClean="0"/>
              <a:t>meetings the Premiers discussed climate change and agreed more work was needed on the issue. For example, climate change was a major point of discussion at the 2007 COF summer meeting in Moncton. For example, the Premiers adopted a document called “Climate Change: Leading Practices b Provincial and Territorial Governments in Canada” which highlighted need for action on adaptation at the provincial level such as vulnerability assessments.</a:t>
            </a:r>
            <a:endParaRPr lang="en-CA" dirty="0"/>
          </a:p>
          <a:p>
            <a:pPr fontAlgn="auto">
              <a:spcBef>
                <a:spcPct val="0"/>
              </a:spcBef>
              <a:spcAft>
                <a:spcPts val="0"/>
              </a:spcAft>
              <a:defRPr/>
            </a:pPr>
            <a:endParaRPr lang="en-CA" dirty="0"/>
          </a:p>
          <a:p>
            <a:pPr fontAlgn="auto">
              <a:spcBef>
                <a:spcPct val="0"/>
              </a:spcBef>
              <a:spcAft>
                <a:spcPts val="0"/>
              </a:spcAft>
              <a:buFontTx/>
              <a:buChar char="•"/>
              <a:defRPr/>
            </a:pPr>
            <a:r>
              <a:rPr lang="en-CA" dirty="0"/>
              <a:t> The Council of Atlantic Environment Ministers has identified climate change, and especially climate change adaptation, as a key environmental issue for Atlantic Canada</a:t>
            </a:r>
            <a:r>
              <a:rPr lang="en-CA" dirty="0" smtClean="0"/>
              <a:t>.</a:t>
            </a:r>
          </a:p>
          <a:p>
            <a:pPr fontAlgn="auto">
              <a:spcBef>
                <a:spcPct val="0"/>
              </a:spcBef>
              <a:spcAft>
                <a:spcPts val="0"/>
              </a:spcAft>
              <a:buFontTx/>
              <a:buChar char="•"/>
              <a:defRPr/>
            </a:pPr>
            <a:endParaRPr lang="en-CA" dirty="0" smtClean="0"/>
          </a:p>
          <a:p>
            <a:pPr fontAlgn="auto">
              <a:spcBef>
                <a:spcPct val="0"/>
              </a:spcBef>
              <a:spcAft>
                <a:spcPts val="0"/>
              </a:spcAft>
              <a:buFontTx/>
              <a:buChar char="•"/>
              <a:defRPr/>
            </a:pPr>
            <a:r>
              <a:rPr lang="en-CA" dirty="0" smtClean="0"/>
              <a:t>In January 2008, the Council of Atlantic Environment Ministers agreed to develop an Adaptation Strategy for Atlantic Canada and to host an Atlantic wide workshop on adaptation to assist in the development of the strategy.</a:t>
            </a:r>
            <a:endParaRPr lang="en-CA" dirty="0"/>
          </a:p>
          <a:p>
            <a:pPr fontAlgn="auto">
              <a:spcBef>
                <a:spcPct val="0"/>
              </a:spcBef>
              <a:spcAft>
                <a:spcPts val="0"/>
              </a:spcAft>
              <a:buFontTx/>
              <a:buChar char="•"/>
              <a:defRPr/>
            </a:pPr>
            <a:endParaRPr lang="en-US" dirty="0">
              <a:solidFill>
                <a:schemeClr val="tx2"/>
              </a:solidFill>
            </a:endParaRPr>
          </a:p>
          <a:p>
            <a:pPr fontAlgn="auto">
              <a:spcBef>
                <a:spcPct val="0"/>
              </a:spcBef>
              <a:spcAft>
                <a:spcPts val="0"/>
              </a:spcAft>
              <a:defRPr/>
            </a:pPr>
            <a:endParaRPr lang="en-CA" dirty="0"/>
          </a:p>
          <a:p>
            <a:pPr fontAlgn="auto">
              <a:spcBef>
                <a:spcPct val="0"/>
              </a:spcBef>
              <a:spcAft>
                <a:spcPts val="0"/>
              </a:spcAft>
              <a:buFontTx/>
              <a:buChar char="•"/>
              <a:defRPr/>
            </a:pPr>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CA" smtClean="0"/>
              <a:t>In April 2008 Natural Resources Canada announced a National funding program on Regional Adaptation Collaboratives</a:t>
            </a:r>
          </a:p>
          <a:p>
            <a:pPr>
              <a:spcBef>
                <a:spcPct val="0"/>
              </a:spcBef>
              <a:buFontTx/>
              <a:buChar char="•"/>
            </a:pPr>
            <a:endParaRPr lang="en-CA" smtClean="0"/>
          </a:p>
          <a:p>
            <a:pPr>
              <a:spcBef>
                <a:spcPct val="0"/>
              </a:spcBef>
              <a:buFontTx/>
              <a:buChar char="•"/>
            </a:pPr>
            <a:r>
              <a:rPr lang="en-CA" smtClean="0"/>
              <a:t>The Climate Change Adaptation workshop in Saint John, NB included speakers, and representatives from across Atlantic Canada, nationally and internationally. The participants included representatives from the four Atlantic Departments of Environment, several other provincial departments, academia, non-profits, for profits, planners, engineers and municipal representatives. The discussions and outcomes formed the basis for an Atlantic wide initiative.</a:t>
            </a:r>
          </a:p>
          <a:p>
            <a:pPr>
              <a:spcBef>
                <a:spcPct val="0"/>
              </a:spcBef>
            </a:pPr>
            <a:endParaRPr lang="en-CA" smtClean="0"/>
          </a:p>
          <a:p>
            <a:pPr>
              <a:spcBef>
                <a:spcPct val="0"/>
              </a:spcBef>
              <a:buFontTx/>
              <a:buChar char="•"/>
            </a:pPr>
            <a:r>
              <a:rPr lang="en-CA" smtClean="0"/>
              <a:t>In June 2008 the Council of Atlantic Environment Ministers adopted a Climate Change Adaptation Strategy for Atlantic Canada which included a component to agree to submit a single Atlantic Regional Adaptation Collaborative proposal to Natural Resources Canada.</a:t>
            </a:r>
          </a:p>
          <a:p>
            <a:pPr>
              <a:spcBef>
                <a:spcPct val="0"/>
              </a:spcBef>
              <a:buFontTx/>
              <a:buChar char="•"/>
            </a:pPr>
            <a:endParaRPr lang="en-CA" smtClean="0"/>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8C49A-B9D9-4B10-86D1-202BDE0379A5}"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8EEED6-A6F6-4D7C-8384-900B22E73FB5}" type="slidenum">
              <a:rPr lang="en-US"/>
              <a:pPr fontAlgn="base">
                <a:spcBef>
                  <a:spcPct val="0"/>
                </a:spcBef>
                <a:spcAft>
                  <a:spcPct val="0"/>
                </a:spcAft>
              </a:pPr>
              <a:t>4</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wrap="square" numCol="1" anchor="t" anchorCtr="0" compatLnSpc="1">
            <a:prstTxWarp prst="textNoShape">
              <a:avLst/>
            </a:prstTxWarp>
            <a:normAutofit fontScale="92500"/>
          </a:bodyPr>
          <a:lstStyle/>
          <a:p>
            <a:pPr fontAlgn="auto">
              <a:spcBef>
                <a:spcPct val="0"/>
              </a:spcBef>
              <a:spcAft>
                <a:spcPts val="0"/>
              </a:spcAft>
              <a:defRPr/>
            </a:pPr>
            <a:r>
              <a:rPr lang="en-US" dirty="0" smtClean="0"/>
              <a:t>In the global and national picture, Atlantic Canada is considered a small emitter of GHG’s however, Atlantic Canada is severely impact by the results of a changing climate. For example, New Brunswick produces just 3% of Canada’s greenhouse gas emissions, while Canada produces 2% of global emissions meaning that we are a very minor emitter. However, New Brunswick is severely impacted. Extreme weather events have become 5 x more common. Our relative sea-level has risen and is expected to rise an additional 1-2 </a:t>
            </a:r>
            <a:r>
              <a:rPr lang="en-US" dirty="0" err="1" smtClean="0"/>
              <a:t>metres</a:t>
            </a:r>
            <a:r>
              <a:rPr lang="en-US" dirty="0" smtClean="0"/>
              <a:t> by 2100. </a:t>
            </a:r>
          </a:p>
          <a:p>
            <a:pPr fontAlgn="auto">
              <a:spcBef>
                <a:spcPct val="0"/>
              </a:spcBef>
              <a:spcAft>
                <a:spcPts val="0"/>
              </a:spcAft>
              <a:defRPr/>
            </a:pPr>
            <a:endParaRPr lang="en-US" dirty="0" smtClean="0"/>
          </a:p>
          <a:p>
            <a:pPr fontAlgn="auto">
              <a:spcBef>
                <a:spcPct val="0"/>
              </a:spcBef>
              <a:spcAft>
                <a:spcPts val="0"/>
              </a:spcAft>
              <a:defRPr/>
            </a:pPr>
            <a:r>
              <a:rPr lang="en-US" u="sng" dirty="0" smtClean="0"/>
              <a:t>Quick Facts</a:t>
            </a:r>
          </a:p>
          <a:p>
            <a:pPr fontAlgn="auto">
              <a:spcBef>
                <a:spcPct val="0"/>
              </a:spcBef>
              <a:spcAft>
                <a:spcPts val="0"/>
              </a:spcAft>
              <a:defRPr/>
            </a:pPr>
            <a:endParaRPr lang="en-US" u="sng" dirty="0" smtClean="0"/>
          </a:p>
          <a:p>
            <a:pPr fontAlgn="auto">
              <a:spcBef>
                <a:spcPct val="0"/>
              </a:spcBef>
              <a:spcAft>
                <a:spcPts val="0"/>
              </a:spcAft>
              <a:defRPr/>
            </a:pPr>
            <a:r>
              <a:rPr lang="en-US" u="sng" dirty="0" smtClean="0"/>
              <a:t>Coastal</a:t>
            </a:r>
          </a:p>
          <a:p>
            <a:pPr fontAlgn="auto">
              <a:spcBef>
                <a:spcPct val="0"/>
              </a:spcBef>
              <a:spcAft>
                <a:spcPts val="0"/>
              </a:spcAft>
              <a:buFont typeface="Arial" pitchFamily="34" charset="0"/>
              <a:buChar char="•"/>
              <a:defRPr/>
            </a:pPr>
            <a:r>
              <a:rPr lang="en-US" dirty="0" smtClean="0"/>
              <a:t>Major coastal storm surge events in NB, NS and PEI in January 2000, October 2000</a:t>
            </a:r>
          </a:p>
          <a:p>
            <a:pPr fontAlgn="auto">
              <a:spcBef>
                <a:spcPct val="0"/>
              </a:spcBef>
              <a:spcAft>
                <a:spcPts val="0"/>
              </a:spcAft>
              <a:buFont typeface="Arial" pitchFamily="34" charset="0"/>
              <a:buChar char="•"/>
              <a:defRPr/>
            </a:pPr>
            <a:r>
              <a:rPr lang="en-US" dirty="0" smtClean="0"/>
              <a:t>IPCC has indicated that coastal erosion globally has risen .17m (17 cm) in the 20</a:t>
            </a:r>
            <a:r>
              <a:rPr lang="en-US" baseline="30000" dirty="0" smtClean="0"/>
              <a:t>th</a:t>
            </a:r>
            <a:r>
              <a:rPr lang="en-US" dirty="0" smtClean="0"/>
              <a:t> century. It is expected to increase in the future. The predicted range for NB is between 30 cm to 1 </a:t>
            </a:r>
            <a:r>
              <a:rPr lang="en-US" dirty="0" err="1" smtClean="0"/>
              <a:t>metre</a:t>
            </a:r>
            <a:r>
              <a:rPr lang="en-US" dirty="0" smtClean="0"/>
              <a:t> by 2100 (this number includes subsidence, thermal expansion of the ocean and melting of the glaciers).</a:t>
            </a:r>
          </a:p>
          <a:p>
            <a:pPr fontAlgn="auto">
              <a:spcBef>
                <a:spcPct val="0"/>
              </a:spcBef>
              <a:spcAft>
                <a:spcPts val="0"/>
              </a:spcAft>
              <a:buFont typeface="Arial" pitchFamily="34" charset="0"/>
              <a:buChar char="•"/>
              <a:defRPr/>
            </a:pPr>
            <a:r>
              <a:rPr lang="en-US" dirty="0" smtClean="0"/>
              <a:t>Between 1991 and 2008 there have been 26 Atlantic tropical cyclones making landfall in Atlantic Canada</a:t>
            </a:r>
          </a:p>
          <a:p>
            <a:pPr fontAlgn="auto">
              <a:spcBef>
                <a:spcPct val="0"/>
              </a:spcBef>
              <a:spcAft>
                <a:spcPts val="0"/>
              </a:spcAft>
              <a:buFont typeface="Arial" pitchFamily="34" charset="0"/>
              <a:buNone/>
              <a:defRPr/>
            </a:pPr>
            <a:endParaRPr lang="en-CA" dirty="0" smtClean="0"/>
          </a:p>
          <a:p>
            <a:pPr fontAlgn="auto">
              <a:spcBef>
                <a:spcPct val="0"/>
              </a:spcBef>
              <a:spcAft>
                <a:spcPts val="0"/>
              </a:spcAft>
              <a:buFont typeface="Arial" pitchFamily="34" charset="0"/>
              <a:buNone/>
              <a:defRPr/>
            </a:pPr>
            <a:r>
              <a:rPr lang="en-CA" u="sng" dirty="0" smtClean="0"/>
              <a:t>Inland Water</a:t>
            </a:r>
          </a:p>
          <a:p>
            <a:pPr fontAlgn="auto">
              <a:spcBef>
                <a:spcPct val="0"/>
              </a:spcBef>
              <a:spcAft>
                <a:spcPts val="0"/>
              </a:spcAft>
              <a:buFont typeface="Arial" pitchFamily="34" charset="0"/>
              <a:buChar char="•"/>
              <a:defRPr/>
            </a:pPr>
            <a:r>
              <a:rPr lang="en-US" dirty="0" smtClean="0"/>
              <a:t>Inland water flooding events: (NB – Spring 2005, Fall 2005, Spring 2008)</a:t>
            </a:r>
          </a:p>
          <a:p>
            <a:pPr fontAlgn="auto">
              <a:spcBef>
                <a:spcPct val="0"/>
              </a:spcBef>
              <a:spcAft>
                <a:spcPts val="0"/>
              </a:spcAft>
              <a:buFont typeface="Arial" pitchFamily="34" charset="0"/>
              <a:buChar char="•"/>
              <a:defRPr/>
            </a:pPr>
            <a:r>
              <a:rPr lang="en-US" dirty="0" smtClean="0"/>
              <a:t>Hurricane Juan impacted Atlantic Canada in 2003</a:t>
            </a:r>
          </a:p>
          <a:p>
            <a:pPr fontAlgn="auto">
              <a:spcBef>
                <a:spcPct val="0"/>
              </a:spcBef>
              <a:spcAft>
                <a:spcPts val="0"/>
              </a:spcAft>
              <a:buFont typeface="Arial" pitchFamily="34" charset="0"/>
              <a:buChar char="•"/>
              <a:defRPr/>
            </a:pPr>
            <a:r>
              <a:rPr lang="en-US" dirty="0" smtClean="0"/>
              <a:t>White Juan (snow storm February 2004)</a:t>
            </a:r>
          </a:p>
          <a:p>
            <a:pPr fontAlgn="auto">
              <a:spcBef>
                <a:spcPct val="0"/>
              </a:spcBef>
              <a:spcAft>
                <a:spcPts val="0"/>
              </a:spcAft>
              <a:buFont typeface="Arial" pitchFamily="34" charset="0"/>
              <a:buChar char="•"/>
              <a:defRPr/>
            </a:pPr>
            <a:r>
              <a:rPr lang="en-US" dirty="0" smtClean="0"/>
              <a:t>Low water advisory in parts of NB in 2007 (drought conditions)</a:t>
            </a:r>
          </a:p>
          <a:p>
            <a:pPr fontAlgn="auto">
              <a:spcBef>
                <a:spcPct val="0"/>
              </a:spcBef>
              <a:spcAft>
                <a:spcPts val="0"/>
              </a:spcAft>
              <a:defRPr/>
            </a:pPr>
            <a:endParaRPr lang="en-CA" dirty="0" smtClean="0"/>
          </a:p>
          <a:p>
            <a:pPr fontAlgn="auto">
              <a:spcBef>
                <a:spcPct val="0"/>
              </a:spcBef>
              <a:spcAft>
                <a:spcPts val="0"/>
              </a:spcAft>
              <a:defRPr/>
            </a:pPr>
            <a:r>
              <a:rPr lang="en-CA" dirty="0" smtClean="0"/>
              <a:t>The Federal and Provincial Governments have identified that Atlantic Canada has several common climate change issues, most of the issues in Atlantic Canada are related to water, such as: sea-level rise, coastal flooding, coastal erosion, salt water intrusion aquifers, flooding along inland water courses and impacts on our infrastructure.</a:t>
            </a:r>
          </a:p>
          <a:p>
            <a:pPr fontAlgn="auto">
              <a:spcBef>
                <a:spcPct val="0"/>
              </a:spcBef>
              <a:spcAft>
                <a:spcPts val="0"/>
              </a:spcAft>
              <a:defRPr/>
            </a:pPr>
            <a:endParaRPr lang="en-CA" dirty="0" smtClean="0"/>
          </a:p>
          <a:p>
            <a:pPr fontAlgn="auto">
              <a:spcBef>
                <a:spcPct val="0"/>
              </a:spcBef>
              <a:spcAft>
                <a:spcPts val="0"/>
              </a:spcAft>
              <a:defRPr/>
            </a:pPr>
            <a:r>
              <a:rPr lang="en-CA" dirty="0" smtClean="0"/>
              <a:t>Atlantic Canada is already seeing the sever impacts from a changing climate. These trends are expected to increase well into the future. </a:t>
            </a:r>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49B883-EC42-4128-A537-819807BF513E}" type="slidenum">
              <a:rPr lang="en-US"/>
              <a:pPr fontAlgn="base">
                <a:spcBef>
                  <a:spcPct val="0"/>
                </a:spcBef>
                <a:spcAft>
                  <a:spcPct val="0"/>
                </a:spcAft>
              </a:pPr>
              <a:t>5</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673100" lvl="1" indent="-223838" algn="just">
              <a:spcBef>
                <a:spcPct val="0"/>
              </a:spcBef>
            </a:pPr>
            <a:r>
              <a:rPr lang="en-CA" smtClean="0"/>
              <a:t>The </a:t>
            </a:r>
            <a:r>
              <a:rPr lang="en-CA" b="1" i="1" smtClean="0"/>
              <a:t>Climate Change Adaptation Strategy for Atlantic Canada</a:t>
            </a:r>
            <a:r>
              <a:rPr lang="en-CA" smtClean="0"/>
              <a:t> created by the four Atlantic Provinces is an agreement to work together to address the common climate change issues.</a:t>
            </a:r>
          </a:p>
          <a:p>
            <a:pPr marL="673100" lvl="1" indent="-223838" algn="just">
              <a:spcBef>
                <a:spcPct val="0"/>
              </a:spcBef>
            </a:pPr>
            <a:endParaRPr lang="en-CA" smtClean="0"/>
          </a:p>
          <a:p>
            <a:pPr marL="673100" lvl="1" indent="-223838" algn="just">
              <a:spcBef>
                <a:spcPct val="0"/>
              </a:spcBef>
            </a:pPr>
            <a:r>
              <a:rPr lang="en-CA" u="sng" smtClean="0"/>
              <a:t>Purpose</a:t>
            </a:r>
          </a:p>
          <a:p>
            <a:pPr marL="673100" lvl="1" indent="-223838" algn="just">
              <a:spcBef>
                <a:spcPct val="0"/>
              </a:spcBef>
              <a:buFontTx/>
              <a:buChar char="•"/>
            </a:pPr>
            <a:r>
              <a:rPr lang="en-CA" smtClean="0"/>
              <a:t>The Climate Change Adaptation Strategy for Atlantic Canada provides the framework for comprehensive, integrated and long-term planning for climate change adaptation in the Atlantic region. </a:t>
            </a:r>
          </a:p>
          <a:p>
            <a:pPr marL="673100" lvl="1" indent="-223838" algn="just">
              <a:spcBef>
                <a:spcPct val="0"/>
              </a:spcBef>
            </a:pPr>
            <a:endParaRPr lang="en-CA" smtClean="0"/>
          </a:p>
          <a:p>
            <a:pPr marL="673100" lvl="1" indent="-223838" algn="just">
              <a:spcBef>
                <a:spcPct val="0"/>
              </a:spcBef>
              <a:buFontTx/>
              <a:buChar char="•"/>
            </a:pPr>
            <a:r>
              <a:rPr lang="en-CA" smtClean="0"/>
              <a:t>Supports and integrates sustainable development </a:t>
            </a:r>
            <a:r>
              <a:rPr lang="en-CA" b="1" smtClean="0"/>
              <a:t>principles </a:t>
            </a:r>
            <a:r>
              <a:rPr lang="en-CA" smtClean="0"/>
              <a:t>of securing social, environmental and economic health. </a:t>
            </a:r>
          </a:p>
          <a:p>
            <a:pPr marL="673100" lvl="1" indent="-223838" algn="just">
              <a:spcBef>
                <a:spcPct val="0"/>
              </a:spcBef>
            </a:pPr>
            <a:endParaRPr lang="en-CA" smtClean="0"/>
          </a:p>
          <a:p>
            <a:pPr marL="673100" lvl="1" indent="-223838" algn="just">
              <a:spcBef>
                <a:spcPct val="0"/>
              </a:spcBef>
            </a:pPr>
            <a:r>
              <a:rPr lang="en-CA" u="sng" smtClean="0"/>
              <a:t>Goals</a:t>
            </a:r>
          </a:p>
          <a:p>
            <a:pPr marL="673100" lvl="1" indent="-223838" algn="just">
              <a:spcBef>
                <a:spcPct val="0"/>
              </a:spcBef>
              <a:buFontTx/>
              <a:buChar char="•"/>
            </a:pPr>
            <a:r>
              <a:rPr lang="en-US" smtClean="0"/>
              <a:t>To enhance the resilience (our ability to recover from impacts) and adaptive capacity of Atlantic Canada to climate change;</a:t>
            </a:r>
          </a:p>
          <a:p>
            <a:pPr marL="673100" lvl="1" indent="-223838" algn="just">
              <a:spcBef>
                <a:spcPct val="0"/>
              </a:spcBef>
            </a:pPr>
            <a:endParaRPr lang="en-US" smtClean="0"/>
          </a:p>
          <a:p>
            <a:pPr marL="673100" lvl="1" indent="-223838" algn="just">
              <a:spcBef>
                <a:spcPct val="0"/>
              </a:spcBef>
              <a:buFontTx/>
              <a:buChar char="•"/>
            </a:pPr>
            <a:r>
              <a:rPr lang="en-US" smtClean="0"/>
              <a:t>To integrate adaptation measures into existing and new development activities (ex. Avoidance); and</a:t>
            </a:r>
          </a:p>
          <a:p>
            <a:pPr marL="673100" lvl="1" indent="-223838" algn="just">
              <a:spcBef>
                <a:spcPct val="0"/>
              </a:spcBef>
            </a:pPr>
            <a:endParaRPr lang="en-US" smtClean="0"/>
          </a:p>
          <a:p>
            <a:pPr marL="673100" lvl="1" indent="-223838" algn="just">
              <a:spcBef>
                <a:spcPct val="0"/>
              </a:spcBef>
              <a:buFontTx/>
              <a:buChar char="•"/>
            </a:pPr>
            <a:r>
              <a:rPr lang="en-US" smtClean="0"/>
              <a:t>To promote meaningful regional collaboration, co-ordination and sharing of good practices on adaptation.</a:t>
            </a:r>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8D2F7F-FAFF-43AA-B162-8F7532B16713}" type="slidenum">
              <a:rPr lang="en-US"/>
              <a:pPr fontAlgn="base">
                <a:spcBef>
                  <a:spcPct val="0"/>
                </a:spcBef>
                <a:spcAft>
                  <a:spcPct val="0"/>
                </a:spcAft>
              </a:pPr>
              <a:t>6</a:t>
            </a:fld>
            <a:endParaRPr lang="en-US"/>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673100" lvl="1" indent="-223838" algn="just">
              <a:lnSpc>
                <a:spcPct val="80000"/>
              </a:lnSpc>
              <a:spcBef>
                <a:spcPct val="0"/>
              </a:spcBef>
            </a:pPr>
            <a:r>
              <a:rPr lang="en-US" sz="1000" smtClean="0"/>
              <a:t>Three key result areas were identified under the Adaptation Strategy. </a:t>
            </a:r>
          </a:p>
          <a:p>
            <a:pPr marL="673100" lvl="1" indent="-223838" algn="just">
              <a:lnSpc>
                <a:spcPct val="80000"/>
              </a:lnSpc>
              <a:spcBef>
                <a:spcPct val="0"/>
              </a:spcBef>
            </a:pPr>
            <a:endParaRPr lang="en-CA" sz="1000" smtClean="0"/>
          </a:p>
          <a:p>
            <a:pPr marL="673100" lvl="1" indent="-223838" algn="just">
              <a:lnSpc>
                <a:spcPct val="80000"/>
              </a:lnSpc>
              <a:spcBef>
                <a:spcPct val="0"/>
              </a:spcBef>
            </a:pPr>
            <a:r>
              <a:rPr lang="en-US" sz="1000" b="1" smtClean="0"/>
              <a:t>Key Result Area 1 – Identifying Climate Risks (and vulnerabilities): We need to identify the present and future risks and information gaps regarding those risks. </a:t>
            </a:r>
          </a:p>
          <a:p>
            <a:pPr marL="673100" lvl="1" indent="-223838" algn="just">
              <a:lnSpc>
                <a:spcPct val="80000"/>
              </a:lnSpc>
              <a:spcBef>
                <a:spcPct val="0"/>
              </a:spcBef>
            </a:pPr>
            <a:endParaRPr lang="en-US" sz="1000" b="1" smtClean="0"/>
          </a:p>
          <a:p>
            <a:pPr marL="673100" lvl="1" indent="-223838" algn="just">
              <a:lnSpc>
                <a:spcPct val="80000"/>
              </a:lnSpc>
              <a:spcBef>
                <a:spcPct val="0"/>
              </a:spcBef>
            </a:pPr>
            <a:r>
              <a:rPr lang="en-US" sz="1000" b="1" smtClean="0"/>
              <a:t>Key Result Area 2 – </a:t>
            </a:r>
            <a:r>
              <a:rPr lang="en-US" sz="1000" b="1" i="1" smtClean="0"/>
              <a:t>Climate Proofing</a:t>
            </a:r>
            <a:r>
              <a:rPr lang="en-US" sz="1000" b="1" smtClean="0"/>
              <a:t> Decisions</a:t>
            </a:r>
            <a:endParaRPr lang="en-US" sz="1000" smtClean="0"/>
          </a:p>
          <a:p>
            <a:pPr marL="673100" lvl="1" indent="-223838" algn="just">
              <a:lnSpc>
                <a:spcPct val="80000"/>
              </a:lnSpc>
              <a:spcBef>
                <a:spcPct val="0"/>
              </a:spcBef>
            </a:pPr>
            <a:endParaRPr lang="en-US" sz="1000" smtClean="0"/>
          </a:p>
          <a:p>
            <a:pPr marL="673100" lvl="1" indent="-223838" algn="just">
              <a:lnSpc>
                <a:spcPct val="80000"/>
              </a:lnSpc>
              <a:spcBef>
                <a:spcPct val="0"/>
              </a:spcBef>
            </a:pPr>
            <a:r>
              <a:rPr lang="en-US" sz="1000" b="1" smtClean="0"/>
              <a:t>Key Result Area 3 - Regional Collaboration</a:t>
            </a:r>
            <a:endParaRPr lang="en-US" sz="1000" smtClean="0"/>
          </a:p>
          <a:p>
            <a:pPr marL="223838" indent="-223838" algn="just">
              <a:spcBef>
                <a:spcPct val="0"/>
              </a:spcBef>
            </a:pPr>
            <a:endParaRPr lang="en-CA" sz="1000" smtClean="0"/>
          </a:p>
          <a:p>
            <a:pPr marL="223838" indent="-223838" algn="just">
              <a:spcBef>
                <a:spcPct val="0"/>
              </a:spcBef>
              <a:buFontTx/>
              <a:buChar char="•"/>
            </a:pPr>
            <a:r>
              <a:rPr lang="en-CA" sz="1000" smtClean="0"/>
              <a:t>The RAC proposal is part of the larger Climate Change Adaptation Strategy for Atlantic Canada.</a:t>
            </a:r>
          </a:p>
          <a:p>
            <a:pPr marL="223838" indent="-223838" algn="just">
              <a:spcBef>
                <a:spcPct val="0"/>
              </a:spcBef>
              <a:buFontTx/>
              <a:buChar char="•"/>
            </a:pPr>
            <a:r>
              <a:rPr lang="en-CA" sz="1000" smtClean="0"/>
              <a:t>Coastal areas, inland waters and related infrastructure were chosen as the three priority areas for Atlantic Canada,  because those are the areas most impacted in Atlantic Canada as well they are the most threatened. The majority of Atlantic Canada’s population lives in community located either along the coast or along a river or watercourse. The population of Atlantic Canada depend upon the infrastructure located within these communities such as wharves, roads, raillines, etc.</a:t>
            </a:r>
          </a:p>
          <a:p>
            <a:pPr marL="223838" indent="-223838" algn="just">
              <a:spcBef>
                <a:spcPct val="0"/>
              </a:spcBef>
              <a:buFontTx/>
              <a:buChar char="•"/>
            </a:pPr>
            <a:endParaRPr lang="en-CA" sz="1000" smtClean="0"/>
          </a:p>
          <a:p>
            <a:pPr marL="223838" indent="-223838" algn="just">
              <a:spcBef>
                <a:spcPct val="0"/>
              </a:spcBef>
              <a:buFontTx/>
              <a:buChar char="•"/>
            </a:pPr>
            <a:endParaRPr lang="en-CA" sz="1000" b="1" smtClean="0"/>
          </a:p>
          <a:p>
            <a:pPr marL="223838" indent="-223838" algn="just">
              <a:spcBef>
                <a:spcPct val="0"/>
              </a:spcBef>
              <a:buFontTx/>
              <a:buChar char="•"/>
            </a:pPr>
            <a:r>
              <a:rPr lang="en-CA" sz="1000" b="1" smtClean="0"/>
              <a:t>The RAC proposal provides us with the funds from NRCan to begin to launch our Climate Change Strategy for Atlantic Canada particularly with respect to the engagement of communities and professional organizations to understand and deliver adaptation solutions.</a:t>
            </a:r>
          </a:p>
          <a:p>
            <a:pPr marL="223838" indent="-223838" algn="just">
              <a:spcBef>
                <a:spcPct val="0"/>
              </a:spcBef>
              <a:buFontTx/>
              <a:buChar char="•"/>
            </a:pPr>
            <a:endParaRPr lang="en-CA" sz="1000" smtClean="0"/>
          </a:p>
          <a:p>
            <a:pPr marL="223838" indent="-223838" algn="just">
              <a:spcBef>
                <a:spcPct val="0"/>
              </a:spcBef>
              <a:buFontTx/>
              <a:buChar char="•"/>
            </a:pPr>
            <a:endParaRPr lang="en-CA" sz="1000" smtClean="0"/>
          </a:p>
          <a:p>
            <a:pPr marL="673100" lvl="1" indent="-223838" algn="just">
              <a:lnSpc>
                <a:spcPct val="80000"/>
              </a:lnSpc>
              <a:spcBef>
                <a:spcPct val="0"/>
              </a:spcBef>
            </a:pPr>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46E0FF-E5F6-4A4C-994F-DFD4A6EFA953}" type="slidenum">
              <a:rPr lang="en-US"/>
              <a:pPr fontAlgn="base">
                <a:spcBef>
                  <a:spcPct val="0"/>
                </a:spcBef>
                <a:spcAft>
                  <a:spcPct val="0"/>
                </a:spcAft>
              </a:pPr>
              <a:t>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a:spcBef>
                <a:spcPct val="0"/>
              </a:spcBef>
            </a:pPr>
            <a:endParaRPr lang="en-CA" sz="1000" b="1" smtClean="0"/>
          </a:p>
          <a:p>
            <a:pPr marL="223838" indent="-223838">
              <a:spcBef>
                <a:spcPct val="0"/>
              </a:spcBef>
            </a:pPr>
            <a:r>
              <a:rPr lang="en-CA" sz="1000" b="1" smtClean="0"/>
              <a:t>RAC What is it?</a:t>
            </a:r>
            <a:endParaRPr lang="en-CA" sz="1000" smtClean="0"/>
          </a:p>
          <a:p>
            <a:pPr marL="223838" indent="-223838">
              <a:spcBef>
                <a:spcPct val="0"/>
              </a:spcBef>
            </a:pPr>
            <a:r>
              <a:rPr lang="en-CA" sz="1000" smtClean="0"/>
              <a:t>A federal program focused on </a:t>
            </a:r>
            <a:r>
              <a:rPr lang="en-CA" sz="1000" u="sng" smtClean="0"/>
              <a:t>collaboration</a:t>
            </a:r>
            <a:r>
              <a:rPr lang="en-CA" sz="1000" smtClean="0"/>
              <a:t> amongst regional decision-makers (government and non-government) with the objective of facilitating the integration of climate change considerations into </a:t>
            </a:r>
            <a:r>
              <a:rPr lang="en-CA" sz="1000" u="sng" smtClean="0"/>
              <a:t>decision-making</a:t>
            </a:r>
            <a:r>
              <a:rPr lang="en-CA" sz="1000" smtClean="0"/>
              <a:t>.  </a:t>
            </a:r>
            <a:endParaRPr lang="en-US" sz="1000" smtClean="0"/>
          </a:p>
          <a:p>
            <a:pPr marL="223838" indent="-223838">
              <a:spcBef>
                <a:spcPct val="0"/>
              </a:spcBef>
            </a:pPr>
            <a:endParaRPr lang="en-US" sz="1000" smtClean="0"/>
          </a:p>
          <a:p>
            <a:pPr marL="223838" indent="-223838">
              <a:spcBef>
                <a:spcPct val="0"/>
              </a:spcBef>
            </a:pPr>
            <a:r>
              <a:rPr lang="en-CA" sz="1000" b="1" smtClean="0"/>
              <a:t>Important Parameters</a:t>
            </a:r>
            <a:endParaRPr lang="en-CA" sz="1000" smtClean="0"/>
          </a:p>
          <a:p>
            <a:pPr marL="223838" indent="-223838">
              <a:spcBef>
                <a:spcPct val="0"/>
              </a:spcBef>
              <a:buFontTx/>
              <a:buChar char="•"/>
            </a:pPr>
            <a:r>
              <a:rPr lang="en-CA" sz="1000" smtClean="0"/>
              <a:t>six  “Regional Adaptation Collaboratives” (RACs) will be created across Canada.</a:t>
            </a:r>
          </a:p>
          <a:p>
            <a:pPr marL="223838" indent="-223838">
              <a:spcBef>
                <a:spcPct val="0"/>
              </a:spcBef>
            </a:pPr>
            <a:endParaRPr lang="en-CA" sz="1000" smtClean="0"/>
          </a:p>
          <a:p>
            <a:pPr marL="223838" indent="-223838">
              <a:spcBef>
                <a:spcPct val="0"/>
              </a:spcBef>
              <a:buFontTx/>
              <a:buChar char="•"/>
            </a:pPr>
            <a:r>
              <a:rPr lang="en-CA" sz="1000" smtClean="0"/>
              <a:t>Funding from this program can be used to pay for activities (eg. stakeholder consultations, risk assessments, tailoring of tools, applied research) to support adaptation decisions, however, funding can </a:t>
            </a:r>
            <a:r>
              <a:rPr lang="en-CA" sz="1000" u="sng" smtClean="0"/>
              <a:t>not</a:t>
            </a:r>
            <a:r>
              <a:rPr lang="en-CA" sz="1000" smtClean="0"/>
              <a:t> be used to implement adaptation decisions (eg. </a:t>
            </a:r>
            <a:r>
              <a:rPr lang="en-CA" sz="1000" b="1" smtClean="0"/>
              <a:t>funding can </a:t>
            </a:r>
            <a:r>
              <a:rPr lang="en-CA" sz="1000" b="1" u="sng" smtClean="0"/>
              <a:t>not</a:t>
            </a:r>
            <a:r>
              <a:rPr lang="en-CA" sz="1000" b="1" smtClean="0"/>
              <a:t> be used for physical works</a:t>
            </a:r>
            <a:r>
              <a:rPr lang="en-CA" sz="1000" smtClean="0"/>
              <a:t>, such as to strengthen a bridge, move a road etc).</a:t>
            </a:r>
          </a:p>
          <a:p>
            <a:pPr marL="223838" indent="-223838">
              <a:spcBef>
                <a:spcPct val="0"/>
              </a:spcBef>
            </a:pPr>
            <a:endParaRPr lang="en-CA" sz="1000" smtClean="0"/>
          </a:p>
          <a:p>
            <a:pPr marL="223838" indent="-223838">
              <a:spcBef>
                <a:spcPct val="0"/>
              </a:spcBef>
              <a:buFontTx/>
              <a:buChar char="•"/>
            </a:pPr>
            <a:r>
              <a:rPr lang="en-CA" sz="1000" smtClean="0"/>
              <a:t>$3.3 million funding from NRCan for each RAC.</a:t>
            </a:r>
          </a:p>
          <a:p>
            <a:pPr marL="223838" indent="-223838">
              <a:spcBef>
                <a:spcPct val="0"/>
              </a:spcBef>
              <a:buFontTx/>
              <a:buChar char="•"/>
            </a:pPr>
            <a:r>
              <a:rPr lang="en-CA" sz="1000" smtClean="0"/>
              <a:t>Atlantic Canada will provide 50% matching funding in cash and in-kind.</a:t>
            </a:r>
          </a:p>
          <a:p>
            <a:pPr marL="223838" indent="-223838">
              <a:spcBef>
                <a:spcPct val="0"/>
              </a:spcBef>
            </a:pPr>
            <a:endParaRPr lang="en-CA" sz="1000" smtClean="0"/>
          </a:p>
          <a:p>
            <a:pPr marL="223838" indent="-223838">
              <a:spcBef>
                <a:spcPct val="0"/>
              </a:spcBef>
            </a:pPr>
            <a:endParaRPr lang="en-CA"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In the fall of 2008 the four Atlantic Ministers of Environment submitted a Letter of Interest to Natural Resources Canada in response to the NRCan call for Letters of Interest related to the Regional Adaptation Collaborative funding program.</a:t>
            </a:r>
          </a:p>
          <a:p>
            <a:pPr>
              <a:spcBef>
                <a:spcPct val="0"/>
              </a:spcBef>
              <a:buFontTx/>
              <a:buChar char="•"/>
            </a:pPr>
            <a:endParaRPr lang="en-US" smtClean="0"/>
          </a:p>
          <a:p>
            <a:pPr>
              <a:spcBef>
                <a:spcPct val="0"/>
              </a:spcBef>
              <a:buFontTx/>
              <a:buChar char="•"/>
            </a:pPr>
            <a:r>
              <a:rPr lang="en-US" smtClean="0"/>
              <a:t>In the winter of 2009, Natural Resources Canada formally asked the Atlantic Provinces to prepare a detailed proposal.</a:t>
            </a:r>
          </a:p>
          <a:p>
            <a:pPr>
              <a:spcBef>
                <a:spcPct val="0"/>
              </a:spcBef>
              <a:buFontTx/>
              <a:buChar char="•"/>
            </a:pPr>
            <a:endParaRPr lang="en-US" smtClean="0"/>
          </a:p>
          <a:p>
            <a:pPr>
              <a:spcBef>
                <a:spcPct val="0"/>
              </a:spcBef>
              <a:buFontTx/>
              <a:buChar char="•"/>
            </a:pPr>
            <a:r>
              <a:rPr lang="en-US" smtClean="0"/>
              <a:t>In late summer of 2009, we submitted a detailed proposal to Natural Resources Canada outlining projects in Atlantic Canada to begin in early 2010  and be completed by December 2012. </a:t>
            </a:r>
          </a:p>
          <a:p>
            <a:pPr>
              <a:spcBef>
                <a:spcPct val="0"/>
              </a:spcBef>
            </a:pPr>
            <a:endParaRPr lang="en-US" smtClean="0"/>
          </a:p>
          <a:p>
            <a:pPr>
              <a:spcBef>
                <a:spcPct val="0"/>
              </a:spcBef>
              <a:buFontTx/>
              <a:buChar char="•"/>
            </a:pPr>
            <a:r>
              <a:rPr lang="en-US" smtClean="0"/>
              <a:t>On September 10, 2009 the Atlantic RAC was accepted for funding consideration by NRCan.</a:t>
            </a:r>
          </a:p>
          <a:p>
            <a:pPr>
              <a:spcBef>
                <a:spcPct val="0"/>
              </a:spcBef>
            </a:pPr>
            <a:endParaRPr lang="en-US" smtClean="0"/>
          </a:p>
          <a:p>
            <a:pPr>
              <a:spcBef>
                <a:spcPct val="0"/>
              </a:spcBef>
              <a:buFontTx/>
              <a:buChar char="•"/>
            </a:pPr>
            <a:r>
              <a:rPr lang="en-US" smtClean="0"/>
              <a:t>The next steps are to sign a Contribution Agreement with Natural Resources Canada to begin accessing federal funding. We expect this to take place in December 2009.</a:t>
            </a:r>
          </a:p>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0C4CC0-C9EB-4FDD-AF66-8D2733855AF2}"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dirty="0" smtClean="0"/>
              <a:t>Total value of the present Atlantic RAC proposal is $8.2 million in cash and in-kind. ($3.3 million in cash from </a:t>
            </a:r>
            <a:r>
              <a:rPr lang="en-US" dirty="0" err="1" smtClean="0"/>
              <a:t>NRCan</a:t>
            </a:r>
            <a:r>
              <a:rPr lang="en-US" dirty="0" smtClean="0"/>
              <a:t> and over $2.2 million in cash and over $2.5 million in-kind from Atlantic Canada partners).</a:t>
            </a:r>
          </a:p>
          <a:p>
            <a:pPr fontAlgn="auto">
              <a:spcBef>
                <a:spcPts val="0"/>
              </a:spcBef>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dirty="0" smtClean="0"/>
              <a:t>Over 100 non-profit and for profit partners throughout Atlantic Canada. </a:t>
            </a:r>
          </a:p>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dirty="0" smtClean="0"/>
              <a:t>25 plus projects are proposed for Atlantic Canada which include a diverse size and type of communities spread among coastal and inland communities. The communities range is size from some of our largest such as Halifax Regional Municipality, NS with a population of 372,680 people  to some of our smallest such as the Village of Le </a:t>
            </a:r>
            <a:r>
              <a:rPr lang="en-US" dirty="0" err="1" smtClean="0"/>
              <a:t>Goulet</a:t>
            </a:r>
            <a:r>
              <a:rPr lang="en-US" dirty="0" smtClean="0"/>
              <a:t>, NB with a population of less than 1,000 people.</a:t>
            </a:r>
          </a:p>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dirty="0" smtClean="0"/>
              <a:t>The issues in the communities range from a single adaptation issue to those with multiple issues and in need of making major decisions in the near future. This is a true collaboration unlike any other proposed RAC across Canada.</a:t>
            </a:r>
          </a:p>
          <a:p>
            <a:pPr fontAlgn="auto">
              <a:spcBef>
                <a:spcPts val="0"/>
              </a:spcBef>
              <a:spcAft>
                <a:spcPts val="0"/>
              </a:spcAft>
              <a:buFont typeface="Arial" pitchFamily="34" charset="0"/>
              <a:buNone/>
              <a:defRPr/>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6E92E-F422-4551-947C-04245F70E6D5}"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69B4CA-0D0F-4FCB-984D-671173C0AC81}"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7FEBF-E1DC-490F-BFAA-90DBDB64D1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AB333B-91B9-42C7-9027-3A96A30D27C4}"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3503C1-AB20-4AC1-B130-0252FFBA06B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C2ADDB-4ACD-40A5-9242-3B3C86906658}"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28345F-837D-491A-B42F-550DD4A06A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3365AB-7E68-4383-AFA7-42071B6ED46F}"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FDEA1C-F67B-4D30-B90A-599885D4E0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CF50BF-598B-43FA-B57C-7BDCF8032B8A}"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E7B90-667F-4141-8859-83BBDD514F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F3CE87-C3DC-4109-BBFB-5184686EE9B4}" type="datetimeFigureOut">
              <a:rPr lang="en-US"/>
              <a:pPr>
                <a:defRPr/>
              </a:pPr>
              <a:t>12/23/2009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58D2EF-FDC4-419E-8125-1425BC574D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AAB2D5-6515-4853-9AAA-A0F96C2E4F84}" type="datetimeFigureOut">
              <a:rPr lang="en-US"/>
              <a:pPr>
                <a:defRPr/>
              </a:pPr>
              <a:t>12/23/2009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5CB1E7-BE40-48C5-A247-16A287A56A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A0B47D-8D5E-4460-BA4A-CF11B817F226}" type="datetimeFigureOut">
              <a:rPr lang="en-US"/>
              <a:pPr>
                <a:defRPr/>
              </a:pPr>
              <a:t>12/23/2009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9BCDED-EECD-4CDD-9216-140E7AA0E5B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CA7F7C-DD3F-47EA-A43B-7EA7826D3A68}" type="datetimeFigureOut">
              <a:rPr lang="en-US"/>
              <a:pPr>
                <a:defRPr/>
              </a:pPr>
              <a:t>12/23/2009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6BA750-F339-4E2F-B19B-D6194FC95D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AE5939-19E6-47DF-9693-714BAD0000F4}" type="datetimeFigureOut">
              <a:rPr lang="en-US"/>
              <a:pPr>
                <a:defRPr/>
              </a:pPr>
              <a:t>12/23/2009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17472A-4251-49E9-A38C-0CA70E8067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02062B-A1FF-45D8-928E-A8D34B3CE058}" type="datetimeFigureOut">
              <a:rPr lang="en-US"/>
              <a:pPr>
                <a:defRPr/>
              </a:pPr>
              <a:t>12/23/2009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EA8BF3-F6E9-478E-9CB7-1F92FC19CA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9030EB-34DB-416C-A2BD-4577CC84BB89}" type="datetimeFigureOut">
              <a:rPr lang="en-US"/>
              <a:pPr>
                <a:defRPr/>
              </a:pPr>
              <a:t>12/23/2009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12A47B5-3CBE-4EE8-9E82-FFEBC2F4AF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daptation.rncan.gc.ca/assess/2007/ch4/images/fig22.jpg" TargetMode="External"/><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adaptation.rncan.gc.ca/assess/2007/ch4/images/fig27.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adaptation.rncan.gc.ca/assess/2007/ch4/images/fig7_a.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adaptation.rncan.gc.ca/assess/2007/ch4/images/fig14_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1447800"/>
            <a:ext cx="7772400" cy="1470025"/>
          </a:xfrm>
        </p:spPr>
        <p:txBody>
          <a:bodyPr/>
          <a:lstStyle/>
          <a:p>
            <a:r>
              <a:rPr lang="en-CA" smtClean="0"/>
              <a:t>Climate Change Adaptation for Atlantic Canada</a:t>
            </a:r>
            <a:endParaRPr lang="en-US" smtClean="0"/>
          </a:p>
        </p:txBody>
      </p:sp>
      <p:sp>
        <p:nvSpPr>
          <p:cNvPr id="3075" name="Rectangle 3"/>
          <p:cNvSpPr>
            <a:spLocks noGrp="1" noChangeArrowheads="1"/>
          </p:cNvSpPr>
          <p:nvPr>
            <p:ph type="subTitle" idx="1"/>
          </p:nvPr>
        </p:nvSpPr>
        <p:spPr>
          <a:xfrm>
            <a:off x="1447800" y="3048000"/>
            <a:ext cx="6400800" cy="1752600"/>
          </a:xfrm>
        </p:spPr>
        <p:txBody>
          <a:bodyPr rtlCol="0">
            <a:normAutofit/>
          </a:bodyPr>
          <a:lstStyle/>
          <a:p>
            <a:pPr fontAlgn="auto">
              <a:spcAft>
                <a:spcPts val="0"/>
              </a:spcAft>
              <a:buFont typeface="Arial" pitchFamily="34" charset="0"/>
              <a:buNone/>
              <a:defRPr/>
            </a:pPr>
            <a:r>
              <a:rPr lang="en-US" smtClean="0"/>
              <a:t>An initiative of the </a:t>
            </a:r>
          </a:p>
          <a:p>
            <a:pPr fontAlgn="auto">
              <a:spcAft>
                <a:spcPts val="0"/>
              </a:spcAft>
              <a:buFont typeface="Arial" pitchFamily="34" charset="0"/>
              <a:buNone/>
              <a:defRPr/>
            </a:pPr>
            <a:r>
              <a:rPr lang="en-US" smtClean="0"/>
              <a:t>Atlantic Provinces</a:t>
            </a:r>
          </a:p>
        </p:txBody>
      </p:sp>
      <p:pic>
        <p:nvPicPr>
          <p:cNvPr id="15363" name="Picture 4" descr="Visual Identity/D'identité visuelle"/>
          <p:cNvPicPr>
            <a:picLocks noChangeAspect="1" noChangeArrowheads="1"/>
          </p:cNvPicPr>
          <p:nvPr/>
        </p:nvPicPr>
        <p:blipFill>
          <a:blip r:embed="rId3"/>
          <a:srcRect/>
          <a:stretch>
            <a:fillRect/>
          </a:stretch>
        </p:blipFill>
        <p:spPr bwMode="auto">
          <a:xfrm>
            <a:off x="1219200" y="4495800"/>
            <a:ext cx="1371600" cy="428625"/>
          </a:xfrm>
          <a:prstGeom prst="rect">
            <a:avLst/>
          </a:prstGeom>
          <a:noFill/>
          <a:ln w="9525">
            <a:noFill/>
            <a:miter lim="800000"/>
            <a:headEnd/>
            <a:tailEnd/>
          </a:ln>
        </p:spPr>
      </p:pic>
      <p:pic>
        <p:nvPicPr>
          <p:cNvPr id="15364" name="Picture 5" descr="NB_Slogan_Spot_Colour"/>
          <p:cNvPicPr>
            <a:picLocks noChangeAspect="1" noChangeArrowheads="1"/>
          </p:cNvPicPr>
          <p:nvPr/>
        </p:nvPicPr>
        <p:blipFill>
          <a:blip r:embed="rId4"/>
          <a:srcRect/>
          <a:stretch>
            <a:fillRect/>
          </a:stretch>
        </p:blipFill>
        <p:spPr bwMode="auto">
          <a:xfrm>
            <a:off x="2895600" y="4343400"/>
            <a:ext cx="1409700" cy="619125"/>
          </a:xfrm>
          <a:prstGeom prst="rect">
            <a:avLst/>
          </a:prstGeom>
          <a:noFill/>
          <a:ln w="9525">
            <a:noFill/>
            <a:miter lim="800000"/>
            <a:headEnd/>
            <a:tailEnd/>
          </a:ln>
        </p:spPr>
      </p:pic>
      <p:pic>
        <p:nvPicPr>
          <p:cNvPr id="15365" name="Picture 7" descr="logo"/>
          <p:cNvPicPr>
            <a:picLocks noChangeAspect="1" noChangeArrowheads="1"/>
          </p:cNvPicPr>
          <p:nvPr/>
        </p:nvPicPr>
        <p:blipFill>
          <a:blip r:embed="rId5"/>
          <a:srcRect/>
          <a:stretch>
            <a:fillRect/>
          </a:stretch>
        </p:blipFill>
        <p:spPr bwMode="auto">
          <a:xfrm>
            <a:off x="6019800" y="4343400"/>
            <a:ext cx="1028700" cy="600075"/>
          </a:xfrm>
          <a:prstGeom prst="rect">
            <a:avLst/>
          </a:prstGeom>
          <a:noFill/>
          <a:ln w="9525">
            <a:noFill/>
            <a:miter lim="800000"/>
            <a:headEnd/>
            <a:tailEnd/>
          </a:ln>
        </p:spPr>
      </p:pic>
      <p:pic>
        <p:nvPicPr>
          <p:cNvPr id="15366" name="Picture 7" descr="PEI GovtColour"/>
          <p:cNvPicPr>
            <a:picLocks noChangeAspect="1" noChangeArrowheads="1"/>
          </p:cNvPicPr>
          <p:nvPr/>
        </p:nvPicPr>
        <p:blipFill>
          <a:blip r:embed="rId6"/>
          <a:srcRect/>
          <a:stretch>
            <a:fillRect/>
          </a:stretch>
        </p:blipFill>
        <p:spPr bwMode="auto">
          <a:xfrm>
            <a:off x="4724400" y="4419600"/>
            <a:ext cx="854075" cy="593725"/>
          </a:xfrm>
          <a:prstGeom prst="rect">
            <a:avLst/>
          </a:prstGeom>
          <a:noFill/>
          <a:ln w="9525">
            <a:noFill/>
            <a:miter lim="800000"/>
            <a:headEnd/>
            <a:tailEnd/>
          </a:ln>
        </p:spPr>
      </p:pic>
      <p:pic>
        <p:nvPicPr>
          <p:cNvPr id="15367" name="Picture 2" descr="Natural Resources Canada"/>
          <p:cNvPicPr>
            <a:picLocks noChangeAspect="1" noChangeArrowheads="1"/>
          </p:cNvPicPr>
          <p:nvPr/>
        </p:nvPicPr>
        <p:blipFill>
          <a:blip r:embed="rId7"/>
          <a:srcRect/>
          <a:stretch>
            <a:fillRect/>
          </a:stretch>
        </p:blipFill>
        <p:spPr bwMode="auto">
          <a:xfrm>
            <a:off x="2971800" y="5334000"/>
            <a:ext cx="4114800" cy="357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3200" smtClean="0"/>
              <a:t>Atlantic Regional Adaptation Collaborative </a:t>
            </a:r>
          </a:p>
        </p:txBody>
      </p:sp>
      <p:sp>
        <p:nvSpPr>
          <p:cNvPr id="3" name="Content Placeholder 2"/>
          <p:cNvSpPr>
            <a:spLocks noGrp="1"/>
          </p:cNvSpPr>
          <p:nvPr>
            <p:ph idx="1"/>
          </p:nvPr>
        </p:nvSpPr>
        <p:spPr>
          <a:xfrm>
            <a:off x="152400" y="1371600"/>
            <a:ext cx="7696200" cy="4525963"/>
          </a:xfrm>
        </p:spPr>
        <p:txBody>
          <a:bodyPr rtlCol="0">
            <a:normAutofit fontScale="77500" lnSpcReduction="20000"/>
          </a:bodyPr>
          <a:lstStyle/>
          <a:p>
            <a:pPr fontAlgn="auto">
              <a:spcAft>
                <a:spcPts val="0"/>
              </a:spcAft>
              <a:buFont typeface="Arial" pitchFamily="34" charset="0"/>
              <a:buChar char="•"/>
              <a:defRPr/>
            </a:pPr>
            <a:r>
              <a:rPr lang="en-US" dirty="0" smtClean="0"/>
              <a:t>Primary Partners include:</a:t>
            </a:r>
          </a:p>
          <a:p>
            <a:pPr lvl="1" fontAlgn="auto">
              <a:spcAft>
                <a:spcPts val="0"/>
              </a:spcAft>
              <a:buFont typeface="Courier New" pitchFamily="49" charset="0"/>
              <a:buChar char="o"/>
              <a:defRPr/>
            </a:pPr>
            <a:r>
              <a:rPr lang="en-US" dirty="0" smtClean="0"/>
              <a:t>Nova Scotia Department of Environment</a:t>
            </a:r>
          </a:p>
          <a:p>
            <a:pPr lvl="1" fontAlgn="auto">
              <a:spcAft>
                <a:spcPts val="0"/>
              </a:spcAft>
              <a:buFont typeface="Courier New" pitchFamily="49" charset="0"/>
              <a:buChar char="o"/>
              <a:defRPr/>
            </a:pPr>
            <a:r>
              <a:rPr lang="en-US" dirty="0" smtClean="0"/>
              <a:t>New Brunswick Department of Environment</a:t>
            </a:r>
          </a:p>
          <a:p>
            <a:pPr lvl="1" fontAlgn="auto">
              <a:spcAft>
                <a:spcPts val="0"/>
              </a:spcAft>
              <a:buFont typeface="Courier New" pitchFamily="49" charset="0"/>
              <a:buChar char="o"/>
              <a:defRPr/>
            </a:pPr>
            <a:r>
              <a:rPr lang="en-US" dirty="0" smtClean="0"/>
              <a:t>Prince Edward Island Department of Environment, Energy and Forestry</a:t>
            </a:r>
          </a:p>
          <a:p>
            <a:pPr lvl="1" fontAlgn="auto">
              <a:spcAft>
                <a:spcPts val="0"/>
              </a:spcAft>
              <a:buFont typeface="Courier New" pitchFamily="49" charset="0"/>
              <a:buChar char="o"/>
              <a:defRPr/>
            </a:pPr>
            <a:r>
              <a:rPr lang="en-US" dirty="0" smtClean="0"/>
              <a:t>Newfoundland and Labrador Department of Environment and Conservation</a:t>
            </a:r>
          </a:p>
          <a:p>
            <a:pPr lvl="1" fontAlgn="auto">
              <a:spcAft>
                <a:spcPts val="0"/>
              </a:spcAft>
              <a:buFont typeface="Courier New" pitchFamily="49" charset="0"/>
              <a:buChar char="o"/>
              <a:defRPr/>
            </a:pPr>
            <a:r>
              <a:rPr lang="en-US" dirty="0" smtClean="0"/>
              <a:t>Atlantic Planners Institute</a:t>
            </a:r>
          </a:p>
          <a:p>
            <a:pPr lvl="1" fontAlgn="auto">
              <a:spcAft>
                <a:spcPts val="0"/>
              </a:spcAft>
              <a:buFont typeface="Courier New" pitchFamily="49" charset="0"/>
              <a:buChar char="o"/>
              <a:defRPr/>
            </a:pPr>
            <a:r>
              <a:rPr lang="en-US" dirty="0" smtClean="0"/>
              <a:t>The four Atlantic Engineering Associations</a:t>
            </a:r>
          </a:p>
          <a:p>
            <a:pPr lvl="1" fontAlgn="auto">
              <a:spcAft>
                <a:spcPts val="0"/>
              </a:spcAft>
              <a:buFont typeface="Courier New" pitchFamily="49" charset="0"/>
              <a:buChar char="o"/>
              <a:defRPr/>
            </a:pPr>
            <a:r>
              <a:rPr lang="en-US" dirty="0" smtClean="0"/>
              <a:t>The Atlantic Municipal Associations/Unions</a:t>
            </a:r>
          </a:p>
          <a:p>
            <a:pPr lvl="1" fontAlgn="auto">
              <a:spcAft>
                <a:spcPts val="0"/>
              </a:spcAft>
              <a:buFont typeface="Courier New" pitchFamily="49" charset="0"/>
              <a:buChar char="o"/>
              <a:defRPr/>
            </a:pPr>
            <a:r>
              <a:rPr lang="en-US" dirty="0" smtClean="0"/>
              <a:t>Council of Atlantic Premiers Secretariat</a:t>
            </a:r>
          </a:p>
          <a:p>
            <a:pPr lvl="1" fontAlgn="auto">
              <a:spcAft>
                <a:spcPts val="0"/>
              </a:spcAft>
              <a:buFont typeface="Courier New" pitchFamily="49" charset="0"/>
              <a:buChar char="o"/>
              <a:defRPr/>
            </a:pPr>
            <a:r>
              <a:rPr lang="en-US" dirty="0" smtClean="0"/>
              <a:t>Natural Resources Canada</a:t>
            </a:r>
          </a:p>
          <a:p>
            <a:pPr lvl="1" fontAlgn="auto">
              <a:spcAft>
                <a:spcPts val="0"/>
              </a:spcAft>
              <a:buFont typeface="Courier New" pitchFamily="49" charset="0"/>
              <a:buChar char="o"/>
              <a:defRPr/>
            </a:pPr>
            <a:r>
              <a:rPr lang="en-US" dirty="0" smtClean="0"/>
              <a:t>Environment Canada</a:t>
            </a:r>
            <a:endParaRPr lang="en-US" dirty="0"/>
          </a:p>
        </p:txBody>
      </p:sp>
      <p:pic>
        <p:nvPicPr>
          <p:cNvPr id="5" name="Picture 2" descr="D:\iPhoto Library\Originals\2008\Roll 198\DSC_4003.JPG"/>
          <p:cNvPicPr>
            <a:picLocks noChangeAspect="1" noChangeArrowheads="1"/>
          </p:cNvPicPr>
          <p:nvPr/>
        </p:nvPicPr>
        <p:blipFill>
          <a:blip r:embed="rId3"/>
          <a:srcRect/>
          <a:stretch>
            <a:fillRect/>
          </a:stretch>
        </p:blipFill>
        <p:spPr bwMode="auto">
          <a:xfrm>
            <a:off x="6477000" y="3810000"/>
            <a:ext cx="2544763" cy="1658938"/>
          </a:xfrm>
          <a:prstGeom prst="rect">
            <a:avLst/>
          </a:prstGeom>
          <a:noFill/>
          <a:effectLst>
            <a:outerShdw blurRad="50800" dist="38100" dir="2700000" algn="tl" rotWithShape="0">
              <a:prstClr val="black">
                <a:alpha val="40000"/>
              </a:prstClr>
            </a:outerShdw>
          </a:effectLst>
        </p:spPr>
      </p:pic>
      <p:sp>
        <p:nvSpPr>
          <p:cNvPr id="33796" name="TextBox 5"/>
          <p:cNvSpPr txBox="1">
            <a:spLocks noChangeArrowheads="1"/>
          </p:cNvSpPr>
          <p:nvPr/>
        </p:nvSpPr>
        <p:spPr bwMode="auto">
          <a:xfrm>
            <a:off x="7315200" y="5638800"/>
            <a:ext cx="1219200" cy="461963"/>
          </a:xfrm>
          <a:prstGeom prst="rect">
            <a:avLst/>
          </a:prstGeom>
          <a:noFill/>
          <a:ln w="9525">
            <a:noFill/>
            <a:miter lim="800000"/>
            <a:headEnd/>
            <a:tailEnd/>
          </a:ln>
        </p:spPr>
        <p:txBody>
          <a:bodyPr>
            <a:spAutoFit/>
          </a:bodyPr>
          <a:lstStyle/>
          <a:p>
            <a:r>
              <a:rPr lang="en-US" sz="1200">
                <a:latin typeface="Calibri" pitchFamily="34" charset="0"/>
              </a:rPr>
              <a:t>Fredericton, NB</a:t>
            </a:r>
          </a:p>
          <a:p>
            <a:r>
              <a:rPr lang="en-US" sz="1200">
                <a:latin typeface="Calibri" pitchFamily="34" charset="0"/>
              </a:rPr>
              <a:t>(2008)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3200" smtClean="0"/>
              <a:t>Atlantic Regional Adaptation Collaborative </a:t>
            </a:r>
          </a:p>
        </p:txBody>
      </p:sp>
      <p:sp>
        <p:nvSpPr>
          <p:cNvPr id="35842" name="Content Placeholder 2"/>
          <p:cNvSpPr>
            <a:spLocks noGrp="1"/>
          </p:cNvSpPr>
          <p:nvPr>
            <p:ph idx="1"/>
          </p:nvPr>
        </p:nvSpPr>
        <p:spPr>
          <a:xfrm>
            <a:off x="381000" y="1295400"/>
            <a:ext cx="8229600" cy="4525963"/>
          </a:xfrm>
        </p:spPr>
        <p:txBody>
          <a:bodyPr/>
          <a:lstStyle/>
          <a:p>
            <a:r>
              <a:rPr lang="en-US" sz="2000" smtClean="0"/>
              <a:t>Examples of projects:</a:t>
            </a:r>
          </a:p>
          <a:p>
            <a:pPr lvl="1"/>
            <a:r>
              <a:rPr lang="en-US" sz="1800" b="1" smtClean="0"/>
              <a:t>Dykeland Risk and Vulnerability Assessment Project </a:t>
            </a:r>
            <a:r>
              <a:rPr lang="en-US" sz="1800" smtClean="0"/>
              <a:t>- (Amherst, NS and Sackville, NB) will determine potential impacts of a changing climate on infrastructure and land uses.</a:t>
            </a:r>
          </a:p>
          <a:p>
            <a:pPr>
              <a:buFont typeface="Arial" charset="0"/>
              <a:buNone/>
            </a:pPr>
            <a:r>
              <a:rPr lang="en-US" sz="1800" smtClean="0"/>
              <a:t> </a:t>
            </a:r>
          </a:p>
          <a:p>
            <a:pPr lvl="1"/>
            <a:r>
              <a:rPr lang="en-US" sz="1800" b="1" smtClean="0"/>
              <a:t>Sea-Level Rise and Erosion Risk and Vulnerability Assessments </a:t>
            </a:r>
            <a:r>
              <a:rPr lang="en-US" sz="1800" smtClean="0"/>
              <a:t>– (Le Goulet, NB; City of Summerside, PE; Minas Basin, NS; Stephenville Crossing, NL). Will determine the impact of present and future sea-level rise on the existing built environment.</a:t>
            </a:r>
          </a:p>
          <a:p>
            <a:pPr>
              <a:buFont typeface="Arial" charset="0"/>
              <a:buNone/>
            </a:pPr>
            <a:r>
              <a:rPr lang="en-US" sz="1800" smtClean="0"/>
              <a:t> </a:t>
            </a:r>
          </a:p>
          <a:p>
            <a:pPr lvl="1"/>
            <a:r>
              <a:rPr lang="en-US" sz="1800" b="1" smtClean="0"/>
              <a:t>Groundwater Quality and Quantity Assessment </a:t>
            </a:r>
            <a:r>
              <a:rPr lang="en-US" sz="1800" smtClean="0"/>
              <a:t>– three of the Atlantic Provinces will test a salt water intrusion model in the Town of Richibucto, NB, City of Summerside, PE, Minas Basin, NS to determine the impact of salt water intrusion on municipal aquifers. Will assist the communities in finding a sustainable source of potable water.</a:t>
            </a:r>
          </a:p>
          <a:p>
            <a:endParaRPr lang="en-US"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200" smtClean="0"/>
              <a:t>Atlantic Regional Adaptation Collaborative </a:t>
            </a:r>
          </a:p>
        </p:txBody>
      </p:sp>
      <p:sp>
        <p:nvSpPr>
          <p:cNvPr id="37890" name="Content Placeholder 2"/>
          <p:cNvSpPr>
            <a:spLocks noGrp="1"/>
          </p:cNvSpPr>
          <p:nvPr>
            <p:ph idx="1"/>
          </p:nvPr>
        </p:nvSpPr>
        <p:spPr>
          <a:xfrm>
            <a:off x="457200" y="1066800"/>
            <a:ext cx="8229600" cy="4525963"/>
          </a:xfrm>
        </p:spPr>
        <p:txBody>
          <a:bodyPr/>
          <a:lstStyle/>
          <a:p>
            <a:r>
              <a:rPr lang="en-US" smtClean="0"/>
              <a:t>Examples of projects continued:</a:t>
            </a:r>
          </a:p>
          <a:p>
            <a:pPr lvl="1"/>
            <a:r>
              <a:rPr lang="en-US" b="1" smtClean="0"/>
              <a:t>Inland Flooding Risk and Vulnerability Assessment </a:t>
            </a:r>
            <a:r>
              <a:rPr lang="en-US" smtClean="0"/>
              <a:t>– </a:t>
            </a:r>
            <a:r>
              <a:rPr lang="en-US" sz="2400" smtClean="0"/>
              <a:t>(Town of Rothesay, NB; Town of Stratford, PE; Bay Roberts, NL; Halifax Regional Municipality, NS).</a:t>
            </a:r>
            <a:r>
              <a:rPr lang="en-US" smtClean="0"/>
              <a:t> Projects will examine how changes in precipitation and flooding will impact infrastructure and land uses.</a:t>
            </a:r>
          </a:p>
          <a:p>
            <a:endParaRPr lang="en-US" smtClean="0"/>
          </a:p>
          <a:p>
            <a:pPr>
              <a:buFont typeface="Arial" charset="0"/>
              <a:buNone/>
            </a:pPr>
            <a:endParaRPr lang="en-US" smtClean="0"/>
          </a:p>
          <a:p>
            <a:endParaRPr lang="en-US" smtClean="0"/>
          </a:p>
        </p:txBody>
      </p:sp>
      <p:sp>
        <p:nvSpPr>
          <p:cNvPr id="37891" name="Rectangle 4"/>
          <p:cNvSpPr>
            <a:spLocks noChangeArrowheads="1"/>
          </p:cNvSpPr>
          <p:nvPr/>
        </p:nvSpPr>
        <p:spPr bwMode="auto">
          <a:xfrm>
            <a:off x="3886200" y="6324600"/>
            <a:ext cx="1312863" cy="461963"/>
          </a:xfrm>
          <a:prstGeom prst="rect">
            <a:avLst/>
          </a:prstGeom>
          <a:noFill/>
          <a:ln w="9525">
            <a:noFill/>
            <a:miter lim="800000"/>
            <a:headEnd/>
            <a:tailEnd/>
          </a:ln>
        </p:spPr>
        <p:txBody>
          <a:bodyPr wrap="none">
            <a:spAutoFit/>
          </a:bodyPr>
          <a:lstStyle/>
          <a:p>
            <a:r>
              <a:rPr lang="en-US" sz="1200">
                <a:latin typeface="Calibri" pitchFamily="34" charset="0"/>
              </a:rPr>
              <a:t>Princess Point, NB</a:t>
            </a:r>
          </a:p>
          <a:p>
            <a:r>
              <a:rPr lang="en-US" sz="1200">
                <a:latin typeface="Calibri" pitchFamily="34" charset="0"/>
              </a:rPr>
              <a:t>(2008)</a:t>
            </a:r>
          </a:p>
        </p:txBody>
      </p:sp>
      <p:pic>
        <p:nvPicPr>
          <p:cNvPr id="6" name="Picture 5" descr="PTJ_0675.JPG"/>
          <p:cNvPicPr>
            <a:picLocks noChangeAspect="1"/>
          </p:cNvPicPr>
          <p:nvPr/>
        </p:nvPicPr>
        <p:blipFill>
          <a:blip r:embed="rId3"/>
          <a:stretch>
            <a:fillRect/>
          </a:stretch>
        </p:blipFill>
        <p:spPr>
          <a:xfrm>
            <a:off x="2895600" y="4267200"/>
            <a:ext cx="3195638" cy="212248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3200" smtClean="0"/>
              <a:t>Atlantic Regional Adaptation Collaborative </a:t>
            </a:r>
          </a:p>
        </p:txBody>
      </p:sp>
      <p:sp>
        <p:nvSpPr>
          <p:cNvPr id="39938" name="Content Placeholder 2"/>
          <p:cNvSpPr>
            <a:spLocks noGrp="1"/>
          </p:cNvSpPr>
          <p:nvPr>
            <p:ph idx="1"/>
          </p:nvPr>
        </p:nvSpPr>
        <p:spPr>
          <a:xfrm>
            <a:off x="228600" y="1295400"/>
            <a:ext cx="6096000" cy="5181600"/>
          </a:xfrm>
        </p:spPr>
        <p:txBody>
          <a:bodyPr/>
          <a:lstStyle/>
          <a:p>
            <a:r>
              <a:rPr lang="en-US" sz="2800" smtClean="0"/>
              <a:t>The deliverables include:</a:t>
            </a:r>
          </a:p>
          <a:p>
            <a:pPr lvl="1">
              <a:spcBef>
                <a:spcPct val="0"/>
              </a:spcBef>
              <a:buFont typeface="Arial" charset="0"/>
              <a:buNone/>
            </a:pPr>
            <a:endParaRPr lang="en-US" sz="2400" smtClean="0"/>
          </a:p>
          <a:p>
            <a:pPr lvl="1"/>
            <a:r>
              <a:rPr lang="en-US" sz="2400" smtClean="0"/>
              <a:t>Model by-laws on adaptation for municipalities</a:t>
            </a:r>
          </a:p>
          <a:p>
            <a:pPr lvl="1">
              <a:spcBef>
                <a:spcPct val="0"/>
              </a:spcBef>
              <a:buFont typeface="Arial" charset="0"/>
              <a:buNone/>
            </a:pPr>
            <a:endParaRPr lang="en-US" sz="2400" smtClean="0"/>
          </a:p>
          <a:p>
            <a:pPr lvl="1"/>
            <a:r>
              <a:rPr lang="en-US" sz="2400" smtClean="0"/>
              <a:t>Proposed changes to municipal land use plans</a:t>
            </a:r>
          </a:p>
          <a:p>
            <a:pPr lvl="1">
              <a:buFont typeface="Arial" charset="0"/>
              <a:buNone/>
            </a:pPr>
            <a:endParaRPr lang="en-US" sz="2400" smtClean="0"/>
          </a:p>
          <a:p>
            <a:pPr lvl="1"/>
            <a:r>
              <a:rPr lang="en-US" sz="2400" smtClean="0"/>
              <a:t>Recommended adaptation options both structural and policy</a:t>
            </a:r>
          </a:p>
          <a:p>
            <a:endParaRPr lang="en-US" smtClean="0"/>
          </a:p>
        </p:txBody>
      </p:sp>
      <p:pic>
        <p:nvPicPr>
          <p:cNvPr id="39939" name="Picture 2" descr="M:\Coastal Policy\All_Coastal_Pictures\Various Coastal Photos\coastal_storms\Storm surge Nfld March 17,05 (CBC).jpg"/>
          <p:cNvPicPr>
            <a:picLocks noChangeAspect="1" noChangeArrowheads="1"/>
          </p:cNvPicPr>
          <p:nvPr/>
        </p:nvPicPr>
        <p:blipFill>
          <a:blip r:embed="rId3"/>
          <a:srcRect/>
          <a:stretch>
            <a:fillRect/>
          </a:stretch>
        </p:blipFill>
        <p:spPr bwMode="auto">
          <a:xfrm>
            <a:off x="6096000" y="1600200"/>
            <a:ext cx="3048000" cy="2476500"/>
          </a:xfrm>
          <a:prstGeom prst="rect">
            <a:avLst/>
          </a:prstGeom>
          <a:noFill/>
          <a:ln w="9525">
            <a:noFill/>
            <a:miter lim="800000"/>
            <a:headEnd/>
            <a:tailEnd/>
          </a:ln>
        </p:spPr>
      </p:pic>
      <p:sp>
        <p:nvSpPr>
          <p:cNvPr id="39940" name="Rectangle 4"/>
          <p:cNvSpPr>
            <a:spLocks noChangeArrowheads="1"/>
          </p:cNvSpPr>
          <p:nvPr/>
        </p:nvSpPr>
        <p:spPr bwMode="auto">
          <a:xfrm>
            <a:off x="7086600" y="4114800"/>
            <a:ext cx="1141413" cy="276225"/>
          </a:xfrm>
          <a:prstGeom prst="rect">
            <a:avLst/>
          </a:prstGeom>
          <a:noFill/>
          <a:ln w="9525">
            <a:noFill/>
            <a:miter lim="800000"/>
            <a:headEnd/>
            <a:tailEnd/>
          </a:ln>
        </p:spPr>
        <p:txBody>
          <a:bodyPr wrap="none">
            <a:spAutoFit/>
          </a:bodyPr>
          <a:lstStyle/>
          <a:p>
            <a:r>
              <a:rPr lang="en-US" sz="1200">
                <a:latin typeface="Calibri" pitchFamily="34" charset="0"/>
              </a:rPr>
              <a:t>Newfoundland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z="3200" smtClean="0"/>
              <a:t>Atlantic Regional Adaptation Collaborative </a:t>
            </a:r>
          </a:p>
        </p:txBody>
      </p:sp>
      <p:sp>
        <p:nvSpPr>
          <p:cNvPr id="3" name="Content Placeholder 2"/>
          <p:cNvSpPr>
            <a:spLocks noGrp="1"/>
          </p:cNvSpPr>
          <p:nvPr>
            <p:ph idx="1"/>
          </p:nvPr>
        </p:nvSpPr>
        <p:spPr>
          <a:xfrm>
            <a:off x="381000" y="1295400"/>
            <a:ext cx="6019800" cy="4525963"/>
          </a:xfrm>
        </p:spPr>
        <p:txBody>
          <a:bodyPr rtlCol="0">
            <a:normAutofit fontScale="85000" lnSpcReduction="10000"/>
          </a:bodyPr>
          <a:lstStyle/>
          <a:p>
            <a:pPr fontAlgn="auto">
              <a:spcAft>
                <a:spcPts val="0"/>
              </a:spcAft>
              <a:buFont typeface="Arial" pitchFamily="34" charset="0"/>
              <a:buChar char="•"/>
              <a:defRPr/>
            </a:pPr>
            <a:r>
              <a:rPr lang="en-US" sz="2800" dirty="0" smtClean="0"/>
              <a:t>The deliverables include:</a:t>
            </a:r>
          </a:p>
          <a:p>
            <a:pPr fontAlgn="auto">
              <a:spcBef>
                <a:spcPts val="0"/>
              </a:spcBef>
              <a:spcAft>
                <a:spcPts val="0"/>
              </a:spcAft>
              <a:buFont typeface="Arial" pitchFamily="34" charset="0"/>
              <a:buNone/>
              <a:defRPr/>
            </a:pPr>
            <a:endParaRPr lang="en-US" sz="2800" dirty="0" smtClean="0"/>
          </a:p>
          <a:p>
            <a:pPr lvl="1" fontAlgn="auto">
              <a:spcAft>
                <a:spcPts val="0"/>
              </a:spcAft>
              <a:buFont typeface="Arial" pitchFamily="34" charset="0"/>
              <a:buChar char="–"/>
              <a:defRPr/>
            </a:pPr>
            <a:r>
              <a:rPr lang="en-US" sz="2400" dirty="0" smtClean="0"/>
              <a:t>Recommended changes to infrastructure design standards</a:t>
            </a:r>
          </a:p>
          <a:p>
            <a:pPr lvl="1" fontAlgn="auto">
              <a:spcAft>
                <a:spcPts val="0"/>
              </a:spcAft>
              <a:buFont typeface="Arial" pitchFamily="34" charset="0"/>
              <a:buNone/>
              <a:defRPr/>
            </a:pPr>
            <a:endParaRPr lang="en-US" sz="2400" dirty="0" smtClean="0"/>
          </a:p>
          <a:p>
            <a:pPr lvl="1" fontAlgn="auto">
              <a:spcAft>
                <a:spcPts val="0"/>
              </a:spcAft>
              <a:buFont typeface="Arial" pitchFamily="34" charset="0"/>
              <a:buChar char="–"/>
              <a:defRPr/>
            </a:pPr>
            <a:r>
              <a:rPr lang="en-US" sz="2400" dirty="0" smtClean="0"/>
              <a:t>Recommended changes to municipal emergency management plans</a:t>
            </a:r>
          </a:p>
          <a:p>
            <a:pPr lvl="1" fontAlgn="auto">
              <a:spcAft>
                <a:spcPts val="0"/>
              </a:spcAft>
              <a:buFont typeface="Arial" pitchFamily="34" charset="0"/>
              <a:buNone/>
              <a:defRPr/>
            </a:pPr>
            <a:endParaRPr lang="en-US" sz="2400" dirty="0" smtClean="0"/>
          </a:p>
          <a:p>
            <a:pPr lvl="1" fontAlgn="auto">
              <a:spcAft>
                <a:spcPts val="0"/>
              </a:spcAft>
              <a:buFont typeface="Arial" pitchFamily="34" charset="0"/>
              <a:buChar char="–"/>
              <a:defRPr/>
            </a:pPr>
            <a:r>
              <a:rPr lang="en-US" sz="2400" dirty="0" smtClean="0"/>
              <a:t>An Atlantic climate change adaptation tool kit</a:t>
            </a:r>
          </a:p>
          <a:p>
            <a:pPr lvl="1" fontAlgn="auto">
              <a:spcAft>
                <a:spcPts val="0"/>
              </a:spcAft>
              <a:buFont typeface="Arial" pitchFamily="34" charset="0"/>
              <a:buNone/>
              <a:defRPr/>
            </a:pPr>
            <a:endParaRPr lang="en-US" sz="2400" dirty="0" smtClean="0"/>
          </a:p>
          <a:p>
            <a:pPr lvl="1" fontAlgn="auto">
              <a:spcAft>
                <a:spcPts val="0"/>
              </a:spcAft>
              <a:buFont typeface="Arial" pitchFamily="34" charset="0"/>
              <a:buChar char="–"/>
              <a:defRPr/>
            </a:pPr>
            <a:r>
              <a:rPr lang="en-US" sz="2400" dirty="0" smtClean="0"/>
              <a:t>Build the capacity of professional engineers, planners and municipal officials by supporting learning experiences on adaptation</a:t>
            </a:r>
          </a:p>
          <a:p>
            <a:pPr fontAlgn="auto">
              <a:spcAft>
                <a:spcPts val="0"/>
              </a:spcAft>
              <a:buFont typeface="Arial" pitchFamily="34" charset="0"/>
              <a:buChar char="•"/>
              <a:defRPr/>
            </a:pPr>
            <a:endParaRPr lang="en-US" sz="2800" dirty="0"/>
          </a:p>
        </p:txBody>
      </p:sp>
      <p:pic>
        <p:nvPicPr>
          <p:cNvPr id="4" name="Picture 5" descr="truro flood3 April 2003"/>
          <p:cNvPicPr>
            <a:picLocks noChangeAspect="1" noChangeArrowheads="1"/>
          </p:cNvPicPr>
          <p:nvPr/>
        </p:nvPicPr>
        <p:blipFill>
          <a:blip r:embed="rId3"/>
          <a:srcRect/>
          <a:stretch>
            <a:fillRect/>
          </a:stretch>
        </p:blipFill>
        <p:spPr bwMode="auto">
          <a:xfrm>
            <a:off x="6400800" y="1600200"/>
            <a:ext cx="2641600" cy="1981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1988" name="Rectangle 6"/>
          <p:cNvSpPr>
            <a:spLocks noChangeArrowheads="1"/>
          </p:cNvSpPr>
          <p:nvPr/>
        </p:nvSpPr>
        <p:spPr bwMode="auto">
          <a:xfrm>
            <a:off x="7391400" y="3733800"/>
            <a:ext cx="1338263" cy="461963"/>
          </a:xfrm>
          <a:prstGeom prst="rect">
            <a:avLst/>
          </a:prstGeom>
          <a:noFill/>
          <a:ln w="9525">
            <a:noFill/>
            <a:miter lim="800000"/>
            <a:headEnd/>
            <a:tailEnd/>
          </a:ln>
        </p:spPr>
        <p:txBody>
          <a:bodyPr>
            <a:spAutoFit/>
          </a:bodyPr>
          <a:lstStyle/>
          <a:p>
            <a:r>
              <a:rPr lang="en-US" sz="1200">
                <a:latin typeface="Calibri" pitchFamily="34" charset="0"/>
              </a:rPr>
              <a:t>Truro, NS</a:t>
            </a:r>
          </a:p>
          <a:p>
            <a:r>
              <a:rPr lang="en-US" sz="1200">
                <a:latin typeface="Calibri" pitchFamily="34" charset="0"/>
              </a:rPr>
              <a:t>(2003)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00" y="0"/>
            <a:ext cx="8229600" cy="1143000"/>
          </a:xfrm>
        </p:spPr>
        <p:txBody>
          <a:bodyPr/>
          <a:lstStyle/>
          <a:p>
            <a:r>
              <a:rPr lang="en-US" sz="2400" smtClean="0"/>
              <a:t>Atlantic RAC Governance</a:t>
            </a:r>
          </a:p>
        </p:txBody>
      </p:sp>
      <p:pic>
        <p:nvPicPr>
          <p:cNvPr id="44034" name="Picture 5"/>
          <p:cNvPicPr>
            <a:picLocks noChangeAspect="1" noChangeArrowheads="1"/>
          </p:cNvPicPr>
          <p:nvPr/>
        </p:nvPicPr>
        <p:blipFill>
          <a:blip r:embed="rId3"/>
          <a:srcRect/>
          <a:stretch>
            <a:fillRect/>
          </a:stretch>
        </p:blipFill>
        <p:spPr bwMode="auto">
          <a:xfrm>
            <a:off x="1524000" y="914400"/>
            <a:ext cx="5875338"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a:xfrm>
            <a:off x="533400" y="152400"/>
            <a:ext cx="8229600" cy="1143000"/>
          </a:xfrm>
        </p:spPr>
        <p:txBody>
          <a:bodyPr/>
          <a:lstStyle/>
          <a:p>
            <a:r>
              <a:rPr lang="en-US" sz="3200" smtClean="0"/>
              <a:t>Other climate change adaptation projects:</a:t>
            </a:r>
          </a:p>
        </p:txBody>
      </p:sp>
      <p:sp>
        <p:nvSpPr>
          <p:cNvPr id="4" name="Content Placeholder 3"/>
          <p:cNvSpPr>
            <a:spLocks noGrp="1"/>
          </p:cNvSpPr>
          <p:nvPr>
            <p:ph idx="1"/>
          </p:nvPr>
        </p:nvSpPr>
        <p:spPr>
          <a:xfrm>
            <a:off x="533400" y="1219200"/>
            <a:ext cx="8229600" cy="4525963"/>
          </a:xfrm>
        </p:spPr>
        <p:txBody>
          <a:bodyPr rtlCol="0">
            <a:normAutofit/>
          </a:bodyPr>
          <a:lstStyle/>
          <a:p>
            <a:pPr marL="346075" lvl="1" indent="-284163" fontAlgn="auto">
              <a:spcAft>
                <a:spcPts val="0"/>
              </a:spcAft>
              <a:buFont typeface="Arial" pitchFamily="34" charset="0"/>
              <a:buChar char="•"/>
              <a:defRPr/>
            </a:pPr>
            <a:r>
              <a:rPr lang="en-CA" sz="2600" dirty="0" smtClean="0"/>
              <a:t>Insurance Bureau of Canada: </a:t>
            </a:r>
          </a:p>
          <a:p>
            <a:pPr lvl="1" fontAlgn="auto">
              <a:spcAft>
                <a:spcPts val="0"/>
              </a:spcAft>
              <a:buFont typeface="Courier New" pitchFamily="49" charset="0"/>
              <a:buChar char="o"/>
              <a:defRPr/>
            </a:pPr>
            <a:r>
              <a:rPr lang="en-US" sz="2000" dirty="0" smtClean="0"/>
              <a:t>Water and Waste Water Infrastructure Vulnerability Assessment Tool</a:t>
            </a:r>
          </a:p>
          <a:p>
            <a:pPr lvl="1" fontAlgn="auto">
              <a:spcAft>
                <a:spcPts val="0"/>
              </a:spcAft>
              <a:buFont typeface="Arial" pitchFamily="34" charset="0"/>
              <a:buNone/>
              <a:defRPr/>
            </a:pPr>
            <a:endParaRPr lang="en-US" sz="2000" dirty="0" smtClean="0"/>
          </a:p>
          <a:p>
            <a:pPr fontAlgn="auto">
              <a:spcAft>
                <a:spcPts val="0"/>
              </a:spcAft>
              <a:buFont typeface="Arial" pitchFamily="34" charset="0"/>
              <a:buChar char="•"/>
              <a:defRPr/>
            </a:pPr>
            <a:r>
              <a:rPr lang="en-CA" sz="2600" dirty="0" smtClean="0"/>
              <a:t>Canadian Institute of Planners: </a:t>
            </a:r>
          </a:p>
          <a:p>
            <a:pPr lvl="1" fontAlgn="auto">
              <a:spcAft>
                <a:spcPts val="0"/>
              </a:spcAft>
              <a:buFont typeface="Courier New" pitchFamily="49" charset="0"/>
              <a:buChar char="o"/>
              <a:defRPr/>
            </a:pPr>
            <a:r>
              <a:rPr lang="en-CA" sz="2200" dirty="0" smtClean="0"/>
              <a:t>Mainstreaming Climate Change Tools in the Professional Planning Community:  Developing Community Climate Change Adaptation Plans in Atlantic Canada</a:t>
            </a:r>
          </a:p>
          <a:p>
            <a:pPr lvl="1" fontAlgn="auto">
              <a:spcAft>
                <a:spcPts val="0"/>
              </a:spcAft>
              <a:buFont typeface="Arial" pitchFamily="34" charset="0"/>
              <a:buNone/>
              <a:defRPr/>
            </a:pPr>
            <a:endParaRPr lang="en-US" sz="2000" dirty="0" smtClean="0"/>
          </a:p>
          <a:p>
            <a:pPr marL="346075" lvl="1" indent="-284163" fontAlgn="auto">
              <a:spcAft>
                <a:spcPts val="0"/>
              </a:spcAft>
              <a:buFont typeface="Arial" pitchFamily="34" charset="0"/>
              <a:buChar char="•"/>
              <a:defRPr/>
            </a:pPr>
            <a:r>
              <a:rPr lang="en-US" sz="2600" dirty="0" smtClean="0"/>
              <a:t>The North Shore </a:t>
            </a:r>
            <a:r>
              <a:rPr lang="en-US" sz="2600" dirty="0" err="1" smtClean="0"/>
              <a:t>MicMac</a:t>
            </a:r>
            <a:r>
              <a:rPr lang="en-US" sz="2600" dirty="0" smtClean="0"/>
              <a:t> District Council Inc. </a:t>
            </a:r>
          </a:p>
          <a:p>
            <a:pPr marL="746125" lvl="2" indent="-284163" fontAlgn="auto">
              <a:spcAft>
                <a:spcPts val="0"/>
              </a:spcAft>
              <a:buFont typeface="Courier New" pitchFamily="49" charset="0"/>
              <a:buChar char="o"/>
              <a:defRPr/>
            </a:pPr>
            <a:r>
              <a:rPr lang="en-US" sz="2200" dirty="0" smtClean="0"/>
              <a:t>Climate Change Risk and Vulnerability Assessments on First Nations Communities</a:t>
            </a:r>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ChangeArrowheads="1"/>
          </p:cNvSpPr>
          <p:nvPr/>
        </p:nvSpPr>
        <p:spPr bwMode="auto">
          <a:xfrm>
            <a:off x="533400" y="609600"/>
            <a:ext cx="8077200" cy="762000"/>
          </a:xfrm>
          <a:prstGeom prst="rect">
            <a:avLst/>
          </a:prstGeom>
          <a:noFill/>
          <a:ln w="9525">
            <a:noFill/>
            <a:miter lim="800000"/>
            <a:headEnd/>
            <a:tailEnd/>
          </a:ln>
        </p:spPr>
        <p:txBody>
          <a:bodyPr>
            <a:spAutoFit/>
          </a:bodyPr>
          <a:lstStyle/>
          <a:p>
            <a:pPr marL="231775" indent="-231775" algn="ctr"/>
            <a:r>
              <a:rPr lang="en-CA" sz="4400">
                <a:latin typeface="Calibri" pitchFamily="34" charset="0"/>
              </a:rPr>
              <a:t>Thank You/Merci</a:t>
            </a:r>
          </a:p>
        </p:txBody>
      </p:sp>
      <p:sp>
        <p:nvSpPr>
          <p:cNvPr id="48130" name="TextBox 3"/>
          <p:cNvSpPr txBox="1">
            <a:spLocks noChangeArrowheads="1"/>
          </p:cNvSpPr>
          <p:nvPr/>
        </p:nvSpPr>
        <p:spPr bwMode="auto">
          <a:xfrm>
            <a:off x="6324600" y="3505200"/>
            <a:ext cx="1295400" cy="517525"/>
          </a:xfrm>
          <a:prstGeom prst="rect">
            <a:avLst/>
          </a:prstGeom>
          <a:noFill/>
          <a:ln w="9525">
            <a:noFill/>
            <a:miter lim="800000"/>
            <a:headEnd/>
            <a:tailEnd/>
          </a:ln>
        </p:spPr>
        <p:txBody>
          <a:bodyPr>
            <a:spAutoFit/>
          </a:bodyPr>
          <a:lstStyle/>
          <a:p>
            <a:r>
              <a:rPr lang="en-US" sz="1400">
                <a:latin typeface="Calibri" pitchFamily="34" charset="0"/>
              </a:rPr>
              <a:t>New Brunswick</a:t>
            </a:r>
          </a:p>
          <a:p>
            <a:r>
              <a:rPr lang="en-US" sz="1400">
                <a:latin typeface="Calibri" pitchFamily="34" charset="0"/>
              </a:rPr>
              <a:t>(2008)</a:t>
            </a:r>
          </a:p>
        </p:txBody>
      </p:sp>
      <p:sp>
        <p:nvSpPr>
          <p:cNvPr id="48131" name="TextBox 5"/>
          <p:cNvSpPr txBox="1">
            <a:spLocks noChangeArrowheads="1"/>
          </p:cNvSpPr>
          <p:nvPr/>
        </p:nvSpPr>
        <p:spPr bwMode="auto">
          <a:xfrm>
            <a:off x="1447800" y="6248400"/>
            <a:ext cx="1752600" cy="517525"/>
          </a:xfrm>
          <a:prstGeom prst="rect">
            <a:avLst/>
          </a:prstGeom>
          <a:noFill/>
          <a:ln w="9525">
            <a:noFill/>
            <a:miter lim="800000"/>
            <a:headEnd/>
            <a:tailEnd/>
          </a:ln>
        </p:spPr>
        <p:txBody>
          <a:bodyPr>
            <a:spAutoFit/>
          </a:bodyPr>
          <a:lstStyle/>
          <a:p>
            <a:r>
              <a:rPr lang="en-US" sz="1400">
                <a:latin typeface="Calibri" pitchFamily="34" charset="0"/>
              </a:rPr>
              <a:t>Prince Edward Island</a:t>
            </a:r>
          </a:p>
          <a:p>
            <a:r>
              <a:rPr lang="en-US" sz="1400">
                <a:latin typeface="Calibri" pitchFamily="34" charset="0"/>
              </a:rPr>
              <a:t>(2000)</a:t>
            </a:r>
          </a:p>
        </p:txBody>
      </p:sp>
      <p:pic>
        <p:nvPicPr>
          <p:cNvPr id="6148" name="Picture 4" descr="FIGURE 22: Ice jam–induced flooding, Badger, NL. Photo courtesy of Brian Hawel.">
            <a:hlinkClick r:id="rId3"/>
          </p:cNvPr>
          <p:cNvPicPr>
            <a:picLocks noChangeAspect="1" noChangeArrowheads="1"/>
          </p:cNvPicPr>
          <p:nvPr/>
        </p:nvPicPr>
        <p:blipFill>
          <a:blip r:embed="rId4"/>
          <a:srcRect/>
          <a:stretch>
            <a:fillRect/>
          </a:stretch>
        </p:blipFill>
        <p:spPr bwMode="auto">
          <a:xfrm>
            <a:off x="5486400" y="4267200"/>
            <a:ext cx="2743200" cy="1905000"/>
          </a:xfrm>
          <a:prstGeom prst="rect">
            <a:avLst/>
          </a:prstGeom>
          <a:noFill/>
          <a:effectLst>
            <a:outerShdw blurRad="50800" dist="38100" dir="2700000" algn="tl" rotWithShape="0">
              <a:prstClr val="black">
                <a:alpha val="40000"/>
              </a:prstClr>
            </a:outerShdw>
          </a:effectLst>
        </p:spPr>
      </p:pic>
      <p:sp>
        <p:nvSpPr>
          <p:cNvPr id="48133" name="TextBox 7"/>
          <p:cNvSpPr txBox="1">
            <a:spLocks noChangeArrowheads="1"/>
          </p:cNvSpPr>
          <p:nvPr/>
        </p:nvSpPr>
        <p:spPr bwMode="auto">
          <a:xfrm>
            <a:off x="5791200" y="6248400"/>
            <a:ext cx="2438400" cy="304800"/>
          </a:xfrm>
          <a:prstGeom prst="rect">
            <a:avLst/>
          </a:prstGeom>
          <a:noFill/>
          <a:ln w="9525">
            <a:noFill/>
            <a:miter lim="800000"/>
            <a:headEnd/>
            <a:tailEnd/>
          </a:ln>
        </p:spPr>
        <p:txBody>
          <a:bodyPr>
            <a:spAutoFit/>
          </a:bodyPr>
          <a:lstStyle/>
          <a:p>
            <a:r>
              <a:rPr lang="en-US" sz="1400">
                <a:latin typeface="Calibri" pitchFamily="34" charset="0"/>
              </a:rPr>
              <a:t>Newfoundland and Labrador</a:t>
            </a:r>
          </a:p>
        </p:txBody>
      </p:sp>
      <p:pic>
        <p:nvPicPr>
          <p:cNvPr id="6149" name="Picture 5" descr="M:\Coastal Policy\All_Coastal_Pictures\Various Coastal Photos\coastal_storms\Hurricane Juan 2003\crushed car Halifax.jpg"/>
          <p:cNvPicPr>
            <a:picLocks noChangeAspect="1" noChangeArrowheads="1"/>
          </p:cNvPicPr>
          <p:nvPr/>
        </p:nvPicPr>
        <p:blipFill>
          <a:blip r:embed="rId5"/>
          <a:srcRect/>
          <a:stretch>
            <a:fillRect/>
          </a:stretch>
        </p:blipFill>
        <p:spPr bwMode="auto">
          <a:xfrm>
            <a:off x="914400" y="1600200"/>
            <a:ext cx="2743200" cy="1828800"/>
          </a:xfrm>
          <a:prstGeom prst="rect">
            <a:avLst/>
          </a:prstGeom>
          <a:noFill/>
          <a:effectLst>
            <a:outerShdw blurRad="50800" dist="38100" dir="2700000" algn="tl" rotWithShape="0">
              <a:prstClr val="black">
                <a:alpha val="40000"/>
              </a:prstClr>
            </a:outerShdw>
          </a:effectLst>
        </p:spPr>
      </p:pic>
      <p:sp>
        <p:nvSpPr>
          <p:cNvPr id="48135" name="Rectangle 9"/>
          <p:cNvSpPr>
            <a:spLocks noChangeArrowheads="1"/>
          </p:cNvSpPr>
          <p:nvPr/>
        </p:nvSpPr>
        <p:spPr bwMode="auto">
          <a:xfrm>
            <a:off x="1828800" y="3505200"/>
            <a:ext cx="1035050" cy="517525"/>
          </a:xfrm>
          <a:prstGeom prst="rect">
            <a:avLst/>
          </a:prstGeom>
          <a:noFill/>
          <a:ln w="9525">
            <a:noFill/>
            <a:miter lim="800000"/>
            <a:headEnd/>
            <a:tailEnd/>
          </a:ln>
        </p:spPr>
        <p:txBody>
          <a:bodyPr wrap="none">
            <a:spAutoFit/>
          </a:bodyPr>
          <a:lstStyle/>
          <a:p>
            <a:r>
              <a:rPr lang="en-US" sz="1400">
                <a:latin typeface="Calibri" pitchFamily="34" charset="0"/>
              </a:rPr>
              <a:t>Nova Scotia</a:t>
            </a:r>
          </a:p>
          <a:p>
            <a:r>
              <a:rPr lang="en-US" sz="1400">
                <a:latin typeface="Calibri" pitchFamily="34" charset="0"/>
              </a:rPr>
              <a:t>(2003)</a:t>
            </a:r>
          </a:p>
        </p:txBody>
      </p:sp>
      <p:pic>
        <p:nvPicPr>
          <p:cNvPr id="11" name="Picture 2" descr="D:\iPhoto Library\Originals\2008\Saint John River Airphotos May 3, 2008\DSC_4316.JPG"/>
          <p:cNvPicPr>
            <a:picLocks noChangeAspect="1" noChangeArrowheads="1"/>
          </p:cNvPicPr>
          <p:nvPr/>
        </p:nvPicPr>
        <p:blipFill>
          <a:blip r:embed="rId6"/>
          <a:srcRect/>
          <a:stretch>
            <a:fillRect/>
          </a:stretch>
        </p:blipFill>
        <p:spPr bwMode="auto">
          <a:xfrm>
            <a:off x="5486400" y="1600200"/>
            <a:ext cx="2743200" cy="1841500"/>
          </a:xfrm>
          <a:prstGeom prst="rect">
            <a:avLst/>
          </a:prstGeom>
          <a:noFill/>
          <a:effectLst>
            <a:outerShdw blurRad="50800" dist="38100" dir="2700000" algn="tl" rotWithShape="0">
              <a:prstClr val="black">
                <a:alpha val="40000"/>
              </a:prstClr>
            </a:outerShdw>
          </a:effectLst>
        </p:spPr>
      </p:pic>
      <p:pic>
        <p:nvPicPr>
          <p:cNvPr id="12" name="Picture 2" descr="M:\Coastal Policy\All_Coastal_Pictures\Various Coastal Photos\coastal_storms\PEI Jan 2004\040119maximeville-chalet-glace2_ncbc.jpg"/>
          <p:cNvPicPr>
            <a:picLocks noChangeAspect="1" noChangeArrowheads="1"/>
          </p:cNvPicPr>
          <p:nvPr/>
        </p:nvPicPr>
        <p:blipFill>
          <a:blip r:embed="rId7"/>
          <a:srcRect/>
          <a:stretch>
            <a:fillRect/>
          </a:stretch>
        </p:blipFill>
        <p:spPr bwMode="auto">
          <a:xfrm>
            <a:off x="914400" y="4343400"/>
            <a:ext cx="2743200" cy="1828800"/>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838200" y="0"/>
            <a:ext cx="7869238" cy="1371600"/>
          </a:xfrm>
        </p:spPr>
        <p:txBody>
          <a:bodyPr/>
          <a:lstStyle/>
          <a:p>
            <a:r>
              <a:rPr lang="en-US" sz="3200" smtClean="0"/>
              <a:t>Climate Change Adaptation</a:t>
            </a:r>
            <a:r>
              <a:rPr lang="en-US" smtClean="0"/>
              <a:t/>
            </a:r>
            <a:br>
              <a:rPr lang="en-US" smtClean="0"/>
            </a:br>
            <a:r>
              <a:rPr lang="en-US" sz="3200" smtClean="0"/>
              <a:t>Background</a:t>
            </a:r>
          </a:p>
        </p:txBody>
      </p:sp>
      <p:sp>
        <p:nvSpPr>
          <p:cNvPr id="17410" name="Rectangle 3"/>
          <p:cNvSpPr>
            <a:spLocks noChangeArrowheads="1"/>
          </p:cNvSpPr>
          <p:nvPr/>
        </p:nvSpPr>
        <p:spPr bwMode="auto">
          <a:xfrm>
            <a:off x="609600" y="1219200"/>
            <a:ext cx="8229600" cy="5016500"/>
          </a:xfrm>
          <a:prstGeom prst="rect">
            <a:avLst/>
          </a:prstGeom>
          <a:noFill/>
          <a:ln w="9525">
            <a:noFill/>
            <a:miter lim="800000"/>
            <a:headEnd/>
            <a:tailEnd/>
          </a:ln>
        </p:spPr>
        <p:txBody>
          <a:bodyPr>
            <a:spAutoFit/>
          </a:bodyPr>
          <a:lstStyle/>
          <a:p>
            <a:pPr marL="231775" indent="-231775"/>
            <a:r>
              <a:rPr lang="en-US" sz="2000">
                <a:latin typeface="Calibri" pitchFamily="34" charset="0"/>
              </a:rPr>
              <a:t>An issue of National and Regional Concern:</a:t>
            </a:r>
          </a:p>
          <a:p>
            <a:pPr marL="231775" indent="-231775"/>
            <a:endParaRPr lang="en-US" sz="2000">
              <a:latin typeface="Calibri" pitchFamily="34" charset="0"/>
            </a:endParaRPr>
          </a:p>
          <a:p>
            <a:pPr marL="231775" indent="-231775">
              <a:buFont typeface="Arial" charset="0"/>
              <a:buChar char="•"/>
            </a:pPr>
            <a:r>
              <a:rPr lang="en-US" sz="2000">
                <a:latin typeface="Calibri" pitchFamily="34" charset="0"/>
              </a:rPr>
              <a:t>In 2004-2005 the Canadian Council of Ministers of Environment identified climate change as a national issue</a:t>
            </a:r>
          </a:p>
          <a:p>
            <a:pPr marL="231775" indent="-231775"/>
            <a:endParaRPr lang="en-US" sz="2000">
              <a:latin typeface="Calibri" pitchFamily="34" charset="0"/>
            </a:endParaRPr>
          </a:p>
          <a:p>
            <a:pPr marL="231775" indent="-231775">
              <a:buFont typeface="Arial" charset="0"/>
              <a:buChar char="•"/>
            </a:pPr>
            <a:r>
              <a:rPr lang="en-US" sz="2000">
                <a:latin typeface="Calibri" pitchFamily="34" charset="0"/>
              </a:rPr>
              <a:t>The Council of Federation (COF) also indentified the issue of climate change during their meetings between 2006 and 2008. </a:t>
            </a:r>
          </a:p>
          <a:p>
            <a:pPr marL="231775" indent="-231775">
              <a:buFont typeface="Arial" charset="0"/>
              <a:buChar char="•"/>
            </a:pPr>
            <a:endParaRPr lang="en-US" sz="2000">
              <a:latin typeface="Calibri" pitchFamily="34" charset="0"/>
            </a:endParaRPr>
          </a:p>
          <a:p>
            <a:pPr marL="231775" indent="-231775">
              <a:buFont typeface="Arial" charset="0"/>
              <a:buChar char="•"/>
            </a:pPr>
            <a:r>
              <a:rPr lang="en-US" sz="2000">
                <a:latin typeface="Calibri" pitchFamily="34" charset="0"/>
              </a:rPr>
              <a:t>At the Council of Atlantic Environment Ministers Meeting in January 2008, the Ministers agreed to develop an Adaptation Strategy for Atlantic Canada and to host an Atlantic wide workshop on adaptation.</a:t>
            </a:r>
          </a:p>
          <a:p>
            <a:pPr marL="231775" indent="-231775"/>
            <a:endParaRPr lang="en-US" sz="2000">
              <a:latin typeface="Calibri" pitchFamily="34" charset="0"/>
            </a:endParaRPr>
          </a:p>
          <a:p>
            <a:pPr marL="231775" indent="-231775">
              <a:buFont typeface="Arial" charset="0"/>
              <a:buChar char="•"/>
            </a:pPr>
            <a:r>
              <a:rPr lang="en-US" sz="2000">
                <a:latin typeface="Calibri" pitchFamily="34" charset="0"/>
              </a:rPr>
              <a:t>In May 2008,  the Province of New Brunswick and Natural Resources Canada co-hosted an Atlantic Canadian Adaptation workshop in Saint John, New Brunswick.</a:t>
            </a:r>
          </a:p>
          <a:p>
            <a:pPr marL="231775" indent="-231775"/>
            <a:endParaRPr lang="en-US" sz="2000">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200" smtClean="0"/>
              <a:t>Climate Change Adaptation</a:t>
            </a:r>
            <a:br>
              <a:rPr lang="en-US" sz="3200" smtClean="0"/>
            </a:br>
            <a:r>
              <a:rPr lang="en-US" sz="3200" smtClean="0"/>
              <a:t>Background</a:t>
            </a:r>
          </a:p>
        </p:txBody>
      </p:sp>
      <p:sp>
        <p:nvSpPr>
          <p:cNvPr id="19458" name="Content Placeholder 2"/>
          <p:cNvSpPr>
            <a:spLocks noGrp="1"/>
          </p:cNvSpPr>
          <p:nvPr>
            <p:ph idx="1"/>
          </p:nvPr>
        </p:nvSpPr>
        <p:spPr>
          <a:xfrm>
            <a:off x="457200" y="1447800"/>
            <a:ext cx="8229600" cy="4525963"/>
          </a:xfrm>
        </p:spPr>
        <p:txBody>
          <a:bodyPr/>
          <a:lstStyle/>
          <a:p>
            <a:r>
              <a:rPr lang="en-CA" sz="2000" smtClean="0"/>
              <a:t>In April 08, Natural Resources Canada (NRCan) announced the national </a:t>
            </a:r>
            <a:r>
              <a:rPr lang="en-US" sz="2000" smtClean="0"/>
              <a:t>Regional Adaptation Collaborative Program to address adaptation</a:t>
            </a:r>
            <a:r>
              <a:rPr lang="en-CA" sz="2000" smtClean="0"/>
              <a:t>. </a:t>
            </a:r>
          </a:p>
          <a:p>
            <a:pPr>
              <a:buFont typeface="Arial" charset="0"/>
              <a:buNone/>
            </a:pPr>
            <a:endParaRPr lang="en-US" sz="2000" smtClean="0"/>
          </a:p>
          <a:p>
            <a:r>
              <a:rPr lang="en-US" sz="2000" smtClean="0"/>
              <a:t>The results of the May 2008 workshop formed the basis of the </a:t>
            </a:r>
            <a:r>
              <a:rPr lang="en-US" sz="2000" b="1" i="1" smtClean="0"/>
              <a:t>Climate Change Adaptation Strategy for Atlantic Canada</a:t>
            </a:r>
          </a:p>
          <a:p>
            <a:pPr>
              <a:buFont typeface="Arial" charset="0"/>
              <a:buNone/>
            </a:pPr>
            <a:endParaRPr lang="en-US" sz="2000" b="1" i="1" smtClean="0"/>
          </a:p>
          <a:p>
            <a:r>
              <a:rPr lang="en-US" sz="2000" smtClean="0"/>
              <a:t>In June 2008 the  Council of Atlantic Environment Ministers adopted the </a:t>
            </a:r>
            <a:r>
              <a:rPr lang="en-US" sz="2000" b="1" i="1" smtClean="0"/>
              <a:t>Climate Change Adaptation Strategy for Atlantic Canada</a:t>
            </a:r>
          </a:p>
          <a:p>
            <a:pPr>
              <a:buFont typeface="Arial" charset="0"/>
              <a:buNone/>
            </a:pPr>
            <a:endParaRPr lang="en-US" sz="2000" b="1" i="1" smtClean="0"/>
          </a:p>
          <a:p>
            <a:r>
              <a:rPr lang="en-US" sz="2000" smtClean="0"/>
              <a:t>A component of the </a:t>
            </a:r>
            <a:r>
              <a:rPr lang="en-US" sz="2000" b="1" i="1" smtClean="0"/>
              <a:t>Adaptation Strategy </a:t>
            </a:r>
            <a:r>
              <a:rPr lang="en-US" sz="2000" smtClean="0"/>
              <a:t>was to submit a single Atlantic Regional Adaptation Collaborative proposal to Natural Resources Canada in response to the federal funding program.</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0"/>
            <a:ext cx="7869238" cy="1371600"/>
          </a:xfrm>
        </p:spPr>
        <p:txBody>
          <a:bodyPr/>
          <a:lstStyle/>
          <a:p>
            <a:r>
              <a:rPr lang="en-US" sz="3200" smtClean="0"/>
              <a:t>Climate Change Adaptation</a:t>
            </a:r>
            <a:r>
              <a:rPr lang="en-US" smtClean="0"/>
              <a:t/>
            </a:r>
            <a:br>
              <a:rPr lang="en-US" smtClean="0"/>
            </a:br>
            <a:r>
              <a:rPr lang="en-US" sz="3200" smtClean="0"/>
              <a:t>Background</a:t>
            </a:r>
          </a:p>
        </p:txBody>
      </p:sp>
      <p:sp>
        <p:nvSpPr>
          <p:cNvPr id="21506" name="Rectangle 3"/>
          <p:cNvSpPr>
            <a:spLocks noChangeArrowheads="1"/>
          </p:cNvSpPr>
          <p:nvPr/>
        </p:nvSpPr>
        <p:spPr bwMode="auto">
          <a:xfrm>
            <a:off x="457200" y="1219200"/>
            <a:ext cx="4267200" cy="3478213"/>
          </a:xfrm>
          <a:prstGeom prst="rect">
            <a:avLst/>
          </a:prstGeom>
          <a:noFill/>
          <a:ln w="9525">
            <a:noFill/>
            <a:miter lim="800000"/>
            <a:headEnd/>
            <a:tailEnd/>
          </a:ln>
        </p:spPr>
        <p:txBody>
          <a:bodyPr>
            <a:spAutoFit/>
          </a:bodyPr>
          <a:lstStyle/>
          <a:p>
            <a:pPr marL="231775" indent="-231775"/>
            <a:endParaRPr lang="en-US" sz="2000">
              <a:latin typeface="Calibri" pitchFamily="34" charset="0"/>
            </a:endParaRPr>
          </a:p>
          <a:p>
            <a:pPr marL="231775" indent="-231775"/>
            <a:r>
              <a:rPr lang="en-US" sz="2000">
                <a:latin typeface="Calibri" pitchFamily="34" charset="0"/>
              </a:rPr>
              <a:t>Key Climate Change Adaptation Issues for Atlantic Canada include:</a:t>
            </a:r>
          </a:p>
          <a:p>
            <a:pPr marL="231775" indent="-231775"/>
            <a:endParaRPr lang="en-US" sz="2000">
              <a:latin typeface="Calibri" pitchFamily="34" charset="0"/>
            </a:endParaRPr>
          </a:p>
          <a:p>
            <a:pPr marL="231775" indent="-231775">
              <a:buFont typeface="Arial" charset="0"/>
              <a:buChar char="•"/>
            </a:pPr>
            <a:r>
              <a:rPr lang="en-US" sz="2000">
                <a:latin typeface="Calibri" pitchFamily="34" charset="0"/>
              </a:rPr>
              <a:t>Sea-level rise</a:t>
            </a:r>
          </a:p>
          <a:p>
            <a:pPr marL="231775" indent="-231775">
              <a:buFont typeface="Arial" charset="0"/>
              <a:buChar char="•"/>
            </a:pPr>
            <a:r>
              <a:rPr lang="en-US" sz="2000">
                <a:latin typeface="Calibri" pitchFamily="34" charset="0"/>
              </a:rPr>
              <a:t>Coastal flooding</a:t>
            </a:r>
          </a:p>
          <a:p>
            <a:pPr marL="231775" indent="-231775">
              <a:buFont typeface="Arial" charset="0"/>
              <a:buChar char="•"/>
            </a:pPr>
            <a:r>
              <a:rPr lang="en-US" sz="2000">
                <a:latin typeface="Calibri" pitchFamily="34" charset="0"/>
              </a:rPr>
              <a:t>Coastal erosion</a:t>
            </a:r>
          </a:p>
          <a:p>
            <a:pPr marL="231775" indent="-231775">
              <a:buFont typeface="Arial" charset="0"/>
              <a:buChar char="•"/>
            </a:pPr>
            <a:r>
              <a:rPr lang="en-US" sz="2000">
                <a:latin typeface="Calibri" pitchFamily="34" charset="0"/>
              </a:rPr>
              <a:t>Inland flooding</a:t>
            </a:r>
          </a:p>
          <a:p>
            <a:pPr marL="231775" indent="-231775">
              <a:buFont typeface="Arial" charset="0"/>
              <a:buChar char="•"/>
            </a:pPr>
            <a:r>
              <a:rPr lang="en-US" sz="2000">
                <a:latin typeface="Calibri" pitchFamily="34" charset="0"/>
              </a:rPr>
              <a:t>Salt water intrusion</a:t>
            </a:r>
          </a:p>
          <a:p>
            <a:pPr marL="231775" indent="-231775">
              <a:buFont typeface="Arial" charset="0"/>
              <a:buChar char="•"/>
            </a:pPr>
            <a:r>
              <a:rPr lang="en-US" sz="2000">
                <a:latin typeface="Calibri" pitchFamily="34" charset="0"/>
              </a:rPr>
              <a:t>Negative impacts upon infrastructure</a:t>
            </a:r>
          </a:p>
          <a:p>
            <a:pPr marL="682625" lvl="1" indent="-225425"/>
            <a:endParaRPr lang="en-US" sz="2000">
              <a:latin typeface="Calibri" pitchFamily="34" charset="0"/>
            </a:endParaRPr>
          </a:p>
        </p:txBody>
      </p:sp>
      <p:pic>
        <p:nvPicPr>
          <p:cNvPr id="21507" name="Picture 6" descr="Map: Geological Survey of Canada (1998)"/>
          <p:cNvPicPr>
            <a:picLocks noChangeAspect="1" noChangeArrowheads="1"/>
          </p:cNvPicPr>
          <p:nvPr/>
        </p:nvPicPr>
        <p:blipFill>
          <a:blip r:embed="rId3"/>
          <a:srcRect/>
          <a:stretch>
            <a:fillRect/>
          </a:stretch>
        </p:blipFill>
        <p:spPr bwMode="auto">
          <a:xfrm>
            <a:off x="4953000" y="1600200"/>
            <a:ext cx="3821113" cy="4724400"/>
          </a:xfrm>
          <a:prstGeom prst="rect">
            <a:avLst/>
          </a:prstGeom>
          <a:noFill/>
          <a:ln w="25400">
            <a:solidFill>
              <a:schemeClr val="tx1"/>
            </a:solidFill>
            <a:miter lim="800000"/>
            <a:headEnd/>
            <a:tailEnd/>
          </a:ln>
        </p:spPr>
      </p:pic>
      <p:pic>
        <p:nvPicPr>
          <p:cNvPr id="5" name="Picture 4" descr="Boardwalk Val Comeau Lewnanny Richardson 05.jpg"/>
          <p:cNvPicPr>
            <a:picLocks noChangeAspect="1"/>
          </p:cNvPicPr>
          <p:nvPr/>
        </p:nvPicPr>
        <p:blipFill>
          <a:blip r:embed="rId4"/>
          <a:stretch>
            <a:fillRect/>
          </a:stretch>
        </p:blipFill>
        <p:spPr>
          <a:xfrm>
            <a:off x="914400" y="4495800"/>
            <a:ext cx="2436813" cy="1827213"/>
          </a:xfrm>
          <a:prstGeom prst="rect">
            <a:avLst/>
          </a:prstGeom>
          <a:effectLst>
            <a:outerShdw blurRad="50800" dist="38100" dir="2700000" algn="tl" rotWithShape="0">
              <a:prstClr val="black">
                <a:alpha val="40000"/>
              </a:prstClr>
            </a:outerShdw>
          </a:effectLst>
        </p:spPr>
      </p:pic>
      <p:sp>
        <p:nvSpPr>
          <p:cNvPr id="21509" name="Rectangle 5"/>
          <p:cNvSpPr>
            <a:spLocks noChangeArrowheads="1"/>
          </p:cNvSpPr>
          <p:nvPr/>
        </p:nvSpPr>
        <p:spPr bwMode="auto">
          <a:xfrm>
            <a:off x="1524000" y="6324600"/>
            <a:ext cx="1104900" cy="430213"/>
          </a:xfrm>
          <a:prstGeom prst="rect">
            <a:avLst/>
          </a:prstGeom>
          <a:noFill/>
          <a:ln w="9525">
            <a:noFill/>
            <a:miter lim="800000"/>
            <a:headEnd/>
            <a:tailEnd/>
          </a:ln>
        </p:spPr>
        <p:txBody>
          <a:bodyPr wrap="none">
            <a:spAutoFit/>
          </a:bodyPr>
          <a:lstStyle/>
          <a:p>
            <a:r>
              <a:rPr lang="en-US" sz="1100">
                <a:latin typeface="Calibri" pitchFamily="34" charset="0"/>
              </a:rPr>
              <a:t>Val Comeau, NB</a:t>
            </a:r>
          </a:p>
          <a:p>
            <a:r>
              <a:rPr lang="en-US" sz="1100">
                <a:latin typeface="Calibri" pitchFamily="34" charset="0"/>
              </a:rPr>
              <a:t>(2007)</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38200" y="0"/>
            <a:ext cx="7869238" cy="1371600"/>
          </a:xfrm>
        </p:spPr>
        <p:txBody>
          <a:bodyPr/>
          <a:lstStyle/>
          <a:p>
            <a:r>
              <a:rPr lang="en-US" sz="2800" b="1" i="1" smtClean="0"/>
              <a:t>The Climate Change Adaptation Strategy </a:t>
            </a:r>
            <a:br>
              <a:rPr lang="en-US" sz="2800" b="1" i="1" smtClean="0"/>
            </a:br>
            <a:r>
              <a:rPr lang="en-US" sz="2800" b="1" i="1" smtClean="0"/>
              <a:t>for Atlantic Canada</a:t>
            </a:r>
          </a:p>
        </p:txBody>
      </p:sp>
      <p:sp>
        <p:nvSpPr>
          <p:cNvPr id="23554" name="Rectangle 3"/>
          <p:cNvSpPr>
            <a:spLocks noChangeArrowheads="1"/>
          </p:cNvSpPr>
          <p:nvPr/>
        </p:nvSpPr>
        <p:spPr bwMode="auto">
          <a:xfrm>
            <a:off x="609600" y="1447800"/>
            <a:ext cx="5867400" cy="3652838"/>
          </a:xfrm>
          <a:prstGeom prst="rect">
            <a:avLst/>
          </a:prstGeom>
          <a:noFill/>
          <a:ln w="9525">
            <a:noFill/>
            <a:miter lim="800000"/>
            <a:headEnd/>
            <a:tailEnd/>
          </a:ln>
        </p:spPr>
        <p:txBody>
          <a:bodyPr>
            <a:spAutoFit/>
          </a:bodyPr>
          <a:lstStyle/>
          <a:p>
            <a:pPr marL="231775" indent="-231775"/>
            <a:r>
              <a:rPr lang="en-US" sz="2800">
                <a:latin typeface="Calibri" pitchFamily="34" charset="0"/>
              </a:rPr>
              <a:t>Purpose</a:t>
            </a:r>
          </a:p>
          <a:p>
            <a:pPr marL="231775" indent="-231775" algn="just">
              <a:spcBef>
                <a:spcPct val="30000"/>
              </a:spcBef>
              <a:buFontTx/>
              <a:buChar char="•"/>
            </a:pPr>
            <a:r>
              <a:rPr lang="en-CA">
                <a:latin typeface="Calibri" pitchFamily="34" charset="0"/>
              </a:rPr>
              <a:t>Framework for comprehensive, integrated and long-term planning for climate adaptation in the Atlantic region</a:t>
            </a:r>
          </a:p>
          <a:p>
            <a:pPr marL="231775" indent="-231775"/>
            <a:endParaRPr lang="en-US" sz="2000">
              <a:solidFill>
                <a:srgbClr val="00549F"/>
              </a:solidFill>
              <a:latin typeface="Calibri" pitchFamily="34" charset="0"/>
            </a:endParaRPr>
          </a:p>
          <a:p>
            <a:pPr marL="231775" indent="-231775"/>
            <a:r>
              <a:rPr lang="en-US" sz="2800">
                <a:latin typeface="Calibri" pitchFamily="34" charset="0"/>
              </a:rPr>
              <a:t>Goals</a:t>
            </a:r>
          </a:p>
          <a:p>
            <a:pPr marL="231775" indent="-231775">
              <a:buFontTx/>
              <a:buChar char="•"/>
            </a:pPr>
            <a:r>
              <a:rPr lang="en-US">
                <a:latin typeface="Calibri" pitchFamily="34" charset="0"/>
              </a:rPr>
              <a:t>Enhance resilience and adaptive capacity.</a:t>
            </a:r>
          </a:p>
          <a:p>
            <a:pPr marL="231775" indent="-231775">
              <a:buFontTx/>
              <a:buChar char="•"/>
            </a:pPr>
            <a:endParaRPr lang="en-US" sz="1200">
              <a:latin typeface="Calibri" pitchFamily="34" charset="0"/>
            </a:endParaRPr>
          </a:p>
          <a:p>
            <a:pPr marL="231775" indent="-231775">
              <a:buFontTx/>
              <a:buChar char="•"/>
            </a:pPr>
            <a:r>
              <a:rPr lang="en-US">
                <a:latin typeface="Calibri" pitchFamily="34" charset="0"/>
              </a:rPr>
              <a:t>Integrate climate change adaptation measures.</a:t>
            </a:r>
          </a:p>
          <a:p>
            <a:pPr marL="231775" indent="-231775">
              <a:buFontTx/>
              <a:buChar char="•"/>
            </a:pPr>
            <a:endParaRPr lang="en-US" sz="1200">
              <a:latin typeface="Calibri" pitchFamily="34" charset="0"/>
            </a:endParaRPr>
          </a:p>
          <a:p>
            <a:pPr marL="231775" indent="-231775">
              <a:buFontTx/>
              <a:buChar char="•"/>
            </a:pPr>
            <a:r>
              <a:rPr lang="en-US">
                <a:latin typeface="Calibri" pitchFamily="34" charset="0"/>
              </a:rPr>
              <a:t>Promote meaningful regional collaboration, co-ordination and sharing of good practices.</a:t>
            </a:r>
          </a:p>
          <a:p>
            <a:pPr marL="231775" indent="-231775"/>
            <a:endParaRPr lang="en-CA">
              <a:solidFill>
                <a:srgbClr val="00549F"/>
              </a:solidFill>
              <a:latin typeface="Calibri" pitchFamily="34" charset="0"/>
            </a:endParaRPr>
          </a:p>
        </p:txBody>
      </p:sp>
      <p:pic>
        <p:nvPicPr>
          <p:cNvPr id="27650" name="Picture 2" descr="FIGURE 27: Storm-surge damage to road, April 2004, Ferryland, NL.">
            <a:hlinkClick r:id="rId3"/>
          </p:cNvPr>
          <p:cNvPicPr>
            <a:picLocks noChangeAspect="1" noChangeArrowheads="1"/>
          </p:cNvPicPr>
          <p:nvPr/>
        </p:nvPicPr>
        <p:blipFill>
          <a:blip r:embed="rId4"/>
          <a:srcRect/>
          <a:stretch>
            <a:fillRect/>
          </a:stretch>
        </p:blipFill>
        <p:spPr bwMode="auto">
          <a:xfrm>
            <a:off x="6553200" y="1600200"/>
            <a:ext cx="2082800" cy="3124200"/>
          </a:xfrm>
          <a:prstGeom prst="rect">
            <a:avLst/>
          </a:prstGeom>
          <a:noFill/>
          <a:effectLst>
            <a:outerShdw blurRad="50800" dist="38100" dir="2700000" algn="tl" rotWithShape="0">
              <a:prstClr val="black">
                <a:alpha val="40000"/>
              </a:prstClr>
            </a:outerShdw>
          </a:effectLst>
        </p:spPr>
      </p:pic>
      <p:sp>
        <p:nvSpPr>
          <p:cNvPr id="23556" name="TextBox 4"/>
          <p:cNvSpPr txBox="1">
            <a:spLocks noChangeArrowheads="1"/>
          </p:cNvSpPr>
          <p:nvPr/>
        </p:nvSpPr>
        <p:spPr bwMode="auto">
          <a:xfrm>
            <a:off x="7010400" y="4800600"/>
            <a:ext cx="1295400" cy="276225"/>
          </a:xfrm>
          <a:prstGeom prst="rect">
            <a:avLst/>
          </a:prstGeom>
          <a:noFill/>
          <a:ln w="9525">
            <a:noFill/>
            <a:miter lim="800000"/>
            <a:headEnd/>
            <a:tailEnd/>
          </a:ln>
        </p:spPr>
        <p:txBody>
          <a:bodyPr>
            <a:spAutoFit/>
          </a:bodyPr>
          <a:lstStyle/>
          <a:p>
            <a:r>
              <a:rPr lang="en-US" sz="1200">
                <a:latin typeface="Calibri" pitchFamily="34" charset="0"/>
              </a:rPr>
              <a:t>Ferry Land, NL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838200" y="0"/>
            <a:ext cx="7869238" cy="1371600"/>
          </a:xfrm>
        </p:spPr>
        <p:txBody>
          <a:bodyPr/>
          <a:lstStyle/>
          <a:p>
            <a:r>
              <a:rPr lang="en-US" sz="2800" b="1" i="1" smtClean="0"/>
              <a:t>The Climate Change Adaptation Strategy </a:t>
            </a:r>
            <a:br>
              <a:rPr lang="en-US" sz="2800" b="1" i="1" smtClean="0"/>
            </a:br>
            <a:r>
              <a:rPr lang="en-US" sz="2800" b="1" i="1" smtClean="0"/>
              <a:t>for Atlantic Canada</a:t>
            </a:r>
          </a:p>
        </p:txBody>
      </p:sp>
      <p:sp>
        <p:nvSpPr>
          <p:cNvPr id="25602" name="Rectangle 3"/>
          <p:cNvSpPr>
            <a:spLocks noChangeArrowheads="1"/>
          </p:cNvSpPr>
          <p:nvPr/>
        </p:nvSpPr>
        <p:spPr bwMode="auto">
          <a:xfrm>
            <a:off x="609600" y="1295400"/>
            <a:ext cx="8077200" cy="2711450"/>
          </a:xfrm>
          <a:prstGeom prst="rect">
            <a:avLst/>
          </a:prstGeom>
          <a:noFill/>
          <a:ln w="9525">
            <a:noFill/>
            <a:miter lim="800000"/>
            <a:headEnd/>
            <a:tailEnd/>
          </a:ln>
        </p:spPr>
        <p:txBody>
          <a:bodyPr>
            <a:spAutoFit/>
          </a:bodyPr>
          <a:lstStyle/>
          <a:p>
            <a:pPr marL="231775" indent="-231775"/>
            <a:r>
              <a:rPr lang="en-US" sz="2800">
                <a:latin typeface="Calibri" pitchFamily="34" charset="0"/>
              </a:rPr>
              <a:t>3 Key Result Areas</a:t>
            </a:r>
          </a:p>
          <a:p>
            <a:pPr marL="231775" indent="-231775" algn="just">
              <a:spcBef>
                <a:spcPct val="30000"/>
              </a:spcBef>
              <a:buFontTx/>
              <a:buChar char="•"/>
            </a:pPr>
            <a:r>
              <a:rPr lang="en-CA">
                <a:latin typeface="Calibri" pitchFamily="34" charset="0"/>
              </a:rPr>
              <a:t>Identifying Climate Risks in Atlantic Canada</a:t>
            </a:r>
          </a:p>
          <a:p>
            <a:pPr marL="231775" indent="-231775" algn="just">
              <a:spcBef>
                <a:spcPct val="30000"/>
              </a:spcBef>
              <a:buFontTx/>
              <a:buChar char="•"/>
            </a:pPr>
            <a:r>
              <a:rPr lang="en-US" i="1">
                <a:latin typeface="Calibri" pitchFamily="34" charset="0"/>
              </a:rPr>
              <a:t>Climate Proofing</a:t>
            </a:r>
            <a:r>
              <a:rPr lang="en-US">
                <a:latin typeface="Calibri" pitchFamily="34" charset="0"/>
              </a:rPr>
              <a:t> Decisions.</a:t>
            </a:r>
          </a:p>
          <a:p>
            <a:pPr marL="231775" indent="-231775" algn="just">
              <a:spcBef>
                <a:spcPct val="30000"/>
              </a:spcBef>
              <a:buFontTx/>
              <a:buChar char="•"/>
            </a:pPr>
            <a:r>
              <a:rPr lang="en-US">
                <a:latin typeface="Calibri" pitchFamily="34" charset="0"/>
              </a:rPr>
              <a:t>Regional Collaboration on areas of common issues and interest.</a:t>
            </a:r>
            <a:endParaRPr lang="en-CA">
              <a:latin typeface="Calibri" pitchFamily="34" charset="0"/>
            </a:endParaRPr>
          </a:p>
          <a:p>
            <a:pPr marL="231775" indent="-231775"/>
            <a:endParaRPr lang="en-CA">
              <a:solidFill>
                <a:srgbClr val="00549F"/>
              </a:solidFill>
              <a:latin typeface="Calibri" pitchFamily="34" charset="0"/>
            </a:endParaRPr>
          </a:p>
          <a:p>
            <a:pPr marL="231775" indent="-231775"/>
            <a:r>
              <a:rPr lang="en-CA" b="1">
                <a:latin typeface="Calibri" pitchFamily="34" charset="0"/>
              </a:rPr>
              <a:t>Priority Sectors</a:t>
            </a:r>
          </a:p>
          <a:p>
            <a:pPr marL="231775" indent="-231775">
              <a:buFontTx/>
              <a:buChar char="•"/>
            </a:pPr>
            <a:r>
              <a:rPr lang="en-CA" b="1">
                <a:latin typeface="Calibri" pitchFamily="34" charset="0"/>
              </a:rPr>
              <a:t>Focus on coastal areas, inland waters and related infrastructure.</a:t>
            </a:r>
          </a:p>
          <a:p>
            <a:pPr marL="231775" indent="-231775">
              <a:buFontTx/>
              <a:buChar char="•"/>
            </a:pPr>
            <a:r>
              <a:rPr lang="en-CA" b="1">
                <a:latin typeface="Calibri" pitchFamily="34" charset="0"/>
              </a:rPr>
              <a:t>Water common element - linkages to other sectors.</a:t>
            </a:r>
            <a:endParaRPr lang="en-US" b="1">
              <a:latin typeface="Calibri" pitchFamily="34" charset="0"/>
            </a:endParaRPr>
          </a:p>
        </p:txBody>
      </p:sp>
      <p:pic>
        <p:nvPicPr>
          <p:cNvPr id="5124" name="Picture 4" descr="train wreck Hfx (EC)"/>
          <p:cNvPicPr>
            <a:picLocks noChangeAspect="1" noChangeArrowheads="1"/>
          </p:cNvPicPr>
          <p:nvPr/>
        </p:nvPicPr>
        <p:blipFill>
          <a:blip r:embed="rId3"/>
          <a:srcRect/>
          <a:stretch>
            <a:fillRect/>
          </a:stretch>
        </p:blipFill>
        <p:spPr bwMode="auto">
          <a:xfrm>
            <a:off x="609600" y="4495800"/>
            <a:ext cx="2743200" cy="18557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5604" name="TextBox 4"/>
          <p:cNvSpPr txBox="1">
            <a:spLocks noChangeArrowheads="1"/>
          </p:cNvSpPr>
          <p:nvPr/>
        </p:nvSpPr>
        <p:spPr bwMode="auto">
          <a:xfrm>
            <a:off x="1295400" y="6324600"/>
            <a:ext cx="1524000" cy="461963"/>
          </a:xfrm>
          <a:prstGeom prst="rect">
            <a:avLst/>
          </a:prstGeom>
          <a:noFill/>
          <a:ln w="9525">
            <a:noFill/>
            <a:miter lim="800000"/>
            <a:headEnd/>
            <a:tailEnd/>
          </a:ln>
        </p:spPr>
        <p:txBody>
          <a:bodyPr>
            <a:spAutoFit/>
          </a:bodyPr>
          <a:lstStyle/>
          <a:p>
            <a:r>
              <a:rPr lang="en-US" sz="1200">
                <a:latin typeface="Calibri" pitchFamily="34" charset="0"/>
              </a:rPr>
              <a:t>Halifax, NS</a:t>
            </a:r>
          </a:p>
          <a:p>
            <a:r>
              <a:rPr lang="en-US" sz="1200">
                <a:latin typeface="Calibri" pitchFamily="34" charset="0"/>
              </a:rPr>
              <a:t>(2003)</a:t>
            </a:r>
          </a:p>
        </p:txBody>
      </p:sp>
      <p:pic>
        <p:nvPicPr>
          <p:cNvPr id="5126" name="Picture 5" descr="quaidelaboiteau"/>
          <p:cNvPicPr>
            <a:picLocks noChangeAspect="1" noChangeArrowheads="1"/>
          </p:cNvPicPr>
          <p:nvPr/>
        </p:nvPicPr>
        <p:blipFill>
          <a:blip r:embed="rId4"/>
          <a:srcRect/>
          <a:stretch>
            <a:fillRect/>
          </a:stretch>
        </p:blipFill>
        <p:spPr bwMode="auto">
          <a:xfrm>
            <a:off x="5224463" y="4419600"/>
            <a:ext cx="2730500" cy="1905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5606" name="Rectangle 6"/>
          <p:cNvSpPr>
            <a:spLocks noChangeArrowheads="1"/>
          </p:cNvSpPr>
          <p:nvPr/>
        </p:nvSpPr>
        <p:spPr bwMode="auto">
          <a:xfrm>
            <a:off x="6096000" y="6324600"/>
            <a:ext cx="1008063" cy="461963"/>
          </a:xfrm>
          <a:prstGeom prst="rect">
            <a:avLst/>
          </a:prstGeom>
          <a:noFill/>
          <a:ln w="9525">
            <a:noFill/>
            <a:miter lim="800000"/>
            <a:headEnd/>
            <a:tailEnd/>
          </a:ln>
        </p:spPr>
        <p:txBody>
          <a:bodyPr wrap="none">
            <a:spAutoFit/>
          </a:bodyPr>
          <a:lstStyle/>
          <a:p>
            <a:r>
              <a:rPr lang="en-US" sz="1200">
                <a:latin typeface="Calibri" pitchFamily="34" charset="0"/>
              </a:rPr>
              <a:t>Aboiteau, NB</a:t>
            </a:r>
          </a:p>
          <a:p>
            <a:r>
              <a:rPr lang="en-US" sz="1200">
                <a:latin typeface="Calibri" pitchFamily="34" charset="0"/>
              </a:rPr>
              <a:t>(2000)</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838200" y="228600"/>
            <a:ext cx="7869238" cy="1371600"/>
          </a:xfrm>
        </p:spPr>
        <p:txBody>
          <a:bodyPr/>
          <a:lstStyle/>
          <a:p>
            <a:r>
              <a:rPr lang="en-US" sz="2800" b="1" i="1" smtClean="0"/>
              <a:t>Regional Adaptation Collaborative Program</a:t>
            </a:r>
            <a:br>
              <a:rPr lang="en-US" sz="2800" b="1" i="1" smtClean="0"/>
            </a:br>
            <a:endParaRPr lang="en-US" sz="2800" b="1" i="1" smtClean="0"/>
          </a:p>
        </p:txBody>
      </p:sp>
      <p:sp>
        <p:nvSpPr>
          <p:cNvPr id="27650" name="Rectangle 3"/>
          <p:cNvSpPr>
            <a:spLocks noChangeArrowheads="1"/>
          </p:cNvSpPr>
          <p:nvPr/>
        </p:nvSpPr>
        <p:spPr bwMode="auto">
          <a:xfrm>
            <a:off x="457200" y="838200"/>
            <a:ext cx="8382000" cy="3324225"/>
          </a:xfrm>
          <a:prstGeom prst="rect">
            <a:avLst/>
          </a:prstGeom>
          <a:noFill/>
          <a:ln w="9525">
            <a:noFill/>
            <a:miter lim="800000"/>
            <a:headEnd/>
            <a:tailEnd/>
          </a:ln>
        </p:spPr>
        <p:txBody>
          <a:bodyPr>
            <a:spAutoFit/>
          </a:bodyPr>
          <a:lstStyle/>
          <a:p>
            <a:pPr marL="231775" indent="-231775"/>
            <a:endParaRPr lang="en-CA" sz="1200">
              <a:solidFill>
                <a:srgbClr val="00549F"/>
              </a:solidFill>
              <a:latin typeface="Calibri" pitchFamily="34" charset="0"/>
            </a:endParaRPr>
          </a:p>
          <a:p>
            <a:pPr marL="231775" indent="-231775"/>
            <a:r>
              <a:rPr lang="en-CA">
                <a:latin typeface="Calibri" pitchFamily="34" charset="0"/>
              </a:rPr>
              <a:t>Elements of the Federal Regional Adaptation Collaborative Program:</a:t>
            </a:r>
          </a:p>
          <a:p>
            <a:pPr marL="231775" indent="-231775"/>
            <a:endParaRPr lang="en-CA">
              <a:latin typeface="Calibri" pitchFamily="34" charset="0"/>
            </a:endParaRPr>
          </a:p>
          <a:p>
            <a:pPr marL="231775" indent="-231775">
              <a:buFont typeface="Arial" charset="0"/>
              <a:buChar char="•"/>
            </a:pPr>
            <a:r>
              <a:rPr lang="en-CA">
                <a:latin typeface="Calibri" pitchFamily="34" charset="0"/>
              </a:rPr>
              <a:t>Natural Resources Canada - Regional Adaptation Collaborative (RAC) Funding Program</a:t>
            </a:r>
          </a:p>
          <a:p>
            <a:pPr marL="231775" indent="-231775">
              <a:buFontTx/>
              <a:buChar char="•"/>
            </a:pPr>
            <a:r>
              <a:rPr lang="en-CA">
                <a:latin typeface="Calibri" pitchFamily="34" charset="0"/>
              </a:rPr>
              <a:t>Program to encourage focused collaboration amongst regional decision-makers (government and non-government).</a:t>
            </a:r>
          </a:p>
          <a:p>
            <a:pPr marL="231775" indent="-231775">
              <a:buFontTx/>
              <a:buChar char="•"/>
            </a:pPr>
            <a:r>
              <a:rPr lang="en-CA">
                <a:latin typeface="Calibri" pitchFamily="34" charset="0"/>
              </a:rPr>
              <a:t>Objective of facilitating the integration of climate change considerations into decision-making.</a:t>
            </a:r>
          </a:p>
          <a:p>
            <a:pPr marL="231775" indent="-231775">
              <a:buFontTx/>
              <a:buChar char="•"/>
            </a:pPr>
            <a:r>
              <a:rPr lang="en-CA">
                <a:latin typeface="Calibri" pitchFamily="34" charset="0"/>
              </a:rPr>
              <a:t>Overall program funding is $33 million between 2009 and 2013.</a:t>
            </a:r>
          </a:p>
          <a:p>
            <a:pPr marL="231775" indent="-231775">
              <a:buFontTx/>
              <a:buChar char="•"/>
            </a:pPr>
            <a:r>
              <a:rPr lang="en-CA">
                <a:latin typeface="Calibri" pitchFamily="34" charset="0"/>
              </a:rPr>
              <a:t>A total of 6 RACs will be funded across Canada</a:t>
            </a:r>
          </a:p>
          <a:p>
            <a:pPr marL="231775" indent="-231775">
              <a:buFontTx/>
              <a:buChar char="•"/>
            </a:pPr>
            <a:r>
              <a:rPr lang="en-CA">
                <a:latin typeface="Calibri" pitchFamily="34" charset="0"/>
              </a:rPr>
              <a:t>A total of $3.3 million of Federal funding per RAC</a:t>
            </a:r>
          </a:p>
        </p:txBody>
      </p:sp>
      <p:pic>
        <p:nvPicPr>
          <p:cNvPr id="12292" name="Picture 4" descr="DSC_0646"/>
          <p:cNvPicPr>
            <a:picLocks noChangeAspect="1" noChangeArrowheads="1"/>
          </p:cNvPicPr>
          <p:nvPr/>
        </p:nvPicPr>
        <p:blipFill>
          <a:blip r:embed="rId3"/>
          <a:srcRect/>
          <a:stretch>
            <a:fillRect/>
          </a:stretch>
        </p:blipFill>
        <p:spPr bwMode="auto">
          <a:xfrm>
            <a:off x="1066800" y="4419600"/>
            <a:ext cx="2417763" cy="1600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7652" name="TextBox 4"/>
          <p:cNvSpPr txBox="1">
            <a:spLocks noChangeArrowheads="1"/>
          </p:cNvSpPr>
          <p:nvPr/>
        </p:nvSpPr>
        <p:spPr bwMode="auto">
          <a:xfrm>
            <a:off x="1676400" y="6096000"/>
            <a:ext cx="1600200" cy="461963"/>
          </a:xfrm>
          <a:prstGeom prst="rect">
            <a:avLst/>
          </a:prstGeom>
          <a:noFill/>
          <a:ln w="9525">
            <a:noFill/>
            <a:miter lim="800000"/>
            <a:headEnd/>
            <a:tailEnd/>
          </a:ln>
        </p:spPr>
        <p:txBody>
          <a:bodyPr>
            <a:spAutoFit/>
          </a:bodyPr>
          <a:lstStyle/>
          <a:p>
            <a:r>
              <a:rPr lang="en-US" sz="1200">
                <a:latin typeface="Calibri" pitchFamily="34" charset="0"/>
              </a:rPr>
              <a:t>Cap-Pele, NB</a:t>
            </a:r>
          </a:p>
          <a:p>
            <a:r>
              <a:rPr lang="en-US" sz="1200">
                <a:latin typeface="Calibri" pitchFamily="34" charset="0"/>
              </a:rPr>
              <a:t>(2007)</a:t>
            </a:r>
          </a:p>
        </p:txBody>
      </p:sp>
      <p:pic>
        <p:nvPicPr>
          <p:cNvPr id="15362" name="Picture 2" descr="FIGURE 7: Damage from Hurricane Juan, Bishop's Landing, Halifax. Photo courtesy of Kyle McKenzie.">
            <a:hlinkClick r:id="rId4"/>
          </p:cNvPr>
          <p:cNvPicPr>
            <a:picLocks noChangeAspect="1" noChangeArrowheads="1"/>
          </p:cNvPicPr>
          <p:nvPr/>
        </p:nvPicPr>
        <p:blipFill>
          <a:blip r:embed="rId5"/>
          <a:srcRect/>
          <a:stretch>
            <a:fillRect/>
          </a:stretch>
        </p:blipFill>
        <p:spPr bwMode="auto">
          <a:xfrm>
            <a:off x="6261100" y="4343400"/>
            <a:ext cx="2001838" cy="2057400"/>
          </a:xfrm>
          <a:prstGeom prst="rect">
            <a:avLst/>
          </a:prstGeom>
          <a:noFill/>
          <a:effectLst>
            <a:outerShdw blurRad="50800" dist="38100" dir="2700000" algn="tl" rotWithShape="0">
              <a:prstClr val="black">
                <a:alpha val="40000"/>
              </a:prstClr>
            </a:outerShdw>
          </a:effectLst>
        </p:spPr>
      </p:pic>
      <p:sp>
        <p:nvSpPr>
          <p:cNvPr id="27654" name="TextBox 6"/>
          <p:cNvSpPr txBox="1">
            <a:spLocks noChangeArrowheads="1"/>
          </p:cNvSpPr>
          <p:nvPr/>
        </p:nvSpPr>
        <p:spPr bwMode="auto">
          <a:xfrm>
            <a:off x="6553200" y="6400800"/>
            <a:ext cx="1524000" cy="461963"/>
          </a:xfrm>
          <a:prstGeom prst="rect">
            <a:avLst/>
          </a:prstGeom>
          <a:noFill/>
          <a:ln w="9525">
            <a:noFill/>
            <a:miter lim="800000"/>
            <a:headEnd/>
            <a:tailEnd/>
          </a:ln>
        </p:spPr>
        <p:txBody>
          <a:bodyPr>
            <a:spAutoFit/>
          </a:bodyPr>
          <a:lstStyle/>
          <a:p>
            <a:r>
              <a:rPr lang="en-US" sz="1200">
                <a:latin typeface="Calibri" pitchFamily="34" charset="0"/>
              </a:rPr>
              <a:t>Charlottetown, PE</a:t>
            </a:r>
          </a:p>
          <a:p>
            <a:r>
              <a:rPr lang="en-US" sz="1200">
                <a:latin typeface="Calibri" pitchFamily="34" charset="0"/>
              </a:rPr>
              <a:t>(2000)</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8229600" cy="1143000"/>
          </a:xfrm>
        </p:spPr>
        <p:txBody>
          <a:bodyPr/>
          <a:lstStyle/>
          <a:p>
            <a:r>
              <a:rPr lang="en-US" sz="3200" smtClean="0"/>
              <a:t>Atlantic Regional Adaptation Collaborative</a:t>
            </a:r>
          </a:p>
        </p:txBody>
      </p:sp>
      <p:sp>
        <p:nvSpPr>
          <p:cNvPr id="29698" name="Content Placeholder 2"/>
          <p:cNvSpPr>
            <a:spLocks noGrp="1"/>
          </p:cNvSpPr>
          <p:nvPr>
            <p:ph idx="1"/>
          </p:nvPr>
        </p:nvSpPr>
        <p:spPr>
          <a:xfrm>
            <a:off x="457200" y="1295400"/>
            <a:ext cx="8229600" cy="4525963"/>
          </a:xfrm>
        </p:spPr>
        <p:txBody>
          <a:bodyPr/>
          <a:lstStyle/>
          <a:p>
            <a:r>
              <a:rPr lang="en-US" sz="2000" smtClean="0"/>
              <a:t>In the fall of 2008 the four Atlantic Environment Ministers submitted a letter of interest (LOI) to NRCan in response to a call for LOI’s</a:t>
            </a:r>
          </a:p>
          <a:p>
            <a:r>
              <a:rPr lang="en-US" sz="2000" smtClean="0"/>
              <a:t>Atlantic Provinces and it’s Partners submitted a full proposal in August 2009 which was officially accepted by NRCan in September 2009.</a:t>
            </a:r>
          </a:p>
          <a:p>
            <a:r>
              <a:rPr lang="en-US" sz="2000" smtClean="0"/>
              <a:t>Presently preparing to sign a Contribution Agreement with NRCan</a:t>
            </a:r>
          </a:p>
          <a:p>
            <a:r>
              <a:rPr lang="en-US" sz="2000" smtClean="0"/>
              <a:t>Expect projects to begin early 2010 and be completed by December 2012.</a:t>
            </a:r>
          </a:p>
        </p:txBody>
      </p:sp>
      <p:pic>
        <p:nvPicPr>
          <p:cNvPr id="13316" name="Picture 4" descr="040119maximeville-chalet-glace_ncbc"/>
          <p:cNvPicPr>
            <a:picLocks noChangeAspect="1" noChangeArrowheads="1"/>
          </p:cNvPicPr>
          <p:nvPr/>
        </p:nvPicPr>
        <p:blipFill>
          <a:blip r:embed="rId3"/>
          <a:srcRect/>
          <a:stretch>
            <a:fillRect/>
          </a:stretch>
        </p:blipFill>
        <p:spPr bwMode="auto">
          <a:xfrm>
            <a:off x="457200" y="3962400"/>
            <a:ext cx="3314700" cy="2209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700" name="TextBox 4"/>
          <p:cNvSpPr txBox="1">
            <a:spLocks noChangeArrowheads="1"/>
          </p:cNvSpPr>
          <p:nvPr/>
        </p:nvSpPr>
        <p:spPr bwMode="auto">
          <a:xfrm>
            <a:off x="1600200" y="6248400"/>
            <a:ext cx="1371600" cy="461963"/>
          </a:xfrm>
          <a:prstGeom prst="rect">
            <a:avLst/>
          </a:prstGeom>
          <a:noFill/>
          <a:ln w="9525">
            <a:noFill/>
            <a:miter lim="800000"/>
            <a:headEnd/>
            <a:tailEnd/>
          </a:ln>
        </p:spPr>
        <p:txBody>
          <a:bodyPr>
            <a:spAutoFit/>
          </a:bodyPr>
          <a:lstStyle/>
          <a:p>
            <a:r>
              <a:rPr lang="en-US" sz="1200">
                <a:latin typeface="Calibri" pitchFamily="34" charset="0"/>
              </a:rPr>
              <a:t>Maximville, PE</a:t>
            </a:r>
          </a:p>
          <a:p>
            <a:r>
              <a:rPr lang="en-US" sz="1200">
                <a:latin typeface="Calibri" pitchFamily="34" charset="0"/>
              </a:rPr>
              <a:t>(2000)</a:t>
            </a:r>
          </a:p>
        </p:txBody>
      </p:sp>
      <p:sp>
        <p:nvSpPr>
          <p:cNvPr id="29701" name="TextBox 6"/>
          <p:cNvSpPr txBox="1">
            <a:spLocks noChangeArrowheads="1"/>
          </p:cNvSpPr>
          <p:nvPr/>
        </p:nvSpPr>
        <p:spPr bwMode="auto">
          <a:xfrm>
            <a:off x="6400800" y="6019800"/>
            <a:ext cx="1371600" cy="677863"/>
          </a:xfrm>
          <a:prstGeom prst="rect">
            <a:avLst/>
          </a:prstGeom>
          <a:noFill/>
          <a:ln w="9525">
            <a:noFill/>
            <a:miter lim="800000"/>
            <a:headEnd/>
            <a:tailEnd/>
          </a:ln>
        </p:spPr>
        <p:txBody>
          <a:bodyPr>
            <a:spAutoFit/>
          </a:bodyPr>
          <a:lstStyle/>
          <a:p>
            <a:r>
              <a:rPr lang="en-US" sz="1400">
                <a:latin typeface="Calibri" pitchFamily="34" charset="0"/>
              </a:rPr>
              <a:t/>
            </a:r>
            <a:br>
              <a:rPr lang="en-US" sz="1400">
                <a:latin typeface="Calibri" pitchFamily="34" charset="0"/>
              </a:rPr>
            </a:br>
            <a:r>
              <a:rPr lang="en-US" sz="1200">
                <a:latin typeface="Calibri" pitchFamily="34" charset="0"/>
              </a:rPr>
              <a:t>Gagetown, NB</a:t>
            </a:r>
          </a:p>
          <a:p>
            <a:r>
              <a:rPr lang="en-US" sz="1200">
                <a:latin typeface="Calibri" pitchFamily="34" charset="0"/>
              </a:rPr>
              <a:t>(2008)</a:t>
            </a:r>
          </a:p>
        </p:txBody>
      </p:sp>
      <p:pic>
        <p:nvPicPr>
          <p:cNvPr id="8" name="Picture 2" descr="D:\iPhoto Library\Originals\2008\Roll 200\PTJ_0829.JPG"/>
          <p:cNvPicPr>
            <a:picLocks noChangeAspect="1" noChangeArrowheads="1"/>
          </p:cNvPicPr>
          <p:nvPr/>
        </p:nvPicPr>
        <p:blipFill>
          <a:blip r:embed="rId4"/>
          <a:srcRect/>
          <a:stretch>
            <a:fillRect/>
          </a:stretch>
        </p:blipFill>
        <p:spPr bwMode="auto">
          <a:xfrm>
            <a:off x="5029200" y="4038600"/>
            <a:ext cx="3200400" cy="21336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800" smtClean="0"/>
              <a:t>Atlantic Regional Adaptation Collaborative </a:t>
            </a:r>
          </a:p>
        </p:txBody>
      </p:sp>
      <p:sp>
        <p:nvSpPr>
          <p:cNvPr id="31746" name="Content Placeholder 2"/>
          <p:cNvSpPr>
            <a:spLocks noGrp="1"/>
          </p:cNvSpPr>
          <p:nvPr>
            <p:ph idx="1"/>
          </p:nvPr>
        </p:nvSpPr>
        <p:spPr>
          <a:xfrm>
            <a:off x="533400" y="1219200"/>
            <a:ext cx="8229600" cy="4525963"/>
          </a:xfrm>
        </p:spPr>
        <p:txBody>
          <a:bodyPr/>
          <a:lstStyle/>
          <a:p>
            <a:r>
              <a:rPr lang="en-US" sz="2800" smtClean="0"/>
              <a:t>Twenty five plus projects proposed for Atlantic Canada</a:t>
            </a:r>
          </a:p>
          <a:p>
            <a:r>
              <a:rPr lang="en-US" sz="2800" smtClean="0"/>
              <a:t>Will work with over 50 communities of a variety of sizes throughout Atlantic Canada</a:t>
            </a:r>
          </a:p>
          <a:p>
            <a:r>
              <a:rPr lang="en-US" sz="2800" smtClean="0"/>
              <a:t>A total budget of $8.2 million</a:t>
            </a:r>
          </a:p>
          <a:p>
            <a:endParaRPr lang="en-US" sz="2800" smtClean="0"/>
          </a:p>
        </p:txBody>
      </p:sp>
      <p:sp>
        <p:nvSpPr>
          <p:cNvPr id="317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4341" name="Picture 4" descr="DSC_2356"/>
          <p:cNvPicPr>
            <a:picLocks noChangeAspect="1" noChangeArrowheads="1"/>
          </p:cNvPicPr>
          <p:nvPr/>
        </p:nvPicPr>
        <p:blipFill>
          <a:blip r:embed="rId3"/>
          <a:srcRect/>
          <a:stretch>
            <a:fillRect/>
          </a:stretch>
        </p:blipFill>
        <p:spPr bwMode="auto">
          <a:xfrm>
            <a:off x="1066800" y="4114800"/>
            <a:ext cx="2743200" cy="1822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1749" name="TextBox 5"/>
          <p:cNvSpPr txBox="1">
            <a:spLocks noChangeArrowheads="1"/>
          </p:cNvSpPr>
          <p:nvPr/>
        </p:nvSpPr>
        <p:spPr bwMode="auto">
          <a:xfrm>
            <a:off x="1752600" y="6019800"/>
            <a:ext cx="1524000" cy="461963"/>
          </a:xfrm>
          <a:prstGeom prst="rect">
            <a:avLst/>
          </a:prstGeom>
          <a:noFill/>
          <a:ln w="9525">
            <a:noFill/>
            <a:miter lim="800000"/>
            <a:headEnd/>
            <a:tailEnd/>
          </a:ln>
        </p:spPr>
        <p:txBody>
          <a:bodyPr>
            <a:spAutoFit/>
          </a:bodyPr>
          <a:lstStyle/>
          <a:p>
            <a:r>
              <a:rPr lang="en-US" sz="1200">
                <a:latin typeface="Calibri" pitchFamily="34" charset="0"/>
              </a:rPr>
              <a:t>Le Goulet, NB</a:t>
            </a:r>
          </a:p>
          <a:p>
            <a:r>
              <a:rPr lang="en-US" sz="1200">
                <a:latin typeface="Calibri" pitchFamily="34" charset="0"/>
              </a:rPr>
              <a:t>(2007)</a:t>
            </a:r>
          </a:p>
        </p:txBody>
      </p:sp>
      <p:pic>
        <p:nvPicPr>
          <p:cNvPr id="11266" name="Picture 2" descr="FIGURE 14a: Coastal erosion, Union Corner Provincial Park, PE.">
            <a:hlinkClick r:id="rId4"/>
          </p:cNvPr>
          <p:cNvPicPr>
            <a:picLocks noChangeAspect="1" noChangeArrowheads="1"/>
          </p:cNvPicPr>
          <p:nvPr/>
        </p:nvPicPr>
        <p:blipFill>
          <a:blip r:embed="rId5"/>
          <a:srcRect/>
          <a:stretch>
            <a:fillRect/>
          </a:stretch>
        </p:blipFill>
        <p:spPr bwMode="auto">
          <a:xfrm>
            <a:off x="5486400" y="4038600"/>
            <a:ext cx="2743200" cy="1831975"/>
          </a:xfrm>
          <a:prstGeom prst="rect">
            <a:avLst/>
          </a:prstGeom>
          <a:noFill/>
          <a:effectLst>
            <a:outerShdw blurRad="50800" dist="38100" dir="2700000" algn="tl" rotWithShape="0">
              <a:prstClr val="black">
                <a:alpha val="40000"/>
              </a:prstClr>
            </a:outerShdw>
          </a:effectLst>
        </p:spPr>
      </p:pic>
      <p:sp>
        <p:nvSpPr>
          <p:cNvPr id="31751" name="TextBox 7"/>
          <p:cNvSpPr txBox="1">
            <a:spLocks noChangeArrowheads="1"/>
          </p:cNvSpPr>
          <p:nvPr/>
        </p:nvSpPr>
        <p:spPr bwMode="auto">
          <a:xfrm>
            <a:off x="5867400" y="5943600"/>
            <a:ext cx="2743200" cy="276225"/>
          </a:xfrm>
          <a:prstGeom prst="rect">
            <a:avLst/>
          </a:prstGeom>
          <a:noFill/>
          <a:ln w="9525">
            <a:noFill/>
            <a:miter lim="800000"/>
            <a:headEnd/>
            <a:tailEnd/>
          </a:ln>
        </p:spPr>
        <p:txBody>
          <a:bodyPr>
            <a:spAutoFit/>
          </a:bodyPr>
          <a:lstStyle/>
          <a:p>
            <a:r>
              <a:rPr lang="en-US" sz="1200">
                <a:latin typeface="Calibri" pitchFamily="34" charset="0"/>
              </a:rPr>
              <a:t>Union Corner Provincial Park, 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3506</Words>
  <Application>Microsoft Office PowerPoint</Application>
  <PresentationFormat>On-screen Show (4:3)</PresentationFormat>
  <Paragraphs>343</Paragraphs>
  <Slides>17</Slides>
  <Notes>17</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17</vt:i4>
      </vt:variant>
    </vt:vector>
  </HeadingPairs>
  <TitlesOfParts>
    <vt:vector size="21" baseType="lpstr">
      <vt:lpstr>Calibri</vt:lpstr>
      <vt:lpstr>Arial</vt:lpstr>
      <vt:lpstr>Courier New</vt:lpstr>
      <vt:lpstr>Office Theme</vt:lpstr>
      <vt:lpstr>Climate Change Adaptation for Atlantic Canada</vt:lpstr>
      <vt:lpstr>Climate Change Adaptation Background</vt:lpstr>
      <vt:lpstr>Climate Change Adaptation Background</vt:lpstr>
      <vt:lpstr>Climate Change Adaptation Background</vt:lpstr>
      <vt:lpstr>The Climate Change Adaptation Strategy  for Atlantic Canada</vt:lpstr>
      <vt:lpstr>The Climate Change Adaptation Strategy  for Atlantic Canada</vt:lpstr>
      <vt:lpstr>Regional Adaptation Collaborative Program </vt:lpstr>
      <vt:lpstr>Atlantic Regional Adaptation Collaborative</vt:lpstr>
      <vt:lpstr>Atlantic Regional Adaptation Collaborative </vt:lpstr>
      <vt:lpstr>Atlantic Regional Adaptation Collaborative </vt:lpstr>
      <vt:lpstr>Atlantic Regional Adaptation Collaborative </vt:lpstr>
      <vt:lpstr>Atlantic Regional Adaptation Collaborative </vt:lpstr>
      <vt:lpstr>Atlantic Regional Adaptation Collaborative </vt:lpstr>
      <vt:lpstr>Atlantic Regional Adaptation Collaborative </vt:lpstr>
      <vt:lpstr>Atlantic RAC Governance</vt:lpstr>
      <vt:lpstr>Other climate change adaptation projects:</vt:lpstr>
      <vt:lpstr>Slide 17</vt:lpstr>
    </vt:vector>
  </TitlesOfParts>
  <Company>Environment and Local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Adaptation for Atlantic Canada</dc:title>
  <dc:creator>jordanp</dc:creator>
  <cp:lastModifiedBy>Michele L. Tremblay</cp:lastModifiedBy>
  <cp:revision>154</cp:revision>
  <dcterms:created xsi:type="dcterms:W3CDTF">2009-11-24T18:56:58Z</dcterms:created>
  <dcterms:modified xsi:type="dcterms:W3CDTF">2009-12-23T21:33:02Z</dcterms:modified>
</cp:coreProperties>
</file>