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7"/>
  </p:notesMasterIdLst>
  <p:handoutMasterIdLst>
    <p:handoutMasterId r:id="rId28"/>
  </p:handoutMasterIdLst>
  <p:sldIdLst>
    <p:sldId id="300" r:id="rId2"/>
    <p:sldId id="306" r:id="rId3"/>
    <p:sldId id="293" r:id="rId4"/>
    <p:sldId id="294" r:id="rId5"/>
    <p:sldId id="296" r:id="rId6"/>
    <p:sldId id="304" r:id="rId7"/>
    <p:sldId id="305" r:id="rId8"/>
    <p:sldId id="263" r:id="rId9"/>
    <p:sldId id="264" r:id="rId10"/>
    <p:sldId id="266" r:id="rId11"/>
    <p:sldId id="279" r:id="rId12"/>
    <p:sldId id="268" r:id="rId13"/>
    <p:sldId id="302" r:id="rId14"/>
    <p:sldId id="308" r:id="rId15"/>
    <p:sldId id="317" r:id="rId16"/>
    <p:sldId id="318" r:id="rId17"/>
    <p:sldId id="297" r:id="rId18"/>
    <p:sldId id="313" r:id="rId19"/>
    <p:sldId id="269" r:id="rId20"/>
    <p:sldId id="314" r:id="rId21"/>
    <p:sldId id="319" r:id="rId22"/>
    <p:sldId id="320" r:id="rId23"/>
    <p:sldId id="303" r:id="rId24"/>
    <p:sldId id="259" r:id="rId25"/>
    <p:sldId id="307" r:id="rId26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9933"/>
    <a:srgbClr val="FFCC00"/>
    <a:srgbClr val="0033CC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667" autoAdjust="0"/>
    <p:restoredTop sz="88810" autoAdjust="0"/>
  </p:normalViewPr>
  <p:slideViewPr>
    <p:cSldViewPr>
      <p:cViewPr varScale="1">
        <p:scale>
          <a:sx n="100" d="100"/>
          <a:sy n="100" d="100"/>
        </p:scale>
        <p:origin x="-1254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308E73-2435-4329-A7CF-CA2BCE171E12}" type="datetimeFigureOut">
              <a:rPr lang="en-CA" smtClean="0"/>
              <a:pPr/>
              <a:t>08/12/2011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F06797-F8E8-428B-98C2-AC775C5B408A}" type="slidenum">
              <a:rPr lang="en-CA" smtClean="0"/>
              <a:pPr/>
              <a:t>‹#›</a:t>
            </a:fld>
            <a:endParaRPr lang="en-C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819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81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81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7D0F0694-1C45-4853-B930-953A811ADBC9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buFontTx/>
              <a:buChar char="•"/>
            </a:pPr>
            <a:endParaRPr lang="en-US" sz="1400" dirty="0"/>
          </a:p>
        </p:txBody>
      </p:sp>
      <p:sp>
        <p:nvSpPr>
          <p:cNvPr id="184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88794DE4-ADB3-402D-B758-2EA948618293}" type="slidenum">
              <a:rPr lang="en-US" smtClean="0"/>
              <a:pPr/>
              <a:t>1</a:t>
            </a:fld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CA" dirty="0" smtClean="0"/>
              <a:t>Property and infrastructure damage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CA" dirty="0" smtClean="0"/>
              <a:t>Siltation 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CA" dirty="0" smtClean="0"/>
              <a:t>Water supply</a:t>
            </a:r>
            <a:r>
              <a:rPr lang="en-CA" baseline="0" dirty="0" smtClean="0"/>
              <a:t> impacts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CA" baseline="0" dirty="0" smtClean="0"/>
              <a:t>Surface runoff, contamination</a:t>
            </a:r>
            <a:endParaRPr lang="en-CA" dirty="0" smtClean="0"/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0F0694-1C45-4853-B930-953A811ADBC9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A44A232-89D7-4E3F-BED6-BA9DA45CCD7D}" type="slidenum">
              <a:rPr lang="en-US"/>
              <a:pPr/>
              <a:t>24</a:t>
            </a:fld>
            <a:endParaRPr lang="en-US"/>
          </a:p>
        </p:txBody>
      </p:sp>
      <p:sp>
        <p:nvSpPr>
          <p:cNvPr id="9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solidFill>
                  <a:srgbClr val="339933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>
                <a:solidFill>
                  <a:srgbClr val="339933"/>
                </a:solidFill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0244" name="Rectangle 4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10245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10246" name="Rectangle 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Line 5"/>
          <p:cNvSpPr>
            <a:spLocks noChangeShapeType="1"/>
          </p:cNvSpPr>
          <p:nvPr userDrawn="1"/>
        </p:nvSpPr>
        <p:spPr bwMode="auto">
          <a:xfrm>
            <a:off x="0" y="1371600"/>
            <a:ext cx="9144000" cy="0"/>
          </a:xfrm>
          <a:prstGeom prst="line">
            <a:avLst/>
          </a:prstGeom>
          <a:noFill/>
          <a:ln w="38100">
            <a:solidFill>
              <a:srgbClr val="339933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2E0FCE8-F1E0-4237-B492-94426C0C4F3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4A0733F-CFA8-4FD9-A442-577896DBD74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934200" y="647700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D4B43A9-6649-49ED-8CE7-53B143DC288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334D15-F5CB-43F9-928D-53284970486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4CAF3E-E5AE-4058-9C77-A6270B2D192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934200" y="653415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CC121647-498E-465D-B7CF-B04AA3C3098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474A023-2181-4D43-9618-1C52334D48C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66B5090-5C72-44A9-BB47-471E47B86AE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830A1F0-6891-43B2-8A21-CD38F981635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0C35F3D9-FBFA-412F-9B80-481EB865F115}" type="slidenum">
              <a:rPr lang="en-US"/>
              <a:pPr/>
              <a:t>‹#›</a:t>
            </a:fld>
            <a:endParaRPr lang="en-US"/>
          </a:p>
        </p:txBody>
      </p:sp>
      <p:pic>
        <p:nvPicPr>
          <p:cNvPr id="1031" name="Picture 2" descr="Bilingual A"/>
          <p:cNvPicPr>
            <a:picLocks noChangeAspect="1" noChangeArrowheads="1"/>
          </p:cNvPicPr>
          <p:nvPr userDrawn="1"/>
        </p:nvPicPr>
        <p:blipFill>
          <a:blip r:embed="rId13" cstate="print"/>
          <a:srcRect l="5455" t="2008" r="4976" b="25339"/>
          <a:stretch>
            <a:fillRect/>
          </a:stretch>
        </p:blipFill>
        <p:spPr bwMode="auto">
          <a:xfrm>
            <a:off x="381000" y="6096000"/>
            <a:ext cx="3411233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2" name="Line 8"/>
          <p:cNvSpPr>
            <a:spLocks noChangeShapeType="1"/>
          </p:cNvSpPr>
          <p:nvPr userDrawn="1"/>
        </p:nvSpPr>
        <p:spPr bwMode="auto">
          <a:xfrm>
            <a:off x="0" y="1447800"/>
            <a:ext cx="9144000" cy="0"/>
          </a:xfrm>
          <a:prstGeom prst="line">
            <a:avLst/>
          </a:prstGeom>
          <a:noFill/>
          <a:ln w="38100">
            <a:solidFill>
              <a:srgbClr val="0033CC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rtl="0" fontAlgn="base">
        <a:spcBef>
          <a:spcPct val="0"/>
        </a:spcBef>
        <a:spcAft>
          <a:spcPct val="0"/>
        </a:spcAft>
        <a:defRPr sz="3600" b="1">
          <a:solidFill>
            <a:srgbClr val="339933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3600" b="1">
          <a:solidFill>
            <a:srgbClr val="0033CC"/>
          </a:solidFill>
          <a:latin typeface="Comic Sans MS" pitchFamily="66" charset="0"/>
        </a:defRPr>
      </a:lvl2pPr>
      <a:lvl3pPr algn="ctr" rtl="0" fontAlgn="base">
        <a:spcBef>
          <a:spcPct val="0"/>
        </a:spcBef>
        <a:spcAft>
          <a:spcPct val="0"/>
        </a:spcAft>
        <a:defRPr sz="3600" b="1">
          <a:solidFill>
            <a:srgbClr val="0033CC"/>
          </a:solidFill>
          <a:latin typeface="Comic Sans MS" pitchFamily="66" charset="0"/>
        </a:defRPr>
      </a:lvl3pPr>
      <a:lvl4pPr algn="ctr" rtl="0" fontAlgn="base">
        <a:spcBef>
          <a:spcPct val="0"/>
        </a:spcBef>
        <a:spcAft>
          <a:spcPct val="0"/>
        </a:spcAft>
        <a:defRPr sz="3600" b="1">
          <a:solidFill>
            <a:srgbClr val="0033CC"/>
          </a:solidFill>
          <a:latin typeface="Comic Sans MS" pitchFamily="66" charset="0"/>
        </a:defRPr>
      </a:lvl4pPr>
      <a:lvl5pPr algn="ctr" rtl="0" fontAlgn="base">
        <a:spcBef>
          <a:spcPct val="0"/>
        </a:spcBef>
        <a:spcAft>
          <a:spcPct val="0"/>
        </a:spcAft>
        <a:defRPr sz="3600" b="1">
          <a:solidFill>
            <a:srgbClr val="0033CC"/>
          </a:solidFill>
          <a:latin typeface="Comic Sans MS" pitchFamily="66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 b="1">
          <a:solidFill>
            <a:srgbClr val="0033CC"/>
          </a:solidFill>
          <a:latin typeface="Comic Sans MS" pitchFamily="66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 b="1">
          <a:solidFill>
            <a:srgbClr val="0033CC"/>
          </a:solidFill>
          <a:latin typeface="Comic Sans MS" pitchFamily="66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 b="1">
          <a:solidFill>
            <a:srgbClr val="0033CC"/>
          </a:solidFill>
          <a:latin typeface="Comic Sans MS" pitchFamily="66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 b="1">
          <a:solidFill>
            <a:srgbClr val="0033CC"/>
          </a:solidFill>
          <a:latin typeface="Comic Sans MS" pitchFamily="66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rgbClr val="339933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rgbClr val="339933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rgbClr val="339933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rgbClr val="339933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339933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2.jpeg"/><Relationship Id="rId7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gif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19.jpeg"/><Relationship Id="rId7" Type="http://schemas.openxmlformats.org/officeDocument/2006/relationships/image" Target="../media/image32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1.jpeg"/><Relationship Id="rId5" Type="http://schemas.openxmlformats.org/officeDocument/2006/relationships/image" Target="../media/image30.png"/><Relationship Id="rId4" Type="http://schemas.openxmlformats.org/officeDocument/2006/relationships/image" Target="../media/image2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4.jpeg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838200" y="152400"/>
            <a:ext cx="7467600" cy="12954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CA" dirty="0" smtClean="0"/>
              <a:t/>
            </a:r>
            <a:br>
              <a:rPr lang="en-CA" dirty="0" smtClean="0"/>
            </a:br>
            <a:r>
              <a:rPr lang="en-CA" dirty="0" smtClean="0"/>
              <a:t/>
            </a:r>
            <a:br>
              <a:rPr lang="en-CA" dirty="0" smtClean="0"/>
            </a:br>
            <a:r>
              <a:rPr lang="en-CA" dirty="0" smtClean="0"/>
              <a:t>The Regional Adaptation Collaborative Project</a:t>
            </a:r>
            <a:br>
              <a:rPr lang="en-CA" dirty="0" smtClean="0"/>
            </a:br>
            <a:r>
              <a:rPr lang="en-CA" dirty="0" smtClean="0"/>
              <a:t> </a:t>
            </a:r>
            <a:br>
              <a:rPr lang="en-CA" dirty="0" smtClean="0"/>
            </a:br>
            <a:endParaRPr lang="en-US" dirty="0" smtClean="0"/>
          </a:p>
        </p:txBody>
      </p:sp>
      <p:pic>
        <p:nvPicPr>
          <p:cNvPr id="2052" name="Picture 4" descr="Visual Identity/D'identité visuell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3000" y="5334000"/>
            <a:ext cx="1371600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5" name="Picture 7" descr="log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67500" y="5181600"/>
            <a:ext cx="1028700" cy="60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PEI GovtColour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65090" y="5257800"/>
            <a:ext cx="854710" cy="59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2" name="Picture 2" descr="Natural Resources Canada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76600" y="6248400"/>
            <a:ext cx="3543300" cy="304800"/>
          </a:xfrm>
          <a:prstGeom prst="rect">
            <a:avLst/>
          </a:prstGeom>
          <a:noFill/>
        </p:spPr>
      </p:pic>
      <p:pic>
        <p:nvPicPr>
          <p:cNvPr id="9" name="Picture 2" descr="Bilingual A"/>
          <p:cNvPicPr>
            <a:picLocks noChangeAspect="1" noChangeArrowheads="1"/>
          </p:cNvPicPr>
          <p:nvPr/>
        </p:nvPicPr>
        <p:blipFill>
          <a:blip r:embed="rId7" cstate="print"/>
          <a:srcRect l="5455" t="2008" b="28915"/>
          <a:stretch>
            <a:fillRect/>
          </a:stretch>
        </p:blipFill>
        <p:spPr bwMode="auto">
          <a:xfrm>
            <a:off x="1600200" y="3810000"/>
            <a:ext cx="6172200" cy="12410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2" descr="NB_Colour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098442" y="5219163"/>
            <a:ext cx="1452279" cy="548639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685800" y="2057400"/>
            <a:ext cx="804258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A" sz="2800" dirty="0" smtClean="0">
                <a:solidFill>
                  <a:srgbClr val="339933"/>
                </a:solidFill>
              </a:rPr>
              <a:t>Gulf of Maine Council on the Marine Environment</a:t>
            </a:r>
          </a:p>
          <a:p>
            <a:pPr algn="ctr"/>
            <a:r>
              <a:rPr lang="en-CA" sz="2800" dirty="0" smtClean="0">
                <a:solidFill>
                  <a:srgbClr val="339933"/>
                </a:solidFill>
              </a:rPr>
              <a:t>Saint John </a:t>
            </a:r>
          </a:p>
          <a:p>
            <a:pPr algn="ctr"/>
            <a:r>
              <a:rPr lang="en-CA" sz="2400" dirty="0" smtClean="0">
                <a:solidFill>
                  <a:srgbClr val="339933"/>
                </a:solidFill>
              </a:rPr>
              <a:t>Dec 8 2011</a:t>
            </a:r>
            <a:endParaRPr lang="en-CA" sz="2400" dirty="0">
              <a:solidFill>
                <a:srgbClr val="339933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Electrical_resistivity_survey_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3400" y="1828800"/>
            <a:ext cx="3276600" cy="2146738"/>
          </a:xfrm>
          <a:prstGeom prst="rect">
            <a:avLst/>
          </a:prstGeom>
        </p:spPr>
      </p:pic>
      <p:pic>
        <p:nvPicPr>
          <p:cNvPr id="17" name="Picture 3" descr="Storm Oc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398" y="4191000"/>
            <a:ext cx="3314702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504825" y="4162425"/>
            <a:ext cx="18389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 smtClean="0"/>
              <a:t>Coastal flooding</a:t>
            </a:r>
            <a:endParaRPr lang="en-CA" dirty="0"/>
          </a:p>
        </p:txBody>
      </p:sp>
      <p:sp>
        <p:nvSpPr>
          <p:cNvPr id="9" name="TextBox 8"/>
          <p:cNvSpPr txBox="1"/>
          <p:nvPr/>
        </p:nvSpPr>
        <p:spPr>
          <a:xfrm>
            <a:off x="533400" y="1828800"/>
            <a:ext cx="21467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 smtClean="0">
                <a:solidFill>
                  <a:schemeClr val="bg1"/>
                </a:solidFill>
              </a:rPr>
              <a:t>Salt water intrusion</a:t>
            </a:r>
            <a:endParaRPr lang="en-CA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22767" y="42672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A" dirty="0"/>
          </a:p>
        </p:txBody>
      </p:sp>
      <p:pic>
        <p:nvPicPr>
          <p:cNvPr id="16" name="Picture 2"/>
          <p:cNvPicPr>
            <a:picLocks noChangeArrowheads="1"/>
          </p:cNvPicPr>
          <p:nvPr/>
        </p:nvPicPr>
        <p:blipFill>
          <a:blip r:embed="rId4" cstate="print">
            <a:lum bright="12000"/>
          </a:blip>
          <a:srcRect l="2439" t="3448" r="2439" b="3448"/>
          <a:stretch>
            <a:fillRect/>
          </a:stretch>
        </p:blipFill>
        <p:spPr bwMode="auto">
          <a:xfrm>
            <a:off x="4572000" y="1828800"/>
            <a:ext cx="3429000" cy="2133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4572000" y="1828800"/>
            <a:ext cx="17876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 smtClean="0"/>
              <a:t>Coastal erosion</a:t>
            </a:r>
            <a:endParaRPr lang="en-CA" dirty="0"/>
          </a:p>
        </p:txBody>
      </p:sp>
      <p:pic>
        <p:nvPicPr>
          <p:cNvPr id="20" name="Picture 2" descr="ICEDMG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4191000"/>
            <a:ext cx="3505200" cy="2219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TextBox 20"/>
          <p:cNvSpPr txBox="1"/>
          <p:nvPr/>
        </p:nvSpPr>
        <p:spPr>
          <a:xfrm>
            <a:off x="4572000" y="4191000"/>
            <a:ext cx="14414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 smtClean="0"/>
              <a:t>Storm surge</a:t>
            </a:r>
            <a:endParaRPr lang="en-CA" dirty="0"/>
          </a:p>
        </p:txBody>
      </p:sp>
      <p:sp>
        <p:nvSpPr>
          <p:cNvPr id="19" name="Title 1"/>
          <p:cNvSpPr txBox="1">
            <a:spLocks/>
          </p:cNvSpPr>
          <p:nvPr/>
        </p:nvSpPr>
        <p:spPr bwMode="auto">
          <a:xfrm>
            <a:off x="685800" y="381000"/>
            <a:ext cx="7772400" cy="688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3600" b="1" i="0" u="none" strike="noStrike" kern="0" cap="none" spc="0" normalizeH="0" baseline="0" noProof="0" smtClean="0">
                <a:ln>
                  <a:noFill/>
                </a:ln>
                <a:solidFill>
                  <a:srgbClr val="339933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Issues</a:t>
            </a:r>
            <a:endParaRPr kumimoji="0" lang="en-CA" sz="3600" b="1" i="0" u="none" strike="noStrike" kern="0" cap="none" spc="0" normalizeH="0" baseline="0" noProof="0" dirty="0">
              <a:ln>
                <a:noFill/>
              </a:ln>
              <a:solidFill>
                <a:srgbClr val="339933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100527grand-sault-erosion_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1000" y="4114799"/>
            <a:ext cx="3733800" cy="245030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688975"/>
          </a:xfrm>
        </p:spPr>
        <p:txBody>
          <a:bodyPr/>
          <a:lstStyle/>
          <a:p>
            <a:r>
              <a:rPr lang="en-CA" dirty="0" smtClean="0"/>
              <a:t>Issues</a:t>
            </a:r>
            <a:endParaRPr lang="en-CA" dirty="0"/>
          </a:p>
        </p:txBody>
      </p:sp>
      <p:pic>
        <p:nvPicPr>
          <p:cNvPr id="6" name="Picture 2" descr="D:\iPhoto Library\Originals\2008\Saint John River Airphotos May 3, 2008\DSC_4316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8200" y="4038600"/>
            <a:ext cx="3810000" cy="250648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13" descr="decapr0405 012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8200" y="1524000"/>
            <a:ext cx="3810000" cy="24234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 descr="culvert gully erosion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04800" y="1524000"/>
            <a:ext cx="3865418" cy="23622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800600" y="3468469"/>
            <a:ext cx="18004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 smtClean="0">
                <a:solidFill>
                  <a:schemeClr val="bg1"/>
                </a:solidFill>
              </a:rPr>
              <a:t>Ice jam flooding</a:t>
            </a:r>
          </a:p>
          <a:p>
            <a:endParaRPr lang="en-CA" dirty="0"/>
          </a:p>
        </p:txBody>
      </p:sp>
      <p:sp>
        <p:nvSpPr>
          <p:cNvPr id="14" name="TextBox 13"/>
          <p:cNvSpPr txBox="1"/>
          <p:nvPr/>
        </p:nvSpPr>
        <p:spPr>
          <a:xfrm>
            <a:off x="381000" y="3440668"/>
            <a:ext cx="12355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 smtClean="0">
                <a:solidFill>
                  <a:schemeClr val="bg1"/>
                </a:solidFill>
              </a:rPr>
              <a:t>Erosion</a:t>
            </a:r>
            <a:endParaRPr lang="en-CA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257300" y="6183868"/>
            <a:ext cx="29033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 smtClean="0">
                <a:solidFill>
                  <a:schemeClr val="bg1"/>
                </a:solidFill>
              </a:rPr>
              <a:t>Erosion / property damage</a:t>
            </a:r>
            <a:endParaRPr lang="en-CA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724400" y="6096000"/>
            <a:ext cx="2505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 smtClean="0">
                <a:solidFill>
                  <a:schemeClr val="bg1"/>
                </a:solidFill>
              </a:rPr>
              <a:t>Inland </a:t>
            </a:r>
            <a:r>
              <a:rPr lang="en-CA" dirty="0" err="1" smtClean="0">
                <a:solidFill>
                  <a:schemeClr val="bg1"/>
                </a:solidFill>
              </a:rPr>
              <a:t>riverine</a:t>
            </a:r>
            <a:r>
              <a:rPr lang="en-CA" dirty="0" smtClean="0">
                <a:solidFill>
                  <a:schemeClr val="bg1"/>
                </a:solidFill>
              </a:rPr>
              <a:t> flooding</a:t>
            </a:r>
            <a:endParaRPr lang="en-CA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304800"/>
            <a:ext cx="7772400" cy="914400"/>
          </a:xfrm>
        </p:spPr>
        <p:txBody>
          <a:bodyPr/>
          <a:lstStyle/>
          <a:p>
            <a:r>
              <a:rPr lang="en-CA" dirty="0" smtClean="0"/>
              <a:t>Project components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type="subTitle" idx="1"/>
          </p:nvPr>
        </p:nvSpPr>
        <p:spPr>
          <a:xfrm>
            <a:off x="533400" y="1676400"/>
            <a:ext cx="4876800" cy="4191000"/>
          </a:xfrm>
        </p:spPr>
        <p:txBody>
          <a:bodyPr/>
          <a:lstStyle/>
          <a:p>
            <a:pPr algn="l">
              <a:buFont typeface="Arial" pitchFamily="34" charset="0"/>
              <a:buChar char="•"/>
            </a:pPr>
            <a:r>
              <a:rPr lang="en-CA" sz="2200" dirty="0" smtClean="0"/>
              <a:t>Vulnerability/risk assessment</a:t>
            </a:r>
          </a:p>
          <a:p>
            <a:pPr algn="l">
              <a:buFont typeface="Arial" pitchFamily="34" charset="0"/>
              <a:buChar char="•"/>
            </a:pPr>
            <a:r>
              <a:rPr lang="en-CA" sz="2200" dirty="0" smtClean="0"/>
              <a:t>Acquiring survey data, often </a:t>
            </a:r>
            <a:r>
              <a:rPr lang="en-CA" sz="2200" dirty="0" err="1" smtClean="0"/>
              <a:t>LiDAR</a:t>
            </a:r>
            <a:endParaRPr lang="en-CA" sz="2200" dirty="0" smtClean="0"/>
          </a:p>
          <a:p>
            <a:pPr algn="l">
              <a:buFont typeface="Arial" pitchFamily="34" charset="0"/>
              <a:buChar char="•"/>
            </a:pPr>
            <a:r>
              <a:rPr lang="en-CA" sz="2200" dirty="0" smtClean="0"/>
              <a:t>Mapping of areas at risk</a:t>
            </a:r>
          </a:p>
          <a:p>
            <a:pPr algn="l">
              <a:buFont typeface="Arial" pitchFamily="34" charset="0"/>
              <a:buChar char="•"/>
            </a:pPr>
            <a:r>
              <a:rPr lang="en-CA" sz="2200" dirty="0" smtClean="0"/>
              <a:t>Additional analyses: infrastructure at risk, critical resources, emergency management</a:t>
            </a:r>
          </a:p>
          <a:p>
            <a:pPr algn="l">
              <a:buFont typeface="Arial" pitchFamily="34" charset="0"/>
              <a:buChar char="•"/>
            </a:pPr>
            <a:r>
              <a:rPr lang="en-CA" sz="2200" dirty="0" smtClean="0"/>
              <a:t>Technical studies (engineering, geotechnical, geophysical), monitoring</a:t>
            </a:r>
          </a:p>
          <a:p>
            <a:pPr algn="l">
              <a:buFont typeface="Arial" pitchFamily="34" charset="0"/>
              <a:buChar char="•"/>
            </a:pPr>
            <a:r>
              <a:rPr lang="en-CA" sz="2200" dirty="0" smtClean="0"/>
              <a:t>Technical and management recommendations (adaptation solutions)</a:t>
            </a:r>
          </a:p>
          <a:p>
            <a:pPr algn="l">
              <a:buFont typeface="Arial" pitchFamily="34" charset="0"/>
              <a:buChar char="•"/>
            </a:pPr>
            <a:r>
              <a:rPr lang="en-CA" sz="2200" dirty="0" smtClean="0"/>
              <a:t>Planning, zoning, land use recommendations</a:t>
            </a:r>
            <a:endParaRPr lang="en-CA" sz="2200" dirty="0"/>
          </a:p>
        </p:txBody>
      </p:sp>
      <p:pic>
        <p:nvPicPr>
          <p:cNvPr id="6" name="Picture 7" descr="Workshop 00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10200" y="1676400"/>
            <a:ext cx="3427413" cy="2777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6"/>
          <p:cNvGrpSpPr/>
          <p:nvPr/>
        </p:nvGrpSpPr>
        <p:grpSpPr>
          <a:xfrm>
            <a:off x="3048000" y="2133600"/>
            <a:ext cx="3200400" cy="2590800"/>
            <a:chOff x="2057400" y="1295400"/>
            <a:chExt cx="5386039" cy="4097338"/>
          </a:xfrm>
        </p:grpSpPr>
        <p:grpSp>
          <p:nvGrpSpPr>
            <p:cNvPr id="3" name="Group 15"/>
            <p:cNvGrpSpPr/>
            <p:nvPr/>
          </p:nvGrpSpPr>
          <p:grpSpPr>
            <a:xfrm>
              <a:off x="2057400" y="1295400"/>
              <a:ext cx="5386039" cy="4097338"/>
              <a:chOff x="2057400" y="1295400"/>
              <a:chExt cx="5386039" cy="4097338"/>
            </a:xfrm>
          </p:grpSpPr>
          <p:pic>
            <p:nvPicPr>
              <p:cNvPr id="4" name="Picture 10" descr="NBoutline.jpg"/>
              <p:cNvPicPr>
                <a:picLocks noChangeAspect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2057400" y="1295400"/>
                <a:ext cx="4343400" cy="409733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5" name="Oval 6"/>
              <p:cNvSpPr>
                <a:spLocks noChangeArrowheads="1"/>
              </p:cNvSpPr>
              <p:nvPr/>
            </p:nvSpPr>
            <p:spPr bwMode="auto">
              <a:xfrm>
                <a:off x="5562600" y="1524000"/>
                <a:ext cx="152400" cy="152400"/>
              </a:xfrm>
              <a:prstGeom prst="ellipse">
                <a:avLst/>
              </a:prstGeom>
              <a:solidFill>
                <a:srgbClr val="FF0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CA" b="0">
                  <a:latin typeface="Arial" pitchFamily="34" charset="0"/>
                  <a:ea typeface="ヒラギノ角ゴ Pro W3"/>
                  <a:cs typeface="ヒラギノ角ゴ Pro W3"/>
                </a:endParaRPr>
              </a:p>
            </p:txBody>
          </p:sp>
          <p:sp>
            <p:nvSpPr>
              <p:cNvPr id="6" name="Oval 7"/>
              <p:cNvSpPr>
                <a:spLocks noChangeArrowheads="1"/>
              </p:cNvSpPr>
              <p:nvPr/>
            </p:nvSpPr>
            <p:spPr bwMode="auto">
              <a:xfrm>
                <a:off x="5486400" y="2971800"/>
                <a:ext cx="152400" cy="152400"/>
              </a:xfrm>
              <a:prstGeom prst="ellipse">
                <a:avLst/>
              </a:prstGeom>
              <a:solidFill>
                <a:srgbClr val="FF0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CA" b="0">
                  <a:latin typeface="Arial" pitchFamily="34" charset="0"/>
                  <a:ea typeface="ヒラギノ角ゴ Pro W3"/>
                  <a:cs typeface="ヒラギノ角ゴ Pro W3"/>
                </a:endParaRPr>
              </a:p>
            </p:txBody>
          </p:sp>
          <p:sp>
            <p:nvSpPr>
              <p:cNvPr id="7" name="Oval 8"/>
              <p:cNvSpPr>
                <a:spLocks noChangeArrowheads="1"/>
              </p:cNvSpPr>
              <p:nvPr/>
            </p:nvSpPr>
            <p:spPr bwMode="auto">
              <a:xfrm>
                <a:off x="6096000" y="3657600"/>
                <a:ext cx="152400" cy="152400"/>
              </a:xfrm>
              <a:prstGeom prst="ellipse">
                <a:avLst/>
              </a:prstGeom>
              <a:solidFill>
                <a:srgbClr val="FF0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CA" b="0">
                  <a:latin typeface="Arial" pitchFamily="34" charset="0"/>
                  <a:ea typeface="ヒラギノ角ゴ Pro W3"/>
                  <a:cs typeface="ヒラギノ角ゴ Pro W3"/>
                </a:endParaRPr>
              </a:p>
            </p:txBody>
          </p:sp>
          <p:sp>
            <p:nvSpPr>
              <p:cNvPr id="8" name="Oval 11"/>
              <p:cNvSpPr>
                <a:spLocks noChangeArrowheads="1"/>
              </p:cNvSpPr>
              <p:nvPr/>
            </p:nvSpPr>
            <p:spPr bwMode="auto">
              <a:xfrm>
                <a:off x="5562600" y="3581400"/>
                <a:ext cx="152400" cy="152400"/>
              </a:xfrm>
              <a:prstGeom prst="ellipse">
                <a:avLst/>
              </a:prstGeom>
              <a:solidFill>
                <a:srgbClr val="FF0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CA" b="0">
                  <a:latin typeface="Arial" pitchFamily="34" charset="0"/>
                  <a:ea typeface="ヒラギノ角ゴ Pro W3"/>
                  <a:cs typeface="ヒラギノ角ゴ Pro W3"/>
                </a:endParaRPr>
              </a:p>
            </p:txBody>
          </p:sp>
          <p:sp>
            <p:nvSpPr>
              <p:cNvPr id="9" name="Oval 12"/>
              <p:cNvSpPr>
                <a:spLocks noChangeArrowheads="1"/>
              </p:cNvSpPr>
              <p:nvPr/>
            </p:nvSpPr>
            <p:spPr bwMode="auto">
              <a:xfrm>
                <a:off x="4495800" y="4419600"/>
                <a:ext cx="152400" cy="152400"/>
              </a:xfrm>
              <a:prstGeom prst="ellipse">
                <a:avLst/>
              </a:prstGeom>
              <a:solidFill>
                <a:srgbClr val="FF0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CA" b="0">
                  <a:latin typeface="Arial" pitchFamily="34" charset="0"/>
                  <a:ea typeface="ヒラギノ角ゴ Pro W3"/>
                  <a:cs typeface="ヒラギノ角ゴ Pro W3"/>
                </a:endParaRPr>
              </a:p>
            </p:txBody>
          </p:sp>
          <p:sp>
            <p:nvSpPr>
              <p:cNvPr id="10" name="Oval 13"/>
              <p:cNvSpPr>
                <a:spLocks noChangeArrowheads="1"/>
              </p:cNvSpPr>
              <p:nvPr/>
            </p:nvSpPr>
            <p:spPr bwMode="auto">
              <a:xfrm>
                <a:off x="3200400" y="2514600"/>
                <a:ext cx="152400" cy="152400"/>
              </a:xfrm>
              <a:prstGeom prst="ellipse">
                <a:avLst/>
              </a:prstGeom>
              <a:solidFill>
                <a:srgbClr val="FF0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CA" b="0">
                  <a:latin typeface="Arial" pitchFamily="34" charset="0"/>
                  <a:ea typeface="ヒラギノ角ゴ Pro W3"/>
                  <a:cs typeface="ヒラギノ角ゴ Pro W3"/>
                </a:endParaRPr>
              </a:p>
            </p:txBody>
          </p:sp>
          <p:sp>
            <p:nvSpPr>
              <p:cNvPr id="12" name="TextBox 16"/>
              <p:cNvSpPr txBox="1">
                <a:spLocks noChangeArrowheads="1"/>
              </p:cNvSpPr>
              <p:nvPr/>
            </p:nvSpPr>
            <p:spPr bwMode="auto">
              <a:xfrm>
                <a:off x="5638800" y="2819400"/>
                <a:ext cx="1804639" cy="4867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US" sz="1400" dirty="0" err="1" smtClean="0"/>
                  <a:t>Richibucto</a:t>
                </a:r>
                <a:endParaRPr lang="en-US" sz="1400" dirty="0"/>
              </a:p>
            </p:txBody>
          </p:sp>
          <p:sp>
            <p:nvSpPr>
              <p:cNvPr id="13" name="TextBox 17"/>
              <p:cNvSpPr txBox="1">
                <a:spLocks noChangeArrowheads="1"/>
              </p:cNvSpPr>
              <p:nvPr/>
            </p:nvSpPr>
            <p:spPr bwMode="auto">
              <a:xfrm>
                <a:off x="3505200" y="3352800"/>
                <a:ext cx="2133600" cy="5238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r"/>
                <a:r>
                  <a:rPr lang="en-US" sz="1400" dirty="0"/>
                  <a:t>Greater Moncton </a:t>
                </a:r>
              </a:p>
              <a:p>
                <a:pPr algn="r"/>
                <a:endParaRPr lang="en-US" sz="1400" dirty="0"/>
              </a:p>
            </p:txBody>
          </p:sp>
          <p:sp>
            <p:nvSpPr>
              <p:cNvPr id="14" name="TextBox 19"/>
              <p:cNvSpPr txBox="1">
                <a:spLocks noChangeArrowheads="1"/>
              </p:cNvSpPr>
              <p:nvPr/>
            </p:nvSpPr>
            <p:spPr bwMode="auto">
              <a:xfrm>
                <a:off x="4572000" y="4495800"/>
                <a:ext cx="2590800" cy="3077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en-US" sz="1400" dirty="0"/>
                  <a:t>Lower Saint John River </a:t>
                </a:r>
              </a:p>
            </p:txBody>
          </p:sp>
          <p:sp>
            <p:nvSpPr>
              <p:cNvPr id="15" name="TextBox 20"/>
              <p:cNvSpPr txBox="1">
                <a:spLocks noChangeArrowheads="1"/>
              </p:cNvSpPr>
              <p:nvPr/>
            </p:nvSpPr>
            <p:spPr bwMode="auto">
              <a:xfrm>
                <a:off x="3352800" y="2133600"/>
                <a:ext cx="1752600" cy="5238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en-US" sz="1400" dirty="0"/>
                  <a:t>Grand Falls </a:t>
                </a:r>
              </a:p>
              <a:p>
                <a:endParaRPr lang="en-US" sz="1400" dirty="0"/>
              </a:p>
            </p:txBody>
          </p:sp>
        </p:grpSp>
        <p:sp>
          <p:nvSpPr>
            <p:cNvPr id="11" name="TextBox 15"/>
            <p:cNvSpPr txBox="1">
              <a:spLocks noChangeArrowheads="1"/>
            </p:cNvSpPr>
            <p:nvPr/>
          </p:nvSpPr>
          <p:spPr bwMode="auto">
            <a:xfrm>
              <a:off x="5029200" y="1752600"/>
              <a:ext cx="1752600" cy="307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400"/>
                <a:t>Acadian Peninsula</a:t>
              </a:r>
            </a:p>
          </p:txBody>
        </p:sp>
      </p:grpSp>
      <p:sp>
        <p:nvSpPr>
          <p:cNvPr id="18" name="TextBox 16"/>
          <p:cNvSpPr txBox="1">
            <a:spLocks noChangeArrowheads="1"/>
          </p:cNvSpPr>
          <p:nvPr/>
        </p:nvSpPr>
        <p:spPr bwMode="auto">
          <a:xfrm>
            <a:off x="5486400" y="3505200"/>
            <a:ext cx="99612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dirty="0" smtClean="0"/>
              <a:t>Sackville-</a:t>
            </a:r>
            <a:r>
              <a:rPr lang="en-US" sz="1400" dirty="0" err="1" smtClean="0"/>
              <a:t>Tantramar</a:t>
            </a:r>
            <a:endParaRPr lang="en-US" sz="1400" dirty="0"/>
          </a:p>
        </p:txBody>
      </p:sp>
      <p:pic>
        <p:nvPicPr>
          <p:cNvPr id="20" name="Picture 19" descr="Electrical_resistivity_survey_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77000" y="1447800"/>
            <a:ext cx="2496065" cy="1822784"/>
          </a:xfrm>
          <a:prstGeom prst="rect">
            <a:avLst/>
          </a:prstGeom>
        </p:spPr>
      </p:pic>
      <p:grpSp>
        <p:nvGrpSpPr>
          <p:cNvPr id="16" name="Group 28"/>
          <p:cNvGrpSpPr/>
          <p:nvPr/>
        </p:nvGrpSpPr>
        <p:grpSpPr>
          <a:xfrm>
            <a:off x="3429000" y="228600"/>
            <a:ext cx="2819400" cy="1752600"/>
            <a:chOff x="583822" y="1600200"/>
            <a:chExt cx="7976355" cy="4525963"/>
          </a:xfrm>
        </p:grpSpPr>
        <p:pic>
          <p:nvPicPr>
            <p:cNvPr id="30" name="Content Placeholder 7" descr="AcadianLiDAR2D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83822" y="1600200"/>
              <a:ext cx="7976355" cy="4525963"/>
            </a:xfrm>
            <a:prstGeom prst="rect">
              <a:avLst/>
            </a:prstGeom>
          </p:spPr>
        </p:pic>
        <p:sp>
          <p:nvSpPr>
            <p:cNvPr id="31" name="Oval 30"/>
            <p:cNvSpPr/>
            <p:nvPr/>
          </p:nvSpPr>
          <p:spPr>
            <a:xfrm>
              <a:off x="5638800" y="5257800"/>
              <a:ext cx="152400" cy="15240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32" name="Oval 31"/>
            <p:cNvSpPr/>
            <p:nvPr/>
          </p:nvSpPr>
          <p:spPr>
            <a:xfrm>
              <a:off x="4511879" y="4343400"/>
              <a:ext cx="152400" cy="15240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33" name="Oval 32"/>
            <p:cNvSpPr/>
            <p:nvPr/>
          </p:nvSpPr>
          <p:spPr>
            <a:xfrm>
              <a:off x="5334000" y="4953000"/>
              <a:ext cx="152400" cy="15240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  <p:pic>
        <p:nvPicPr>
          <p:cNvPr id="3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381000" y="304800"/>
            <a:ext cx="2438400" cy="2528711"/>
          </a:xfrm>
          <a:prstGeom prst="rect">
            <a:avLst/>
          </a:prstGeom>
        </p:spPr>
      </p:pic>
      <p:pic>
        <p:nvPicPr>
          <p:cNvPr id="39" name="Content Placeholder 3" descr="SackvilleLidar2D_CloseUP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442950" y="3581400"/>
            <a:ext cx="2548649" cy="1640944"/>
          </a:xfrm>
          <a:prstGeom prst="rect">
            <a:avLst/>
          </a:prstGeom>
        </p:spPr>
      </p:pic>
      <p:pic>
        <p:nvPicPr>
          <p:cNvPr id="40" name="Picture 2"/>
          <p:cNvPicPr>
            <a:picLocks noChangeAspect="1" noChangeArrowheads="1"/>
          </p:cNvPicPr>
          <p:nvPr/>
        </p:nvPicPr>
        <p:blipFill>
          <a:blip r:embed="rId7" cstate="print"/>
          <a:srcRect l="20952" t="26563" r="47620" b="40625"/>
          <a:stretch>
            <a:fillRect/>
          </a:stretch>
        </p:blipFill>
        <p:spPr bwMode="auto">
          <a:xfrm>
            <a:off x="3570514" y="4876800"/>
            <a:ext cx="2754086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42" name="Straight Connector 41"/>
          <p:cNvCxnSpPr/>
          <p:nvPr/>
        </p:nvCxnSpPr>
        <p:spPr>
          <a:xfrm rot="5400000" flipH="1" flipV="1">
            <a:off x="4991100" y="2019300"/>
            <a:ext cx="457200" cy="762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>
            <a:stCxn id="12" idx="1"/>
            <a:endCxn id="20" idx="1"/>
          </p:cNvCxnSpPr>
          <p:nvPr/>
        </p:nvCxnSpPr>
        <p:spPr>
          <a:xfrm rot="10800000" flipH="1">
            <a:off x="5176078" y="2359192"/>
            <a:ext cx="1300922" cy="89194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>
            <a:stCxn id="40" idx="0"/>
          </p:cNvCxnSpPr>
          <p:nvPr/>
        </p:nvCxnSpPr>
        <p:spPr>
          <a:xfrm rot="5400000" flipH="1" flipV="1">
            <a:off x="4472736" y="4167935"/>
            <a:ext cx="1183687" cy="23404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>
            <a:stCxn id="7" idx="5"/>
            <a:endCxn id="39" idx="1"/>
          </p:cNvCxnSpPr>
          <p:nvPr/>
        </p:nvCxnSpPr>
        <p:spPr>
          <a:xfrm rot="16200000" flipH="1">
            <a:off x="5637811" y="3596733"/>
            <a:ext cx="692370" cy="917907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>
            <a:endCxn id="34" idx="3"/>
          </p:cNvCxnSpPr>
          <p:nvPr/>
        </p:nvCxnSpPr>
        <p:spPr>
          <a:xfrm rot="10800000" flipV="1">
            <a:off x="3057100" y="4191000"/>
            <a:ext cx="1438701" cy="69342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>
            <a:stCxn id="10" idx="2"/>
          </p:cNvCxnSpPr>
          <p:nvPr/>
        </p:nvCxnSpPr>
        <p:spPr>
          <a:xfrm rot="10800000">
            <a:off x="2819400" y="2819400"/>
            <a:ext cx="907774" cy="13329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" name="Picture 33" descr="river aerial shot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04800" y="3962400"/>
            <a:ext cx="2752299" cy="18440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0"/>
            <a:ext cx="7772400" cy="1470025"/>
          </a:xfrm>
        </p:spPr>
        <p:txBody>
          <a:bodyPr/>
          <a:lstStyle/>
          <a:p>
            <a:r>
              <a:rPr lang="en-CA" dirty="0" smtClean="0"/>
              <a:t>Acadian Peninsula Project</a:t>
            </a:r>
            <a:endParaRPr lang="en-CA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2425" y="2152650"/>
            <a:ext cx="41148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4400" y="2133600"/>
            <a:ext cx="41148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0" descr="NBoutline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96200" y="381000"/>
            <a:ext cx="838200" cy="8414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Oval 7"/>
          <p:cNvSpPr/>
          <p:nvPr/>
        </p:nvSpPr>
        <p:spPr>
          <a:xfrm>
            <a:off x="8286749" y="304800"/>
            <a:ext cx="228600" cy="2286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381000" y="0"/>
            <a:ext cx="7772400" cy="1470025"/>
          </a:xfrm>
        </p:spPr>
        <p:txBody>
          <a:bodyPr/>
          <a:lstStyle/>
          <a:p>
            <a:r>
              <a:rPr lang="en-CA" dirty="0" smtClean="0"/>
              <a:t>Acadian Peninsula Project</a:t>
            </a:r>
            <a:endParaRPr lang="en-CA" dirty="0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91075" y="1647825"/>
            <a:ext cx="4045980" cy="3124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1623259"/>
            <a:ext cx="4114800" cy="31773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0" descr="NBoutline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72400" y="381000"/>
            <a:ext cx="838200" cy="8414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Oval 8"/>
          <p:cNvSpPr/>
          <p:nvPr/>
        </p:nvSpPr>
        <p:spPr>
          <a:xfrm>
            <a:off x="8362950" y="314325"/>
            <a:ext cx="228600" cy="2286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457200" y="152400"/>
            <a:ext cx="7772400" cy="1470025"/>
          </a:xfrm>
        </p:spPr>
        <p:txBody>
          <a:bodyPr/>
          <a:lstStyle/>
          <a:p>
            <a:r>
              <a:rPr lang="en-CA" dirty="0" smtClean="0"/>
              <a:t>Acadian Peninsula Project</a:t>
            </a:r>
            <a:endParaRPr lang="en-CA" dirty="0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CA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76400" y="1676400"/>
            <a:ext cx="6096000" cy="4704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0" descr="NBoutline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05725" y="438150"/>
            <a:ext cx="838200" cy="8414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Oval 6"/>
          <p:cNvSpPr/>
          <p:nvPr/>
        </p:nvSpPr>
        <p:spPr>
          <a:xfrm>
            <a:off x="8296274" y="361950"/>
            <a:ext cx="228600" cy="2286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Sealevel rise_OzCoasts"/>
          <p:cNvPicPr>
            <a:picLocks noChangeAspect="1" noChangeArrowheads="1"/>
          </p:cNvPicPr>
          <p:nvPr/>
        </p:nvPicPr>
        <p:blipFill>
          <a:blip r:embed="rId2" cstate="print"/>
          <a:srcRect l="50443"/>
          <a:stretch>
            <a:fillRect/>
          </a:stretch>
        </p:blipFill>
        <p:spPr bwMode="auto">
          <a:xfrm>
            <a:off x="5885998" y="3824305"/>
            <a:ext cx="2983232" cy="2105025"/>
          </a:xfrm>
          <a:prstGeom prst="rect">
            <a:avLst/>
          </a:prstGeom>
          <a:noFill/>
        </p:spPr>
      </p:pic>
      <p:pic>
        <p:nvPicPr>
          <p:cNvPr id="5" name="Picture 5" descr="Sealevel rise_OzCoasts"/>
          <p:cNvPicPr>
            <a:picLocks noChangeAspect="1" noChangeArrowheads="1"/>
          </p:cNvPicPr>
          <p:nvPr/>
        </p:nvPicPr>
        <p:blipFill>
          <a:blip r:embed="rId2" cstate="print"/>
          <a:srcRect r="50885"/>
          <a:stretch>
            <a:fillRect/>
          </a:stretch>
        </p:blipFill>
        <p:spPr bwMode="auto">
          <a:xfrm>
            <a:off x="5929321" y="1643049"/>
            <a:ext cx="2956625" cy="2105025"/>
          </a:xfrm>
          <a:prstGeom prst="rect">
            <a:avLst/>
          </a:prstGeom>
          <a:noFill/>
        </p:spPr>
      </p:pic>
      <p:sp>
        <p:nvSpPr>
          <p:cNvPr id="13" name="Title 1"/>
          <p:cNvSpPr txBox="1">
            <a:spLocks/>
          </p:cNvSpPr>
          <p:nvPr/>
        </p:nvSpPr>
        <p:spPr>
          <a:xfrm>
            <a:off x="457200" y="228600"/>
            <a:ext cx="82296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CA" sz="3600" b="1" kern="0" dirty="0" smtClean="0">
                <a:solidFill>
                  <a:srgbClr val="339933"/>
                </a:solidFill>
                <a:latin typeface="+mj-lt"/>
                <a:ea typeface="+mj-ea"/>
                <a:cs typeface="+mj-cs"/>
              </a:rPr>
              <a:t>R</a:t>
            </a:r>
            <a:r>
              <a:rPr kumimoji="0" lang="en-CA" sz="36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339933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ichibucto</a:t>
            </a:r>
            <a:r>
              <a:rPr kumimoji="0" lang="en-CA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339933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Groundwater Project</a:t>
            </a:r>
            <a:endParaRPr kumimoji="0" lang="en-CA" sz="3600" b="1" i="0" u="none" strike="noStrike" kern="0" cap="none" spc="0" normalizeH="0" baseline="0" noProof="0" dirty="0">
              <a:ln>
                <a:noFill/>
              </a:ln>
              <a:solidFill>
                <a:srgbClr val="339933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6" name="Picture 5" descr="Richibucto wells.jpg"/>
          <p:cNvPicPr>
            <a:picLocks noChangeAspect="1"/>
          </p:cNvPicPr>
          <p:nvPr/>
        </p:nvPicPr>
        <p:blipFill>
          <a:blip r:embed="rId3" cstate="print"/>
          <a:srcRect l="18693" t="11111" r="18039" b="40000"/>
          <a:stretch>
            <a:fillRect/>
          </a:stretch>
        </p:blipFill>
        <p:spPr>
          <a:xfrm>
            <a:off x="762000" y="1676400"/>
            <a:ext cx="4114800" cy="4114800"/>
          </a:xfrm>
          <a:prstGeom prst="rect">
            <a:avLst/>
          </a:prstGeom>
        </p:spPr>
      </p:pic>
      <p:pic>
        <p:nvPicPr>
          <p:cNvPr id="7" name="Picture 10" descr="NBoutline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48600" y="304800"/>
            <a:ext cx="838200" cy="8414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Oval 7"/>
          <p:cNvSpPr/>
          <p:nvPr/>
        </p:nvSpPr>
        <p:spPr>
          <a:xfrm>
            <a:off x="8410575" y="514350"/>
            <a:ext cx="228600" cy="2286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10" name="Subtitle 9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 descr="resistivity section.jpg"/>
          <p:cNvPicPr>
            <a:picLocks noChangeAspect="1"/>
          </p:cNvPicPr>
          <p:nvPr/>
        </p:nvPicPr>
        <p:blipFill>
          <a:blip r:embed="rId2" cstate="print"/>
          <a:srcRect l="25446" r="24364"/>
          <a:stretch>
            <a:fillRect/>
          </a:stretch>
        </p:blipFill>
        <p:spPr>
          <a:xfrm rot="5400000">
            <a:off x="3319930" y="-500529"/>
            <a:ext cx="3048000" cy="7859059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457200" y="228600"/>
            <a:ext cx="82296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CA" sz="3600" b="1" kern="0" dirty="0" smtClean="0">
                <a:solidFill>
                  <a:srgbClr val="339933"/>
                </a:solidFill>
                <a:latin typeface="+mj-lt"/>
                <a:ea typeface="+mj-ea"/>
                <a:cs typeface="+mj-cs"/>
              </a:rPr>
              <a:t>R</a:t>
            </a:r>
            <a:r>
              <a:rPr kumimoji="0" lang="en-CA" sz="36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339933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ichibucto</a:t>
            </a:r>
            <a:r>
              <a:rPr kumimoji="0" lang="en-CA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339933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Groundwater Project</a:t>
            </a:r>
            <a:endParaRPr kumimoji="0" lang="en-CA" sz="3600" b="1" i="0" u="none" strike="noStrike" kern="0" cap="none" spc="0" normalizeH="0" baseline="0" noProof="0" dirty="0">
              <a:ln>
                <a:noFill/>
              </a:ln>
              <a:solidFill>
                <a:srgbClr val="339933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7" name="Picture 10" descr="NBoutline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48600" y="304800"/>
            <a:ext cx="838200" cy="8414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Oval 7"/>
          <p:cNvSpPr/>
          <p:nvPr/>
        </p:nvSpPr>
        <p:spPr>
          <a:xfrm>
            <a:off x="8410575" y="514350"/>
            <a:ext cx="228600" cy="2286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2400"/>
            <a:ext cx="7772400" cy="993775"/>
          </a:xfrm>
        </p:spPr>
        <p:txBody>
          <a:bodyPr/>
          <a:lstStyle/>
          <a:p>
            <a:r>
              <a:rPr lang="en-CA" dirty="0" smtClean="0"/>
              <a:t>Sackville-Tantramar project</a:t>
            </a:r>
            <a:endParaRPr lang="en-CA" dirty="0"/>
          </a:p>
        </p:txBody>
      </p:sp>
      <p:pic>
        <p:nvPicPr>
          <p:cNvPr id="6" name="Picture 2"/>
          <p:cNvPicPr>
            <a:picLocks noChangeArrowheads="1"/>
          </p:cNvPicPr>
          <p:nvPr/>
        </p:nvPicPr>
        <p:blipFill>
          <a:blip r:embed="rId2" cstate="print"/>
          <a:srcRect l="1939" t="990" r="1511" b="2420"/>
          <a:stretch>
            <a:fillRect/>
          </a:stretch>
        </p:blipFill>
        <p:spPr bwMode="auto">
          <a:xfrm>
            <a:off x="304800" y="4114800"/>
            <a:ext cx="35052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10" descr="NBoutline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24800" y="381000"/>
            <a:ext cx="838200" cy="8414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Oval 8"/>
          <p:cNvSpPr/>
          <p:nvPr/>
        </p:nvSpPr>
        <p:spPr>
          <a:xfrm>
            <a:off x="8610600" y="762000"/>
            <a:ext cx="228600" cy="2286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14800" y="1828800"/>
            <a:ext cx="4516430" cy="3459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 descr="G:\Adaptation\RAC Regional Adaptation Collaborative\lidar_survey\Reid LIDAR images\SackvilleLidar2D_CloseUP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4800" y="1828800"/>
            <a:ext cx="3505200" cy="198892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Hurricane Irene Aug 2011</a:t>
            </a:r>
            <a:endParaRPr lang="en-CA" dirty="0"/>
          </a:p>
        </p:txBody>
      </p:sp>
      <p:pic>
        <p:nvPicPr>
          <p:cNvPr id="5" name="Content Placeholder 4" descr="245px-Irene2011filledrainblk.gif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09600" y="1447800"/>
            <a:ext cx="2667000" cy="4082143"/>
          </a:xfrm>
        </p:spPr>
      </p:pic>
      <p:pic>
        <p:nvPicPr>
          <p:cNvPr id="7" name="Picture 6" descr="800px-Hurricane_irene_082711_0150_est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114800" y="1457325"/>
            <a:ext cx="4647660" cy="32766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810000" y="5257800"/>
            <a:ext cx="451277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3200" dirty="0" smtClean="0"/>
              <a:t>Costs: $ tens of millions</a:t>
            </a:r>
            <a:endParaRPr lang="en-CA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 bwMode="auto">
          <a:xfrm>
            <a:off x="685800" y="152400"/>
            <a:ext cx="7772400" cy="993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3600" b="1" i="0" u="none" strike="noStrike" kern="0" cap="none" spc="0" normalizeH="0" baseline="0" noProof="0" smtClean="0">
                <a:ln>
                  <a:noFill/>
                </a:ln>
                <a:solidFill>
                  <a:srgbClr val="339933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Sackville-Tantramar project</a:t>
            </a:r>
            <a:endParaRPr kumimoji="0" lang="en-CA" sz="3600" b="1" i="0" u="none" strike="noStrike" kern="0" cap="none" spc="0" normalizeH="0" baseline="0" noProof="0" dirty="0">
              <a:ln>
                <a:noFill/>
              </a:ln>
              <a:solidFill>
                <a:srgbClr val="339933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6" name="Picture 10" descr="NBoutline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24800" y="381000"/>
            <a:ext cx="838200" cy="8414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Oval 6"/>
          <p:cNvSpPr/>
          <p:nvPr/>
        </p:nvSpPr>
        <p:spPr>
          <a:xfrm>
            <a:off x="8610600" y="762000"/>
            <a:ext cx="228600" cy="2286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1688454"/>
            <a:ext cx="4191000" cy="29467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24400" y="1714500"/>
            <a:ext cx="4191000" cy="28731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38400" y="3810000"/>
            <a:ext cx="4191000" cy="2881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2400"/>
            <a:ext cx="7772400" cy="1470025"/>
          </a:xfrm>
        </p:spPr>
        <p:txBody>
          <a:bodyPr/>
          <a:lstStyle/>
          <a:p>
            <a:r>
              <a:rPr lang="en-CA" dirty="0" smtClean="0"/>
              <a:t>Other products</a:t>
            </a:r>
            <a:endParaRPr lang="en-CA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 l="28173" t="10102" r="25990" b="2350"/>
          <a:stretch>
            <a:fillRect/>
          </a:stretch>
        </p:blipFill>
        <p:spPr bwMode="auto">
          <a:xfrm>
            <a:off x="152400" y="1524000"/>
            <a:ext cx="3200400" cy="3962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 l="27657" t="10667" r="25672" b="1333"/>
          <a:stretch>
            <a:fillRect/>
          </a:stretch>
        </p:blipFill>
        <p:spPr bwMode="auto">
          <a:xfrm>
            <a:off x="1676400" y="1600200"/>
            <a:ext cx="3345873" cy="4089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/>
          <a:srcRect l="27488" t="10236" r="26068" b="2029"/>
          <a:stretch>
            <a:fillRect/>
          </a:stretch>
        </p:blipFill>
        <p:spPr bwMode="auto">
          <a:xfrm>
            <a:off x="3200400" y="1752600"/>
            <a:ext cx="3733800" cy="4572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 cstate="print"/>
          <a:srcRect l="13206" t="18333" r="51238" b="5000"/>
          <a:stretch>
            <a:fillRect/>
          </a:stretch>
        </p:blipFill>
        <p:spPr bwMode="auto">
          <a:xfrm>
            <a:off x="4495800" y="1828800"/>
            <a:ext cx="3607076" cy="485635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1447800"/>
            <a:ext cx="8001001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Other products</a:t>
            </a:r>
            <a:endParaRPr lang="en-CA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ackvilleLidar3D_6.5m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343400" y="4495800"/>
            <a:ext cx="2438400" cy="2362200"/>
          </a:xfrm>
          <a:prstGeom prst="rect">
            <a:avLst/>
          </a:prstGeom>
        </p:spPr>
      </p:pic>
      <p:pic>
        <p:nvPicPr>
          <p:cNvPr id="4" name="Picture 3" descr="groundwater model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315200" y="4953000"/>
            <a:ext cx="1752600" cy="1435100"/>
          </a:xfrm>
          <a:prstGeom prst="rect">
            <a:avLst/>
          </a:prstGeom>
        </p:spPr>
      </p:pic>
      <p:pic>
        <p:nvPicPr>
          <p:cNvPr id="7" name="Picture 6" descr="Pile-of-magazines-publishing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306340" y="1600200"/>
            <a:ext cx="1609060" cy="130239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8200" y="228600"/>
            <a:ext cx="7772400" cy="917575"/>
          </a:xfrm>
        </p:spPr>
        <p:txBody>
          <a:bodyPr/>
          <a:lstStyle/>
          <a:p>
            <a:r>
              <a:rPr lang="en-CA" dirty="0" smtClean="0"/>
              <a:t>Outputs and Deliverables</a:t>
            </a:r>
            <a:endParaRPr lang="en-CA" dirty="0"/>
          </a:p>
        </p:txBody>
      </p:sp>
      <p:sp>
        <p:nvSpPr>
          <p:cNvPr id="3" name="TextBox 2"/>
          <p:cNvSpPr txBox="1"/>
          <p:nvPr/>
        </p:nvSpPr>
        <p:spPr>
          <a:xfrm>
            <a:off x="228600" y="1600200"/>
            <a:ext cx="73914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CA" sz="2400" dirty="0" smtClean="0">
                <a:solidFill>
                  <a:srgbClr val="339933"/>
                </a:solidFill>
                <a:latin typeface="+mn-lt"/>
              </a:rPr>
              <a:t>Engineering studies</a:t>
            </a:r>
          </a:p>
          <a:p>
            <a:pPr>
              <a:buFont typeface="Arial" pitchFamily="34" charset="0"/>
              <a:buChar char="•"/>
            </a:pPr>
            <a:r>
              <a:rPr lang="en-CA" sz="2400" dirty="0" smtClean="0">
                <a:solidFill>
                  <a:srgbClr val="339933"/>
                </a:solidFill>
                <a:latin typeface="+mn-lt"/>
              </a:rPr>
              <a:t>Risk and vulnerability assessments</a:t>
            </a:r>
          </a:p>
          <a:p>
            <a:pPr>
              <a:buFont typeface="Arial" pitchFamily="34" charset="0"/>
              <a:buChar char="•"/>
            </a:pPr>
            <a:r>
              <a:rPr lang="en-CA" sz="2400" dirty="0" smtClean="0">
                <a:solidFill>
                  <a:srgbClr val="339933"/>
                </a:solidFill>
                <a:latin typeface="+mn-lt"/>
              </a:rPr>
              <a:t>Highly detailed flood risk mapping, infrastructure at risk mapping</a:t>
            </a:r>
          </a:p>
          <a:p>
            <a:pPr>
              <a:buFont typeface="Arial" pitchFamily="34" charset="0"/>
              <a:buChar char="•"/>
            </a:pPr>
            <a:r>
              <a:rPr lang="en-CA" sz="2400" dirty="0" smtClean="0">
                <a:solidFill>
                  <a:srgbClr val="339933"/>
                </a:solidFill>
                <a:latin typeface="+mn-lt"/>
              </a:rPr>
              <a:t>Improved environmental models (flood forecasting, groundwater )</a:t>
            </a:r>
          </a:p>
          <a:p>
            <a:pPr>
              <a:buFont typeface="Arial" pitchFamily="34" charset="0"/>
              <a:buChar char="•"/>
            </a:pPr>
            <a:r>
              <a:rPr lang="en-CA" sz="2400" dirty="0" smtClean="0">
                <a:solidFill>
                  <a:srgbClr val="339933"/>
                </a:solidFill>
                <a:latin typeface="+mn-lt"/>
              </a:rPr>
              <a:t>Toolkits, guidance documents </a:t>
            </a:r>
          </a:p>
          <a:p>
            <a:pPr>
              <a:buFont typeface="Arial" pitchFamily="34" charset="0"/>
              <a:buChar char="•"/>
            </a:pPr>
            <a:r>
              <a:rPr lang="en-CA" sz="2400" dirty="0" smtClean="0">
                <a:solidFill>
                  <a:srgbClr val="339933"/>
                </a:solidFill>
                <a:latin typeface="+mn-lt"/>
              </a:rPr>
              <a:t>Research and technical teams</a:t>
            </a:r>
          </a:p>
          <a:p>
            <a:pPr>
              <a:buFont typeface="Arial" pitchFamily="34" charset="0"/>
              <a:buChar char="•"/>
            </a:pPr>
            <a:r>
              <a:rPr lang="en-CA" sz="2400" dirty="0" smtClean="0">
                <a:solidFill>
                  <a:srgbClr val="339933"/>
                </a:solidFill>
                <a:latin typeface="+mn-lt"/>
              </a:rPr>
              <a:t>Technical, operational and planning recommendations</a:t>
            </a:r>
          </a:p>
          <a:p>
            <a:endParaRPr lang="en-CA" dirty="0" smtClean="0"/>
          </a:p>
          <a:p>
            <a:endParaRPr lang="en-CA" dirty="0" smtClean="0"/>
          </a:p>
        </p:txBody>
      </p:sp>
      <p:pic>
        <p:nvPicPr>
          <p:cNvPr id="5" name="Picture 4" descr="model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350532" y="3429000"/>
            <a:ext cx="1641068" cy="1219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09600" y="381000"/>
            <a:ext cx="7772400" cy="688975"/>
          </a:xfrm>
        </p:spPr>
        <p:txBody>
          <a:bodyPr/>
          <a:lstStyle/>
          <a:p>
            <a:r>
              <a:rPr lang="en-US" dirty="0" smtClean="0"/>
              <a:t>Challenges –and what else is needed…</a:t>
            </a:r>
            <a:endParaRPr lang="en-US" dirty="0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1828800"/>
            <a:ext cx="6400800" cy="3733800"/>
          </a:xfrm>
        </p:spPr>
        <p:txBody>
          <a:bodyPr/>
          <a:lstStyle/>
          <a:p>
            <a:pPr algn="l">
              <a:buFont typeface="Arial" pitchFamily="34" charset="0"/>
              <a:buChar char="•"/>
            </a:pPr>
            <a:r>
              <a:rPr lang="en-US" sz="2400" dirty="0" smtClean="0"/>
              <a:t>Logistics and management, staffing</a:t>
            </a:r>
          </a:p>
          <a:p>
            <a:pPr algn="l">
              <a:buFont typeface="Arial" pitchFamily="34" charset="0"/>
              <a:buChar char="•"/>
            </a:pPr>
            <a:r>
              <a:rPr lang="en-US" sz="2400" dirty="0" smtClean="0"/>
              <a:t>Need to balance many differing priorities</a:t>
            </a:r>
            <a:endParaRPr lang="en-US" sz="2400" dirty="0"/>
          </a:p>
          <a:p>
            <a:pPr algn="l">
              <a:buFont typeface="Arial" pitchFamily="34" charset="0"/>
              <a:buChar char="•"/>
            </a:pPr>
            <a:r>
              <a:rPr lang="en-US" sz="2400" dirty="0" smtClean="0"/>
              <a:t>Inter-provincial/group communications</a:t>
            </a:r>
          </a:p>
          <a:p>
            <a:pPr algn="l">
              <a:buFont typeface="Arial" pitchFamily="34" charset="0"/>
              <a:buChar char="•"/>
            </a:pPr>
            <a:r>
              <a:rPr lang="en-US" sz="2400" dirty="0" smtClean="0"/>
              <a:t>Many different groups, many moving parts</a:t>
            </a:r>
          </a:p>
          <a:p>
            <a:pPr algn="l">
              <a:buFont typeface="Arial" pitchFamily="34" charset="0"/>
              <a:buChar char="•"/>
            </a:pPr>
            <a:r>
              <a:rPr lang="en-US" sz="2400" dirty="0" smtClean="0"/>
              <a:t>Multiple parallel projects </a:t>
            </a:r>
          </a:p>
          <a:p>
            <a:pPr algn="l">
              <a:buFont typeface="Arial" pitchFamily="34" charset="0"/>
              <a:buChar char="•"/>
            </a:pPr>
            <a:r>
              <a:rPr lang="en-US" sz="2400" dirty="0" smtClean="0"/>
              <a:t>Integration into broader sustainability efforts</a:t>
            </a:r>
          </a:p>
          <a:p>
            <a:pPr algn="l">
              <a:buFont typeface="Arial" pitchFamily="34" charset="0"/>
              <a:buChar char="•"/>
            </a:pPr>
            <a:r>
              <a:rPr lang="en-US" sz="2400" dirty="0" smtClean="0"/>
              <a:t>Long-term vision, mainstreaming</a:t>
            </a:r>
          </a:p>
          <a:p>
            <a:pPr algn="l">
              <a:buFont typeface="Arial" pitchFamily="34" charset="0"/>
              <a:buChar char="•"/>
            </a:pPr>
            <a:r>
              <a:rPr lang="en-US" sz="2400" dirty="0" smtClean="0"/>
              <a:t>More support for planning</a:t>
            </a:r>
          </a:p>
          <a:p>
            <a:pPr algn="l">
              <a:buFont typeface="Arial" pitchFamily="34" charset="0"/>
              <a:buChar char="•"/>
            </a:pPr>
            <a:r>
              <a:rPr lang="en-US" sz="2400" dirty="0" smtClean="0"/>
              <a:t>Updated, </a:t>
            </a:r>
            <a:r>
              <a:rPr lang="en-US" sz="2400" dirty="0" err="1" smtClean="0"/>
              <a:t>refocussed</a:t>
            </a:r>
            <a:r>
              <a:rPr lang="en-US" sz="2400" dirty="0" smtClean="0"/>
              <a:t> programming</a:t>
            </a:r>
          </a:p>
          <a:p>
            <a:endParaRPr lang="en-US" sz="28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152400"/>
            <a:ext cx="7772400" cy="1069975"/>
          </a:xfrm>
        </p:spPr>
        <p:txBody>
          <a:bodyPr/>
          <a:lstStyle/>
          <a:p>
            <a:r>
              <a:rPr lang="en-CA" dirty="0" smtClean="0"/>
              <a:t>More info:</a:t>
            </a:r>
            <a:endParaRPr lang="en-CA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 l="25911" t="12399" r="26586"/>
          <a:stretch>
            <a:fillRect/>
          </a:stretch>
        </p:blipFill>
        <p:spPr bwMode="auto">
          <a:xfrm>
            <a:off x="5334000" y="1676400"/>
            <a:ext cx="3428472" cy="38536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838200" y="5867400"/>
            <a:ext cx="356059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200" dirty="0" smtClean="0">
                <a:solidFill>
                  <a:srgbClr val="339933"/>
                </a:solidFill>
              </a:rPr>
              <a:t>http://atlanticadaptation.ca/</a:t>
            </a:r>
            <a:endParaRPr lang="en-CA" sz="2200" dirty="0">
              <a:solidFill>
                <a:srgbClr val="339933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1828800"/>
            <a:ext cx="5181600" cy="31583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 txBox="1">
            <a:spLocks noGrp="1"/>
          </p:cNvSpPr>
          <p:nvPr>
            <p:ph type="subTitle" idx="1"/>
          </p:nvPr>
        </p:nvSpPr>
        <p:spPr>
          <a:xfrm>
            <a:off x="228600" y="2667000"/>
            <a:ext cx="3733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b="1" dirty="0" smtClean="0"/>
              <a:t>$40-50 Million</a:t>
            </a:r>
            <a:endParaRPr lang="en-CA" sz="2800" b="1" dirty="0"/>
          </a:p>
        </p:txBody>
      </p:sp>
      <p:pic>
        <p:nvPicPr>
          <p:cNvPr id="5" name="Content Placeholder 4" descr="image001.jpg"/>
          <p:cNvPicPr>
            <a:picLocks noChangeAspect="1"/>
          </p:cNvPicPr>
          <p:nvPr/>
        </p:nvPicPr>
        <p:blipFill>
          <a:blip r:embed="rId2" cstate="print">
            <a:lum bright="10000"/>
          </a:blip>
          <a:stretch>
            <a:fillRect/>
          </a:stretch>
        </p:blipFill>
        <p:spPr>
          <a:xfrm>
            <a:off x="5181600" y="1600200"/>
            <a:ext cx="3368040" cy="450826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52400" y="1524000"/>
            <a:ext cx="389401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b="1" dirty="0" smtClean="0">
                <a:solidFill>
                  <a:srgbClr val="339933"/>
                </a:solidFill>
              </a:rPr>
              <a:t>Southern New Brunswick</a:t>
            </a:r>
          </a:p>
          <a:p>
            <a:r>
              <a:rPr lang="en-CA" sz="2400" b="1" dirty="0" smtClean="0">
                <a:solidFill>
                  <a:srgbClr val="339933"/>
                </a:solidFill>
              </a:rPr>
              <a:t>Nov-Dec 2010</a:t>
            </a:r>
          </a:p>
          <a:p>
            <a:r>
              <a:rPr lang="en-CA" sz="2400" b="1" dirty="0" smtClean="0">
                <a:solidFill>
                  <a:srgbClr val="339933"/>
                </a:solidFill>
              </a:rPr>
              <a:t>Flooding, storm surge </a:t>
            </a:r>
            <a:endParaRPr lang="en-CA" sz="2400" b="1" dirty="0">
              <a:solidFill>
                <a:srgbClr val="339933"/>
              </a:solidFill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339933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Fall rains 2010</a:t>
            </a:r>
            <a:r>
              <a:rPr kumimoji="0" lang="en-CA" sz="3600" b="1" i="0" u="none" strike="noStrike" kern="0" cap="none" spc="0" normalizeH="0" noProof="0" dirty="0" smtClean="0">
                <a:ln>
                  <a:noFill/>
                </a:ln>
                <a:solidFill>
                  <a:srgbClr val="339933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endParaRPr kumimoji="0" lang="en-CA" sz="3600" b="1" i="0" u="none" strike="noStrike" kern="0" cap="none" spc="0" normalizeH="0" baseline="0" noProof="0" dirty="0">
              <a:ln>
                <a:noFill/>
              </a:ln>
              <a:solidFill>
                <a:srgbClr val="339933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2" name="Picture 11" descr="car in river dec 2010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3400" y="3276600"/>
            <a:ext cx="3919219" cy="294490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ns-meatcove2-lr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3101270" y="2971800"/>
            <a:ext cx="5661730" cy="3189570"/>
          </a:xfrm>
          <a:prstGeom prst="rect">
            <a:avLst/>
          </a:prstGeom>
          <a:noFill/>
          <a:ln/>
        </p:spPr>
      </p:pic>
      <p:sp>
        <p:nvSpPr>
          <p:cNvPr id="4" name="TextBox 3"/>
          <p:cNvSpPr txBox="1"/>
          <p:nvPr/>
        </p:nvSpPr>
        <p:spPr>
          <a:xfrm>
            <a:off x="381000" y="1676400"/>
            <a:ext cx="40386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b="1" dirty="0" smtClean="0">
                <a:solidFill>
                  <a:srgbClr val="339933"/>
                </a:solidFill>
              </a:rPr>
              <a:t>Meat Cove, Cape Breton</a:t>
            </a:r>
          </a:p>
          <a:p>
            <a:pPr marL="342900" lvl="0" indent="-342900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CA" sz="2000" dirty="0" smtClean="0">
                <a:solidFill>
                  <a:srgbClr val="339933"/>
                </a:solidFill>
              </a:rPr>
              <a:t>Aug 21 and 22, 2010</a:t>
            </a:r>
          </a:p>
          <a:p>
            <a:pPr marL="342900" lvl="0" indent="-342900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CA" sz="2000" dirty="0" smtClean="0">
                <a:solidFill>
                  <a:srgbClr val="339933"/>
                </a:solidFill>
              </a:rPr>
              <a:t>Torrential Rains, Severe Flash Flooding</a:t>
            </a:r>
          </a:p>
          <a:p>
            <a:endParaRPr lang="en-CA" b="1" dirty="0">
              <a:solidFill>
                <a:srgbClr val="C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09600" y="3124200"/>
            <a:ext cx="18213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800" b="1" dirty="0" smtClean="0">
                <a:solidFill>
                  <a:srgbClr val="339933"/>
                </a:solidFill>
              </a:rPr>
              <a:t>$7 Million</a:t>
            </a:r>
            <a:endParaRPr lang="en-CA" sz="2800" b="1" dirty="0">
              <a:solidFill>
                <a:srgbClr val="339933"/>
              </a:solidFill>
            </a:endParaRPr>
          </a:p>
        </p:txBody>
      </p:sp>
      <p:sp>
        <p:nvSpPr>
          <p:cNvPr id="6" name="Content Placeholder 3"/>
          <p:cNvSpPr txBox="1">
            <a:spLocks/>
          </p:cNvSpPr>
          <p:nvPr/>
        </p:nvSpPr>
        <p:spPr>
          <a:xfrm>
            <a:off x="457200" y="2971800"/>
            <a:ext cx="4038600" cy="882625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CA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339933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Nova Scotia Flash floods Aug 2010</a:t>
            </a:r>
            <a:endParaRPr kumimoji="0" lang="en-CA" sz="3600" b="1" i="0" u="none" strike="noStrike" kern="0" cap="none" spc="0" normalizeH="0" baseline="0" noProof="0" dirty="0">
              <a:ln>
                <a:noFill/>
              </a:ln>
              <a:solidFill>
                <a:srgbClr val="339933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62000" y="3048000"/>
            <a:ext cx="22220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800" b="1" dirty="0" smtClean="0">
                <a:solidFill>
                  <a:srgbClr val="339933"/>
                </a:solidFill>
              </a:rPr>
              <a:t>$165 Million</a:t>
            </a:r>
            <a:endParaRPr lang="en-CA" sz="2800" b="1" dirty="0">
              <a:solidFill>
                <a:srgbClr val="339933"/>
              </a:solidFill>
            </a:endParaRPr>
          </a:p>
        </p:txBody>
      </p:sp>
      <p:sp>
        <p:nvSpPr>
          <p:cNvPr id="5" name="Content Placeholder 3"/>
          <p:cNvSpPr txBox="1">
            <a:spLocks/>
          </p:cNvSpPr>
          <p:nvPr/>
        </p:nvSpPr>
        <p:spPr>
          <a:xfrm>
            <a:off x="533400" y="1524000"/>
            <a:ext cx="3429024" cy="1568425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CA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9933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Sep 20 and 21, 2010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CA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9933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Hurricane Igor</a:t>
            </a:r>
            <a:r>
              <a:rPr kumimoji="0" lang="en-CA" sz="2000" b="0" i="0" u="none" strike="noStrike" kern="1200" cap="none" spc="0" normalizeH="0" noProof="0" dirty="0" smtClean="0">
                <a:ln>
                  <a:noFill/>
                </a:ln>
                <a:solidFill>
                  <a:srgbClr val="339933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- </a:t>
            </a:r>
            <a:r>
              <a:rPr lang="en-CA" sz="2000" dirty="0" smtClean="0">
                <a:solidFill>
                  <a:srgbClr val="339933"/>
                </a:solidFill>
                <a:latin typeface="Arial" pitchFamily="34" charset="0"/>
                <a:cs typeface="Arial" pitchFamily="34" charset="0"/>
              </a:rPr>
              <a:t>Rain </a:t>
            </a:r>
            <a:r>
              <a:rPr kumimoji="0" lang="en-CA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9933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and Wind</a:t>
            </a:r>
          </a:p>
        </p:txBody>
      </p:sp>
      <p:pic>
        <p:nvPicPr>
          <p:cNvPr id="6" name="Content Placeholder 4" descr="nl-trouty-igor-kim-toope-2010092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343400" y="1600200"/>
            <a:ext cx="4236553" cy="2386688"/>
          </a:xfrm>
          <a:prstGeom prst="rect">
            <a:avLst/>
          </a:prstGeom>
        </p:spPr>
      </p:pic>
      <p:pic>
        <p:nvPicPr>
          <p:cNvPr id="7" name="Content Placeholder 9" descr="banner-gor-damage-92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5800" y="4114800"/>
            <a:ext cx="4038600" cy="2275170"/>
          </a:xfrm>
          <a:prstGeom prst="rect">
            <a:avLst/>
          </a:prstGeom>
        </p:spPr>
      </p:pic>
      <p:sp>
        <p:nvSpPr>
          <p:cNvPr id="11" name="Title 1"/>
          <p:cNvSpPr txBox="1">
            <a:spLocks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339933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Hurricane Igor NL  Sep 2010</a:t>
            </a:r>
            <a:endParaRPr kumimoji="0" lang="en-CA" sz="3600" b="1" i="0" u="none" strike="noStrike" kern="0" cap="none" spc="0" normalizeH="0" baseline="0" noProof="0" dirty="0">
              <a:ln>
                <a:noFill/>
              </a:ln>
              <a:solidFill>
                <a:srgbClr val="339933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414545" y="5410200"/>
            <a:ext cx="8534400" cy="533400"/>
          </a:xfrm>
        </p:spPr>
        <p:txBody>
          <a:bodyPr/>
          <a:lstStyle/>
          <a:p>
            <a:pPr algn="l"/>
            <a:r>
              <a:rPr lang="en-CA" dirty="0" smtClean="0"/>
              <a:t>      2004-7 			2007 		   2008</a:t>
            </a:r>
            <a:endParaRPr lang="en-CA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57745" y="1752600"/>
            <a:ext cx="2767445" cy="3581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457200" y="228600"/>
            <a:ext cx="8229600" cy="1143000"/>
          </a:xfrm>
          <a:prstGeom prst="rect">
            <a:avLst/>
          </a:prstGeom>
        </p:spPr>
        <p:txBody>
          <a:bodyPr rtlCol="0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339933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Background/history </a:t>
            </a:r>
            <a:endParaRPr kumimoji="0" lang="en-CA" sz="3600" b="1" i="0" u="none" strike="noStrike" kern="0" cap="none" spc="0" normalizeH="0" baseline="0" noProof="0" dirty="0">
              <a:ln>
                <a:noFill/>
              </a:ln>
              <a:solidFill>
                <a:srgbClr val="339933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 l="30502" t="18520" r="28450" b="4034"/>
          <a:stretch>
            <a:fillRect/>
          </a:stretch>
        </p:blipFill>
        <p:spPr bwMode="auto">
          <a:xfrm>
            <a:off x="6129545" y="1752600"/>
            <a:ext cx="2852530" cy="3581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4" cstate="print"/>
          <a:srcRect l="37685" t="18520" r="35633" b="24238"/>
          <a:stretch>
            <a:fillRect/>
          </a:stretch>
        </p:blipFill>
        <p:spPr bwMode="auto">
          <a:xfrm>
            <a:off x="228600" y="1771650"/>
            <a:ext cx="2700545" cy="353148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2400"/>
            <a:ext cx="7772400" cy="1470025"/>
          </a:xfrm>
        </p:spPr>
        <p:txBody>
          <a:bodyPr/>
          <a:lstStyle/>
          <a:p>
            <a:r>
              <a:rPr lang="en-CA" dirty="0" smtClean="0"/>
              <a:t>Regional Adaptation Collaborative Program</a:t>
            </a:r>
            <a:endParaRPr lang="en-CA" dirty="0"/>
          </a:p>
        </p:txBody>
      </p:sp>
      <p:pic>
        <p:nvPicPr>
          <p:cNvPr id="9" name="Content Placeholder 8" descr="rac-map_e.jpg"/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2895600" y="3657600"/>
            <a:ext cx="3714750" cy="3048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81000" y="1676400"/>
            <a:ext cx="83820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CA" sz="2400" dirty="0" smtClean="0">
                <a:solidFill>
                  <a:srgbClr val="339933"/>
                </a:solidFill>
              </a:rPr>
              <a:t>2009-2012</a:t>
            </a:r>
          </a:p>
          <a:p>
            <a:pPr>
              <a:buFont typeface="Arial" pitchFamily="34" charset="0"/>
              <a:buChar char="•"/>
            </a:pPr>
            <a:r>
              <a:rPr lang="en-CA" sz="2400" dirty="0" smtClean="0">
                <a:solidFill>
                  <a:srgbClr val="339933"/>
                </a:solidFill>
              </a:rPr>
              <a:t>$33M Nationally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339933"/>
                </a:solidFill>
              </a:rPr>
              <a:t>Goal: to catalyze coordinated and sustained adaptation planning, decision-making and action, across Canada’s diverse regions</a:t>
            </a:r>
          </a:p>
          <a:p>
            <a:pPr marL="231775" indent="-231775">
              <a:buFontTx/>
              <a:buChar char="•"/>
            </a:pPr>
            <a:r>
              <a:rPr lang="en-CA" sz="2400" dirty="0" smtClean="0">
                <a:solidFill>
                  <a:srgbClr val="339933"/>
                </a:solidFill>
              </a:rPr>
              <a:t>Atlantic RAC total project value $8.5M</a:t>
            </a:r>
          </a:p>
          <a:p>
            <a:pPr>
              <a:buFont typeface="Arial" pitchFamily="34" charset="0"/>
              <a:buChar char="•"/>
            </a:pPr>
            <a:endParaRPr lang="en-CA" sz="2400" dirty="0" smtClean="0"/>
          </a:p>
          <a:p>
            <a:endParaRPr lang="en-CA" sz="2800" dirty="0" smtClean="0"/>
          </a:p>
          <a:p>
            <a:endParaRPr lang="en-CA" sz="2800" dirty="0" smtClean="0"/>
          </a:p>
          <a:p>
            <a:endParaRPr lang="en-CA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0"/>
            <a:ext cx="7772400" cy="1470025"/>
          </a:xfrm>
        </p:spPr>
        <p:txBody>
          <a:bodyPr/>
          <a:lstStyle/>
          <a:p>
            <a:r>
              <a:rPr lang="en-US" dirty="0" smtClean="0">
                <a:latin typeface="Franklin Gothic Book" pitchFamily="34" charset="0"/>
              </a:rPr>
              <a:t>Timeline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type="subTitle" idx="1"/>
          </p:nvPr>
        </p:nvSpPr>
        <p:spPr>
          <a:xfrm>
            <a:off x="533400" y="1524000"/>
            <a:ext cx="7848600" cy="1752600"/>
          </a:xfrm>
        </p:spPr>
        <p:txBody>
          <a:bodyPr/>
          <a:lstStyle/>
          <a:p>
            <a:pPr eaLnBrk="1" hangingPunct="1">
              <a:lnSpc>
                <a:spcPct val="110000"/>
              </a:lnSpc>
              <a:buFont typeface="Arial" charset="0"/>
              <a:buNone/>
            </a:pPr>
            <a:r>
              <a:rPr lang="en-CA" sz="2200" b="1" dirty="0" smtClean="0">
                <a:solidFill>
                  <a:schemeClr val="tx2"/>
                </a:solidFill>
              </a:rPr>
              <a:t>April 2008:</a:t>
            </a:r>
            <a:r>
              <a:rPr lang="en-CA" sz="2200" dirty="0" smtClean="0"/>
              <a:t> National </a:t>
            </a:r>
            <a:r>
              <a:rPr lang="en-US" sz="2200" dirty="0" smtClean="0"/>
              <a:t>Regional Adaptation Collaborative (RAC) Program </a:t>
            </a:r>
            <a:r>
              <a:rPr lang="en-CA" sz="2200" dirty="0" smtClean="0"/>
              <a:t>announced</a:t>
            </a:r>
          </a:p>
          <a:p>
            <a:pPr eaLnBrk="1" hangingPunct="1">
              <a:lnSpc>
                <a:spcPct val="110000"/>
              </a:lnSpc>
              <a:buFont typeface="Arial" charset="0"/>
              <a:buNone/>
            </a:pPr>
            <a:r>
              <a:rPr lang="en-US" sz="2200" b="1" dirty="0" smtClean="0">
                <a:solidFill>
                  <a:schemeClr val="tx2"/>
                </a:solidFill>
              </a:rPr>
              <a:t>September 2009:</a:t>
            </a:r>
            <a:r>
              <a:rPr lang="en-US" sz="2200" dirty="0" smtClean="0"/>
              <a:t> Atlantic RAC Proposal was accepted </a:t>
            </a:r>
          </a:p>
          <a:p>
            <a:pPr eaLnBrk="1" hangingPunct="1">
              <a:lnSpc>
                <a:spcPct val="110000"/>
              </a:lnSpc>
              <a:buFont typeface="Arial" charset="0"/>
              <a:buNone/>
            </a:pPr>
            <a:r>
              <a:rPr lang="en-US" sz="2200" b="1" dirty="0" smtClean="0">
                <a:solidFill>
                  <a:schemeClr val="tx2"/>
                </a:solidFill>
              </a:rPr>
              <a:t>February 2010:</a:t>
            </a:r>
            <a:r>
              <a:rPr lang="en-US" sz="2200" dirty="0" smtClean="0"/>
              <a:t> Contribution Agreement signed</a:t>
            </a:r>
          </a:p>
          <a:p>
            <a:pPr eaLnBrk="1" hangingPunct="1">
              <a:lnSpc>
                <a:spcPct val="110000"/>
              </a:lnSpc>
              <a:buFont typeface="Arial" charset="0"/>
              <a:buNone/>
            </a:pPr>
            <a:r>
              <a:rPr lang="en-US" sz="2200" b="1" dirty="0" smtClean="0">
                <a:solidFill>
                  <a:schemeClr val="tx2"/>
                </a:solidFill>
              </a:rPr>
              <a:t>April 23 2010:</a:t>
            </a:r>
            <a:r>
              <a:rPr lang="en-US" sz="2200" dirty="0" smtClean="0"/>
              <a:t> Official A-RAC announcement at Cape </a:t>
            </a:r>
            <a:r>
              <a:rPr lang="en-US" sz="2200" dirty="0" err="1" smtClean="0"/>
              <a:t>Jourimain</a:t>
            </a:r>
            <a:r>
              <a:rPr lang="en-US" sz="2200" dirty="0" smtClean="0"/>
              <a:t>, NB</a:t>
            </a:r>
            <a:endParaRPr lang="en-CA" dirty="0"/>
          </a:p>
        </p:txBody>
      </p:sp>
      <p:pic>
        <p:nvPicPr>
          <p:cNvPr id="4" name="Picture 2" descr="F:\PTJ_126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66900" y="3810000"/>
            <a:ext cx="5388896" cy="29315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2400"/>
            <a:ext cx="7772400" cy="1069975"/>
          </a:xfrm>
        </p:spPr>
        <p:txBody>
          <a:bodyPr/>
          <a:lstStyle/>
          <a:p>
            <a:r>
              <a:rPr lang="en-US" dirty="0" smtClean="0">
                <a:latin typeface="Franklin Gothic Book" pitchFamily="34" charset="0"/>
              </a:rPr>
              <a:t>Primary RAC Partners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type="subTitle" idx="1"/>
          </p:nvPr>
        </p:nvSpPr>
        <p:spPr>
          <a:xfrm>
            <a:off x="1219200" y="1676400"/>
            <a:ext cx="6400800" cy="5029200"/>
          </a:xfrm>
        </p:spPr>
        <p:txBody>
          <a:bodyPr/>
          <a:lstStyle/>
          <a:p>
            <a:pPr marL="401638" lvl="1">
              <a:lnSpc>
                <a:spcPct val="80000"/>
              </a:lnSpc>
              <a:buFont typeface="Arial" pitchFamily="34" charset="0"/>
              <a:buChar char="•"/>
            </a:pPr>
            <a:r>
              <a:rPr lang="en-US" sz="2200" dirty="0" smtClean="0"/>
              <a:t>NS Department of Environment</a:t>
            </a:r>
          </a:p>
          <a:p>
            <a:pPr marL="401638" lvl="1">
              <a:lnSpc>
                <a:spcPct val="80000"/>
              </a:lnSpc>
              <a:buFont typeface="Arial" pitchFamily="34" charset="0"/>
              <a:buChar char="•"/>
            </a:pPr>
            <a:r>
              <a:rPr lang="en-US" sz="2200" dirty="0" smtClean="0"/>
              <a:t>NB Department of Environment</a:t>
            </a:r>
          </a:p>
          <a:p>
            <a:pPr marL="401638" lvl="1">
              <a:lnSpc>
                <a:spcPct val="80000"/>
              </a:lnSpc>
              <a:buFont typeface="Arial" pitchFamily="34" charset="0"/>
              <a:buChar char="•"/>
            </a:pPr>
            <a:r>
              <a:rPr lang="en-US" sz="2200" dirty="0" smtClean="0"/>
              <a:t>PEI Department of Environment, Energy and Forestry</a:t>
            </a:r>
          </a:p>
          <a:p>
            <a:pPr marL="401638" lvl="1">
              <a:lnSpc>
                <a:spcPct val="80000"/>
              </a:lnSpc>
              <a:buFont typeface="Arial" pitchFamily="34" charset="0"/>
              <a:buChar char="•"/>
            </a:pPr>
            <a:r>
              <a:rPr lang="en-US" sz="2200" dirty="0" smtClean="0"/>
              <a:t>NL Department of Environment and Conservation</a:t>
            </a:r>
          </a:p>
          <a:p>
            <a:pPr marL="401638" lvl="1">
              <a:lnSpc>
                <a:spcPct val="80000"/>
              </a:lnSpc>
              <a:buFont typeface="Arial" pitchFamily="34" charset="0"/>
              <a:buChar char="•"/>
            </a:pPr>
            <a:r>
              <a:rPr lang="en-US" sz="2200" dirty="0" smtClean="0"/>
              <a:t>Natural Resources Canada</a:t>
            </a:r>
          </a:p>
          <a:p>
            <a:pPr marL="401638" lvl="1">
              <a:lnSpc>
                <a:spcPct val="80000"/>
              </a:lnSpc>
              <a:buFont typeface="Arial" pitchFamily="34" charset="0"/>
              <a:buChar char="•"/>
            </a:pPr>
            <a:r>
              <a:rPr lang="en-US" sz="2200" dirty="0" smtClean="0"/>
              <a:t>Environment Canada</a:t>
            </a:r>
          </a:p>
          <a:p>
            <a:pPr marL="401638" lvl="1">
              <a:lnSpc>
                <a:spcPct val="80000"/>
              </a:lnSpc>
              <a:buFont typeface="Arial" pitchFamily="34" charset="0"/>
              <a:buChar char="•"/>
            </a:pPr>
            <a:r>
              <a:rPr lang="en-US" sz="2200" dirty="0" smtClean="0"/>
              <a:t>Atlantic Planners Institute</a:t>
            </a:r>
          </a:p>
          <a:p>
            <a:pPr marL="401638" lvl="1">
              <a:lnSpc>
                <a:spcPct val="80000"/>
              </a:lnSpc>
              <a:buFont typeface="Arial" pitchFamily="34" charset="0"/>
              <a:buChar char="•"/>
            </a:pPr>
            <a:r>
              <a:rPr lang="en-US" sz="2200" dirty="0" smtClean="0"/>
              <a:t>Atlantic Engineering Associations</a:t>
            </a:r>
          </a:p>
          <a:p>
            <a:pPr marL="401638" lvl="1">
              <a:lnSpc>
                <a:spcPct val="80000"/>
              </a:lnSpc>
              <a:buFont typeface="Arial" pitchFamily="34" charset="0"/>
              <a:buChar char="•"/>
            </a:pPr>
            <a:r>
              <a:rPr lang="en-US" sz="2200" dirty="0" smtClean="0"/>
              <a:t>Atlantic Municipal Associations/Unions</a:t>
            </a:r>
          </a:p>
          <a:p>
            <a:pPr marL="401638" lvl="1">
              <a:lnSpc>
                <a:spcPct val="80000"/>
              </a:lnSpc>
              <a:buFont typeface="Arial" pitchFamily="34" charset="0"/>
              <a:buChar char="•"/>
            </a:pPr>
            <a:r>
              <a:rPr lang="en-US" sz="2200" dirty="0" smtClean="0"/>
              <a:t>Individual municipalities</a:t>
            </a:r>
          </a:p>
          <a:p>
            <a:pPr marL="401638" lvl="1">
              <a:lnSpc>
                <a:spcPct val="80000"/>
              </a:lnSpc>
              <a:buFont typeface="Arial" pitchFamily="34" charset="0"/>
              <a:buChar char="•"/>
            </a:pPr>
            <a:r>
              <a:rPr lang="en-US" sz="2200" dirty="0" smtClean="0"/>
              <a:t>Council of Atlantic Premiers Secretariat</a:t>
            </a:r>
          </a:p>
          <a:p>
            <a:pPr marL="401638" lvl="1">
              <a:lnSpc>
                <a:spcPct val="80000"/>
              </a:lnSpc>
              <a:buFont typeface="Arial" pitchFamily="34" charset="0"/>
              <a:buChar char="•"/>
            </a:pPr>
            <a:r>
              <a:rPr lang="en-US" sz="2200" dirty="0" smtClean="0"/>
              <a:t>Insurance Bureau of Canada</a:t>
            </a:r>
          </a:p>
          <a:p>
            <a:pPr marL="401638" lvl="1">
              <a:lnSpc>
                <a:spcPct val="80000"/>
              </a:lnSpc>
              <a:buFont typeface="Arial" pitchFamily="34" charset="0"/>
              <a:buChar char="•"/>
            </a:pPr>
            <a:r>
              <a:rPr lang="en-US" sz="2200" dirty="0" smtClean="0"/>
              <a:t>Universities</a:t>
            </a:r>
          </a:p>
          <a:p>
            <a:endParaRPr lang="en-CA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6349</TotalTime>
  <Words>431</Words>
  <Application>Microsoft Office PowerPoint</Application>
  <PresentationFormat>On-screen Show (4:3)</PresentationFormat>
  <Paragraphs>108</Paragraphs>
  <Slides>25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6" baseType="lpstr">
      <vt:lpstr>Default Design</vt:lpstr>
      <vt:lpstr>  The Regional Adaptation Collaborative Project   </vt:lpstr>
      <vt:lpstr>Hurricane Irene Aug 2011</vt:lpstr>
      <vt:lpstr>Slide 3</vt:lpstr>
      <vt:lpstr>Slide 4</vt:lpstr>
      <vt:lpstr>Slide 5</vt:lpstr>
      <vt:lpstr>Slide 6</vt:lpstr>
      <vt:lpstr>Regional Adaptation Collaborative Program</vt:lpstr>
      <vt:lpstr>Timeline</vt:lpstr>
      <vt:lpstr>Primary RAC Partners</vt:lpstr>
      <vt:lpstr>Slide 10</vt:lpstr>
      <vt:lpstr>Issues</vt:lpstr>
      <vt:lpstr>Project components</vt:lpstr>
      <vt:lpstr>Slide 13</vt:lpstr>
      <vt:lpstr>Acadian Peninsula Project</vt:lpstr>
      <vt:lpstr>Acadian Peninsula Project</vt:lpstr>
      <vt:lpstr>Acadian Peninsula Project</vt:lpstr>
      <vt:lpstr>Slide 17</vt:lpstr>
      <vt:lpstr>Slide 18</vt:lpstr>
      <vt:lpstr>Sackville-Tantramar project</vt:lpstr>
      <vt:lpstr>Slide 20</vt:lpstr>
      <vt:lpstr>Other products</vt:lpstr>
      <vt:lpstr>Other products</vt:lpstr>
      <vt:lpstr>Outputs and Deliverables</vt:lpstr>
      <vt:lpstr>Challenges –and what else is needed…</vt:lpstr>
      <vt:lpstr>More info:</vt:lpstr>
    </vt:vector>
  </TitlesOfParts>
  <Company>gov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tammykeats</dc:creator>
  <cp:lastModifiedBy>Rob Hughes</cp:lastModifiedBy>
  <cp:revision>177</cp:revision>
  <dcterms:created xsi:type="dcterms:W3CDTF">2010-07-23T12:49:16Z</dcterms:created>
  <dcterms:modified xsi:type="dcterms:W3CDTF">2011-12-08T13:28:22Z</dcterms:modified>
</cp:coreProperties>
</file>