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53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0C07A-9B88-4EBC-9612-6F8100142D2A}" type="datetimeFigureOut">
              <a:rPr lang="en-US" smtClean="0"/>
              <a:pPr/>
              <a:t>12/6/2011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7ACC0-5122-4DA6-B222-6250065F91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0C07A-9B88-4EBC-9612-6F8100142D2A}" type="datetimeFigureOut">
              <a:rPr lang="en-US" smtClean="0"/>
              <a:pPr/>
              <a:t>12/6/2011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7ACC0-5122-4DA6-B222-6250065F91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0C07A-9B88-4EBC-9612-6F8100142D2A}" type="datetimeFigureOut">
              <a:rPr lang="en-US" smtClean="0"/>
              <a:pPr/>
              <a:t>12/6/2011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7ACC0-5122-4DA6-B222-6250065F91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0C07A-9B88-4EBC-9612-6F8100142D2A}" type="datetimeFigureOut">
              <a:rPr lang="en-US" smtClean="0"/>
              <a:pPr/>
              <a:t>12/6/2011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7ACC0-5122-4DA6-B222-6250065F91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0C07A-9B88-4EBC-9612-6F8100142D2A}" type="datetimeFigureOut">
              <a:rPr lang="en-US" smtClean="0"/>
              <a:pPr/>
              <a:t>12/6/2011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7ACC0-5122-4DA6-B222-6250065F91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0C07A-9B88-4EBC-9612-6F8100142D2A}" type="datetimeFigureOut">
              <a:rPr lang="en-US" smtClean="0"/>
              <a:pPr/>
              <a:t>12/6/2011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7ACC0-5122-4DA6-B222-6250065F91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0C07A-9B88-4EBC-9612-6F8100142D2A}" type="datetimeFigureOut">
              <a:rPr lang="en-US" smtClean="0"/>
              <a:pPr/>
              <a:t>12/6/2011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7ACC0-5122-4DA6-B222-6250065F91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0C07A-9B88-4EBC-9612-6F8100142D2A}" type="datetimeFigureOut">
              <a:rPr lang="en-US" smtClean="0"/>
              <a:pPr/>
              <a:t>12/6/2011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7ACC0-5122-4DA6-B222-6250065F91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0C07A-9B88-4EBC-9612-6F8100142D2A}" type="datetimeFigureOut">
              <a:rPr lang="en-US" smtClean="0"/>
              <a:pPr/>
              <a:t>12/6/2011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7ACC0-5122-4DA6-B222-6250065F91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0C07A-9B88-4EBC-9612-6F8100142D2A}" type="datetimeFigureOut">
              <a:rPr lang="en-US" smtClean="0"/>
              <a:pPr/>
              <a:t>12/6/2011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7ACC0-5122-4DA6-B222-6250065F91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0C07A-9B88-4EBC-9612-6F8100142D2A}" type="datetimeFigureOut">
              <a:rPr lang="en-US" smtClean="0"/>
              <a:pPr/>
              <a:t>12/6/2011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307ACC0-5122-4DA6-B222-6250065F912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D00C07A-9B88-4EBC-9612-6F8100142D2A}" type="datetimeFigureOut">
              <a:rPr lang="en-US" smtClean="0"/>
              <a:pPr/>
              <a:t>12/6/2011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307ACC0-5122-4DA6-B222-6250065F912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371600"/>
            <a:ext cx="8232648" cy="1828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New England – Canadian Maritime Collaboration Initiative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Opportunities  for </a:t>
            </a:r>
          </a:p>
          <a:p>
            <a:r>
              <a:rPr lang="en-US" dirty="0" smtClean="0"/>
              <a:t>Cooperation and Consolidation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 entities seeking regional cooperation with less stress on financial &amp; </a:t>
            </a:r>
            <a:r>
              <a:rPr lang="en-US" smtClean="0"/>
              <a:t>human </a:t>
            </a:r>
            <a:r>
              <a:rPr lang="en-US" smtClean="0"/>
              <a:t>resources</a:t>
            </a:r>
            <a:endParaRPr lang="en-US" dirty="0" smtClean="0"/>
          </a:p>
          <a:p>
            <a:r>
              <a:rPr lang="en-US" dirty="0" smtClean="0"/>
              <a:t>Fatigue most notable in Gulf of Maine overlap: Maine, NH, Massachusetts</a:t>
            </a:r>
          </a:p>
          <a:p>
            <a:r>
              <a:rPr lang="en-US" dirty="0" smtClean="0"/>
              <a:t>Issue is the number of entities requiring the attention of agencies especially in this overlapping Gulf of Maine area</a:t>
            </a:r>
          </a:p>
          <a:p>
            <a:r>
              <a:rPr lang="en-US" dirty="0" smtClean="0"/>
              <a:t>Issue is at least partly structural, not merely operational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Merger Opportunities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Initial screening of feasibility of mergers of the entities</a:t>
            </a:r>
          </a:p>
          <a:p>
            <a:r>
              <a:rPr lang="en-US" dirty="0" smtClean="0"/>
              <a:t>Despite common missions, mergers likely not easily achieved – or in some cases feasible at all – due to:</a:t>
            </a:r>
          </a:p>
          <a:p>
            <a:pPr lvl="2"/>
            <a:r>
              <a:rPr lang="en-US" dirty="0" smtClean="0"/>
              <a:t>Different origins</a:t>
            </a:r>
          </a:p>
          <a:p>
            <a:pPr lvl="2"/>
            <a:r>
              <a:rPr lang="en-US" dirty="0" smtClean="0"/>
              <a:t>Different standings as legal entities</a:t>
            </a:r>
          </a:p>
          <a:p>
            <a:pPr lvl="2"/>
            <a:r>
              <a:rPr lang="en-US" dirty="0" smtClean="0"/>
              <a:t>Different (though overlapping) geographic jurisdictions</a:t>
            </a:r>
          </a:p>
          <a:p>
            <a:r>
              <a:rPr lang="en-US" dirty="0" smtClean="0"/>
              <a:t>So this review sees the 4 entities continuing</a:t>
            </a:r>
          </a:p>
          <a:p>
            <a:r>
              <a:rPr lang="en-US" dirty="0" smtClean="0"/>
              <a:t>But several important opportunities for cooperation, coordination, consolidation of committees and functions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 Measures to Consider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Renewed focus of </a:t>
            </a:r>
            <a:r>
              <a:rPr lang="en-US" dirty="0" err="1" smtClean="0"/>
              <a:t>GoMC</a:t>
            </a:r>
            <a:r>
              <a:rPr lang="en-US" dirty="0" smtClean="0"/>
              <a:t> on info exchange, knowledge-sharing, science to policy;</a:t>
            </a:r>
          </a:p>
          <a:p>
            <a:r>
              <a:rPr lang="en-US" dirty="0" smtClean="0"/>
              <a:t>RCCOM and NROC seeing themselves as counterparts and “co-sponsors” of </a:t>
            </a:r>
            <a:r>
              <a:rPr lang="en-US" dirty="0" err="1" smtClean="0"/>
              <a:t>GoMC</a:t>
            </a:r>
            <a:r>
              <a:rPr lang="en-US" dirty="0" smtClean="0"/>
              <a:t>;</a:t>
            </a:r>
          </a:p>
          <a:p>
            <a:r>
              <a:rPr lang="en-US" dirty="0" smtClean="0"/>
              <a:t>Merger of NROC and NERACOOS at committee level;</a:t>
            </a:r>
          </a:p>
          <a:p>
            <a:r>
              <a:rPr lang="en-US" dirty="0" smtClean="0"/>
              <a:t>Merger of US Association and administrative functions of NERACOOS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3400" y="381000"/>
            <a:ext cx="8610600" cy="914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Diagram of Possible Relationships</a:t>
            </a:r>
            <a:endParaRPr lang="en-US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419350" y="1600200"/>
            <a:ext cx="1733550" cy="723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RCCOM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2438400" y="5295900"/>
            <a:ext cx="1733550" cy="723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NROC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1028" name="AutoShape 4"/>
          <p:cNvCxnSpPr>
            <a:cxnSpLocks noChangeShapeType="1"/>
          </p:cNvCxnSpPr>
          <p:nvPr/>
        </p:nvCxnSpPr>
        <p:spPr bwMode="auto">
          <a:xfrm>
            <a:off x="1524000" y="3905250"/>
            <a:ext cx="4514850" cy="0"/>
          </a:xfrm>
          <a:prstGeom prst="straightConnector1">
            <a:avLst/>
          </a:prstGeom>
          <a:noFill/>
          <a:ln w="38100">
            <a:solidFill>
              <a:srgbClr val="000000"/>
            </a:solidFill>
            <a:prstDash val="lgDashDotDot"/>
            <a:round/>
            <a:headEnd/>
            <a:tailEnd/>
          </a:ln>
        </p:spPr>
      </p:cxn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2867025" y="3000375"/>
            <a:ext cx="714375" cy="18002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GULF OF MAINE COUNCIL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0" name="Text Box 6"/>
          <p:cNvSpPr txBox="1">
            <a:spLocks noChangeArrowheads="1"/>
          </p:cNvSpPr>
          <p:nvPr/>
        </p:nvSpPr>
        <p:spPr bwMode="auto">
          <a:xfrm>
            <a:off x="6038850" y="3000375"/>
            <a:ext cx="714375" cy="18002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NERACOOS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1" name="Oval 7"/>
          <p:cNvSpPr>
            <a:spLocks noChangeArrowheads="1"/>
          </p:cNvSpPr>
          <p:nvPr/>
        </p:nvSpPr>
        <p:spPr bwMode="auto">
          <a:xfrm>
            <a:off x="4562474" y="4229100"/>
            <a:ext cx="1076325" cy="67627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ADMIN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UNIT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1032" name="AutoShape 8"/>
          <p:cNvCxnSpPr>
            <a:cxnSpLocks noChangeShapeType="1"/>
          </p:cNvCxnSpPr>
          <p:nvPr/>
        </p:nvCxnSpPr>
        <p:spPr bwMode="auto">
          <a:xfrm>
            <a:off x="3581400" y="4324350"/>
            <a:ext cx="981075" cy="238125"/>
          </a:xfrm>
          <a:prstGeom prst="straightConnector1">
            <a:avLst/>
          </a:prstGeom>
          <a:noFill/>
          <a:ln w="15875">
            <a:solidFill>
              <a:srgbClr val="000000"/>
            </a:solidFill>
            <a:prstDash val="dash"/>
            <a:round/>
            <a:headEnd/>
            <a:tailEnd/>
          </a:ln>
        </p:spPr>
      </p:cxnSp>
      <p:cxnSp>
        <p:nvCxnSpPr>
          <p:cNvPr id="1033" name="AutoShape 9"/>
          <p:cNvCxnSpPr>
            <a:cxnSpLocks noChangeShapeType="1"/>
          </p:cNvCxnSpPr>
          <p:nvPr/>
        </p:nvCxnSpPr>
        <p:spPr bwMode="auto">
          <a:xfrm flipV="1">
            <a:off x="3581400" y="4591050"/>
            <a:ext cx="981075" cy="666750"/>
          </a:xfrm>
          <a:prstGeom prst="straightConnector1">
            <a:avLst/>
          </a:prstGeom>
          <a:noFill/>
          <a:ln w="15875">
            <a:solidFill>
              <a:srgbClr val="000000"/>
            </a:solidFill>
            <a:prstDash val="dash"/>
            <a:round/>
            <a:headEnd/>
            <a:tailEnd/>
          </a:ln>
        </p:spPr>
      </p:cxnSp>
      <p:cxnSp>
        <p:nvCxnSpPr>
          <p:cNvPr id="1034" name="AutoShape 10"/>
          <p:cNvCxnSpPr>
            <a:cxnSpLocks noChangeShapeType="1"/>
          </p:cNvCxnSpPr>
          <p:nvPr/>
        </p:nvCxnSpPr>
        <p:spPr bwMode="auto">
          <a:xfrm>
            <a:off x="3209925" y="4800600"/>
            <a:ext cx="9525" cy="495300"/>
          </a:xfrm>
          <a:prstGeom prst="straightConnector1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035" name="AutoShape 11"/>
          <p:cNvCxnSpPr>
            <a:cxnSpLocks noChangeShapeType="1"/>
          </p:cNvCxnSpPr>
          <p:nvPr/>
        </p:nvCxnSpPr>
        <p:spPr bwMode="auto">
          <a:xfrm flipV="1">
            <a:off x="6353175" y="1971675"/>
            <a:ext cx="9525" cy="10287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036" name="AutoShape 12"/>
          <p:cNvCxnSpPr>
            <a:cxnSpLocks noChangeShapeType="1"/>
          </p:cNvCxnSpPr>
          <p:nvPr/>
        </p:nvCxnSpPr>
        <p:spPr bwMode="auto">
          <a:xfrm flipH="1">
            <a:off x="4152900" y="1971675"/>
            <a:ext cx="220980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037" name="Text Box 13"/>
          <p:cNvSpPr txBox="1">
            <a:spLocks noChangeArrowheads="1"/>
          </p:cNvSpPr>
          <p:nvPr/>
        </p:nvSpPr>
        <p:spPr bwMode="auto">
          <a:xfrm>
            <a:off x="4495800" y="1666875"/>
            <a:ext cx="2143125" cy="2809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Data and Data Products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1038" name="AutoShape 14"/>
          <p:cNvCxnSpPr>
            <a:cxnSpLocks noChangeShapeType="1"/>
          </p:cNvCxnSpPr>
          <p:nvPr/>
        </p:nvCxnSpPr>
        <p:spPr bwMode="auto">
          <a:xfrm>
            <a:off x="6353175" y="4800600"/>
            <a:ext cx="0" cy="8096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039" name="AutoShape 15"/>
          <p:cNvCxnSpPr>
            <a:cxnSpLocks noChangeShapeType="1"/>
          </p:cNvCxnSpPr>
          <p:nvPr/>
        </p:nvCxnSpPr>
        <p:spPr bwMode="auto">
          <a:xfrm flipH="1">
            <a:off x="4229100" y="5610225"/>
            <a:ext cx="212407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4495800" y="5643564"/>
            <a:ext cx="2066925" cy="21431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Data and Data Products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4419600" y="5305425"/>
            <a:ext cx="1822450" cy="2952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Merged Committees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1042" name="AutoShape 18"/>
          <p:cNvCxnSpPr>
            <a:cxnSpLocks noChangeShapeType="1"/>
          </p:cNvCxnSpPr>
          <p:nvPr/>
        </p:nvCxnSpPr>
        <p:spPr bwMode="auto">
          <a:xfrm>
            <a:off x="6753225" y="3905250"/>
            <a:ext cx="41910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043" name="Text Box 19"/>
          <p:cNvSpPr txBox="1">
            <a:spLocks noChangeArrowheads="1"/>
          </p:cNvSpPr>
          <p:nvPr/>
        </p:nvSpPr>
        <p:spPr bwMode="auto">
          <a:xfrm>
            <a:off x="7258050" y="3676650"/>
            <a:ext cx="914400" cy="457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Other End Users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1044" name="AutoShape 20"/>
          <p:cNvCxnSpPr>
            <a:cxnSpLocks noChangeShapeType="1"/>
          </p:cNvCxnSpPr>
          <p:nvPr/>
        </p:nvCxnSpPr>
        <p:spPr bwMode="auto">
          <a:xfrm>
            <a:off x="3200400" y="2371725"/>
            <a:ext cx="0" cy="676275"/>
          </a:xfrm>
          <a:prstGeom prst="straightConnector1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046" name="AutoShape 22"/>
          <p:cNvCxnSpPr>
            <a:cxnSpLocks noChangeShapeType="1"/>
          </p:cNvCxnSpPr>
          <p:nvPr/>
        </p:nvCxnSpPr>
        <p:spPr bwMode="auto">
          <a:xfrm>
            <a:off x="5638800" y="4524375"/>
            <a:ext cx="419100" cy="0"/>
          </a:xfrm>
          <a:prstGeom prst="straightConnector1">
            <a:avLst/>
          </a:prstGeom>
          <a:noFill/>
          <a:ln w="15875">
            <a:solidFill>
              <a:srgbClr val="000000"/>
            </a:solidFill>
            <a:prstDash val="dash"/>
            <a:round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animBg="1"/>
      <p:bldP spid="1027" grpId="0" animBg="1"/>
      <p:bldP spid="1029" grpId="0" animBg="1"/>
      <p:bldP spid="1030" grpId="0" animBg="1"/>
      <p:bldP spid="1031" grpId="0" animBg="1"/>
      <p:bldP spid="1037" grpId="0" animBg="1"/>
      <p:bldP spid="1040" grpId="0" animBg="1"/>
      <p:bldP spid="1041" grpId="0" animBg="1"/>
      <p:bldP spid="104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42</TotalTime>
  <Words>214</Words>
  <Application>Microsoft Office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Flow</vt:lpstr>
      <vt:lpstr>New England – Canadian Maritime Collaboration Initiative</vt:lpstr>
      <vt:lpstr>The Need</vt:lpstr>
      <vt:lpstr>Merger Opportunities</vt:lpstr>
      <vt:lpstr>4 Measures to Consider</vt:lpstr>
      <vt:lpstr>Diagram of Possible Relationships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England – Canadian Maritime Collaboration Initiative</dc:title>
  <dc:creator>erichert</dc:creator>
  <cp:lastModifiedBy>David Keeley</cp:lastModifiedBy>
  <cp:revision>7</cp:revision>
  <dcterms:created xsi:type="dcterms:W3CDTF">2011-12-05T01:00:41Z</dcterms:created>
  <dcterms:modified xsi:type="dcterms:W3CDTF">2011-12-06T11:28:16Z</dcterms:modified>
</cp:coreProperties>
</file>