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9" r:id="rId4"/>
    <p:sldId id="350" r:id="rId5"/>
    <p:sldId id="345" r:id="rId6"/>
    <p:sldId id="343" r:id="rId7"/>
    <p:sldId id="347" r:id="rId8"/>
    <p:sldId id="348" r:id="rId9"/>
    <p:sldId id="299" r:id="rId10"/>
    <p:sldId id="338" r:id="rId11"/>
    <p:sldId id="351" r:id="rId12"/>
    <p:sldId id="340" r:id="rId13"/>
    <p:sldId id="266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8C"/>
    <a:srgbClr val="7FF3A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9112" autoAdjust="0"/>
  </p:normalViewPr>
  <p:slideViewPr>
    <p:cSldViewPr>
      <p:cViewPr>
        <p:scale>
          <a:sx n="70" d="100"/>
          <a:sy n="70" d="100"/>
        </p:scale>
        <p:origin x="-1062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5794902180857E-2"/>
          <c:y val="1.9016629737251683E-2"/>
          <c:w val="0.9676242050978191"/>
          <c:h val="0.77239156475491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'Overall stats'!$A$10</c:f>
              <c:strCache>
                <c:ptCount val="1"/>
                <c:pt idx="0">
                  <c:v>Council Member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237816764132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068226120857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6.237816764132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237816764132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6783625730994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stats'!$B$9:$H$9</c:f>
              <c:strCache>
                <c:ptCount val="7"/>
                <c:pt idx="0">
                  <c:v>Context Paper</c:v>
                </c:pt>
                <c:pt idx="1">
                  <c:v>Emerging Issues</c:v>
                </c:pt>
                <c:pt idx="2">
                  <c:v>Climate Change and its Effects on Humans </c:v>
                </c:pt>
                <c:pt idx="3">
                  <c:v>Climate Change and its Effects on Ecosystems, Habitats and Biota</c:v>
                </c:pt>
                <c:pt idx="4">
                  <c:v>Coastal Ecosystems and Habitats</c:v>
                </c:pt>
                <c:pt idx="5">
                  <c:v>Marine Invasive Species</c:v>
                </c:pt>
                <c:pt idx="6">
                  <c:v>Did not read</c:v>
                </c:pt>
              </c:strCache>
            </c:strRef>
          </c:cat>
          <c:val>
            <c:numRef>
              <c:f>'Overall stats'!$B$10:$H$10</c:f>
              <c:numCache>
                <c:formatCode>0</c:formatCode>
                <c:ptCount val="7"/>
                <c:pt idx="0">
                  <c:v>40</c:v>
                </c:pt>
                <c:pt idx="1">
                  <c:v>50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20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'Overall stats'!$A$11</c:f>
              <c:strCache>
                <c:ptCount val="1"/>
                <c:pt idx="0">
                  <c:v>Working Group Member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921985815602913E-3"/>
                  <c:y val="5.458089668615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847953216374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458089668615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6783625730994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681425756733091E-17"/>
                  <c:y val="5.847953216374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681425756733091E-17"/>
                  <c:y val="5.458089668615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458089668615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b" anchorCtr="0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stats'!$B$9:$H$9</c:f>
              <c:strCache>
                <c:ptCount val="7"/>
                <c:pt idx="0">
                  <c:v>Context Paper</c:v>
                </c:pt>
                <c:pt idx="1">
                  <c:v>Emerging Issues</c:v>
                </c:pt>
                <c:pt idx="2">
                  <c:v>Climate Change and its Effects on Humans </c:v>
                </c:pt>
                <c:pt idx="3">
                  <c:v>Climate Change and its Effects on Ecosystems, Habitats and Biota</c:v>
                </c:pt>
                <c:pt idx="4">
                  <c:v>Coastal Ecosystems and Habitats</c:v>
                </c:pt>
                <c:pt idx="5">
                  <c:v>Marine Invasive Species</c:v>
                </c:pt>
                <c:pt idx="6">
                  <c:v>Did not read</c:v>
                </c:pt>
              </c:strCache>
            </c:strRef>
          </c:cat>
          <c:val>
            <c:numRef>
              <c:f>'Overall stats'!$B$11:$H$11</c:f>
              <c:numCache>
                <c:formatCode>0</c:formatCode>
                <c:ptCount val="7"/>
                <c:pt idx="0">
                  <c:v>72.727272727272734</c:v>
                </c:pt>
                <c:pt idx="1">
                  <c:v>54.54545454545454</c:v>
                </c:pt>
                <c:pt idx="2">
                  <c:v>36.363636363636253</c:v>
                </c:pt>
                <c:pt idx="3">
                  <c:v>45.454545454545354</c:v>
                </c:pt>
                <c:pt idx="4">
                  <c:v>54.54545454545454</c:v>
                </c:pt>
                <c:pt idx="5">
                  <c:v>27.27272727272717</c:v>
                </c:pt>
                <c:pt idx="6">
                  <c:v>18.181818181818226</c:v>
                </c:pt>
              </c:numCache>
            </c:numRef>
          </c:val>
        </c:ser>
        <c:ser>
          <c:idx val="2"/>
          <c:order val="2"/>
          <c:tx>
            <c:strRef>
              <c:f>'Overall stats'!$A$12</c:f>
              <c:strCache>
                <c:ptCount val="1"/>
                <c:pt idx="0">
                  <c:v> GOM Times Reader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81323877068574E-3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81323877068574E-3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921985815602913E-3"/>
                  <c:y val="5.068226120857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40661938534278E-3"/>
                  <c:y val="5.068226120857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681425756733091E-17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640661938534278E-3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640661938534278E-3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stats'!$B$9:$H$9</c:f>
              <c:strCache>
                <c:ptCount val="7"/>
                <c:pt idx="0">
                  <c:v>Context Paper</c:v>
                </c:pt>
                <c:pt idx="1">
                  <c:v>Emerging Issues</c:v>
                </c:pt>
                <c:pt idx="2">
                  <c:v>Climate Change and its Effects on Humans </c:v>
                </c:pt>
                <c:pt idx="3">
                  <c:v>Climate Change and its Effects on Ecosystems, Habitats and Biota</c:v>
                </c:pt>
                <c:pt idx="4">
                  <c:v>Coastal Ecosystems and Habitats</c:v>
                </c:pt>
                <c:pt idx="5">
                  <c:v>Marine Invasive Species</c:v>
                </c:pt>
                <c:pt idx="6">
                  <c:v>Did not read</c:v>
                </c:pt>
              </c:strCache>
            </c:strRef>
          </c:cat>
          <c:val>
            <c:numRef>
              <c:f>'Overall stats'!$B$12:$H$12</c:f>
              <c:numCache>
                <c:formatCode>0</c:formatCode>
                <c:ptCount val="7"/>
                <c:pt idx="0">
                  <c:v>18.181818181818226</c:v>
                </c:pt>
                <c:pt idx="1">
                  <c:v>45.454545454545354</c:v>
                </c:pt>
                <c:pt idx="2">
                  <c:v>29.545454545454547</c:v>
                </c:pt>
                <c:pt idx="3">
                  <c:v>47.727272727272762</c:v>
                </c:pt>
                <c:pt idx="4">
                  <c:v>47.727272727272762</c:v>
                </c:pt>
                <c:pt idx="5">
                  <c:v>43.181818181818144</c:v>
                </c:pt>
                <c:pt idx="6">
                  <c:v>20.454545454545457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52128"/>
        <c:axId val="116353664"/>
        <c:axId val="0"/>
      </c:bar3DChart>
      <c:catAx>
        <c:axId val="116352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353664"/>
        <c:crosses val="autoZero"/>
        <c:auto val="1"/>
        <c:lblAlgn val="ctr"/>
        <c:lblOffset val="100"/>
        <c:noMultiLvlLbl val="0"/>
      </c:catAx>
      <c:valAx>
        <c:axId val="116353664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635212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7304313024701728"/>
          <c:y val="4.5321176958143465E-2"/>
          <c:w val="0.7185095214162055"/>
          <c:h val="0.1320667372718760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5038696343198E-2"/>
          <c:y val="3.9698203467588566E-2"/>
          <c:w val="0.95244961303656805"/>
          <c:h val="0.80336694615630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'Overall stats'!$A$47</c:f>
              <c:strCache>
                <c:ptCount val="1"/>
                <c:pt idx="0">
                  <c:v>Council Member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457607433217432E-3"/>
                  <c:y val="5.1423324150597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611570247933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28803716609041E-3"/>
                  <c:y val="6.611570247933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87695133149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244260789715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0"/>
                  <c:y val="6.244260789715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stats'!$B$46:$H$46</c:f>
              <c:strCache>
                <c:ptCount val="7"/>
                <c:pt idx="0">
                  <c:v>Context Paper</c:v>
                </c:pt>
                <c:pt idx="1">
                  <c:v>Emerging Issues</c:v>
                </c:pt>
                <c:pt idx="2">
                  <c:v>Climate Change and its Effects on Humans </c:v>
                </c:pt>
                <c:pt idx="3">
                  <c:v>Climate Change and its Effects on Ecosystems, Habitats and Biota</c:v>
                </c:pt>
                <c:pt idx="4">
                  <c:v>Coastal Ecosystems and Habitats</c:v>
                </c:pt>
                <c:pt idx="5">
                  <c:v>Marine Invasive Species</c:v>
                </c:pt>
                <c:pt idx="6">
                  <c:v>Did not use</c:v>
                </c:pt>
              </c:strCache>
            </c:strRef>
          </c:cat>
          <c:val>
            <c:numRef>
              <c:f>'Overall stats'!$B$47:$H$47</c:f>
              <c:numCache>
                <c:formatCode>0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30</c:v>
                </c:pt>
                <c:pt idx="5">
                  <c:v>0</c:v>
                </c:pt>
                <c:pt idx="6">
                  <c:v>40</c:v>
                </c:pt>
              </c:numCache>
            </c:numRef>
          </c:val>
        </c:ser>
        <c:ser>
          <c:idx val="1"/>
          <c:order val="1"/>
          <c:tx>
            <c:strRef>
              <c:f>'Overall stats'!$A$48</c:f>
              <c:strCache>
                <c:ptCount val="1"/>
                <c:pt idx="0">
                  <c:v>Working group Member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28803716608595E-3"/>
                  <c:y val="6.611570247933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57607433217432E-3"/>
                  <c:y val="6.244260789715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5096418732782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87695133149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228803716608595E-3"/>
                  <c:y val="5.5096418732782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171296388149204E-17"/>
                  <c:y val="6.244260789715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457607433217432E-3"/>
                  <c:y val="7.713498622589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stats'!$B$46:$H$46</c:f>
              <c:strCache>
                <c:ptCount val="7"/>
                <c:pt idx="0">
                  <c:v>Context Paper</c:v>
                </c:pt>
                <c:pt idx="1">
                  <c:v>Emerging Issues</c:v>
                </c:pt>
                <c:pt idx="2">
                  <c:v>Climate Change and its Effects on Humans </c:v>
                </c:pt>
                <c:pt idx="3">
                  <c:v>Climate Change and its Effects on Ecosystems, Habitats and Biota</c:v>
                </c:pt>
                <c:pt idx="4">
                  <c:v>Coastal Ecosystems and Habitats</c:v>
                </c:pt>
                <c:pt idx="5">
                  <c:v>Marine Invasive Species</c:v>
                </c:pt>
                <c:pt idx="6">
                  <c:v>Did not use</c:v>
                </c:pt>
              </c:strCache>
            </c:strRef>
          </c:cat>
          <c:val>
            <c:numRef>
              <c:f>'Overall stats'!$B$48:$H$48</c:f>
              <c:numCache>
                <c:formatCode>0</c:formatCode>
                <c:ptCount val="7"/>
                <c:pt idx="0">
                  <c:v>36.363636363636253</c:v>
                </c:pt>
                <c:pt idx="1">
                  <c:v>18.181818181818226</c:v>
                </c:pt>
                <c:pt idx="2">
                  <c:v>18.181818181818226</c:v>
                </c:pt>
                <c:pt idx="3">
                  <c:v>27.27272727272717</c:v>
                </c:pt>
                <c:pt idx="4">
                  <c:v>27.27272727272717</c:v>
                </c:pt>
                <c:pt idx="5">
                  <c:v>18.181818181818226</c:v>
                </c:pt>
                <c:pt idx="6">
                  <c:v>27.27272727272717</c:v>
                </c:pt>
              </c:numCache>
            </c:numRef>
          </c:val>
        </c:ser>
        <c:ser>
          <c:idx val="2"/>
          <c:order val="2"/>
          <c:tx>
            <c:strRef>
              <c:f>'Overall stats'!$A$49</c:f>
              <c:strCache>
                <c:ptCount val="1"/>
                <c:pt idx="0">
                  <c:v>GOMT Reader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28803716608595E-3"/>
                  <c:y val="5.87695133149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6864111498264E-3"/>
                  <c:y val="7.713498622589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57607433217432E-3"/>
                  <c:y val="7.713498622589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28803716608595E-3"/>
                  <c:y val="9.182736455463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457607433217432E-3"/>
                  <c:y val="8.815426997245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228803716609492E-3"/>
                  <c:y val="7.346189164370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457607433217432E-3"/>
                  <c:y val="8.448117539026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stats'!$B$46:$H$46</c:f>
              <c:strCache>
                <c:ptCount val="7"/>
                <c:pt idx="0">
                  <c:v>Context Paper</c:v>
                </c:pt>
                <c:pt idx="1">
                  <c:v>Emerging Issues</c:v>
                </c:pt>
                <c:pt idx="2">
                  <c:v>Climate Change and its Effects on Humans </c:v>
                </c:pt>
                <c:pt idx="3">
                  <c:v>Climate Change and its Effects on Ecosystems, Habitats and Biota</c:v>
                </c:pt>
                <c:pt idx="4">
                  <c:v>Coastal Ecosystems and Habitats</c:v>
                </c:pt>
                <c:pt idx="5">
                  <c:v>Marine Invasive Species</c:v>
                </c:pt>
                <c:pt idx="6">
                  <c:v>Did not use</c:v>
                </c:pt>
              </c:strCache>
            </c:strRef>
          </c:cat>
          <c:val>
            <c:numRef>
              <c:f>'Overall stats'!$B$49:$H$49</c:f>
              <c:numCache>
                <c:formatCode>0</c:formatCode>
                <c:ptCount val="7"/>
                <c:pt idx="0">
                  <c:v>11.904761904761903</c:v>
                </c:pt>
                <c:pt idx="1">
                  <c:v>14.285714285714286</c:v>
                </c:pt>
                <c:pt idx="2">
                  <c:v>16.666666666666664</c:v>
                </c:pt>
                <c:pt idx="3">
                  <c:v>23.809523809523743</c:v>
                </c:pt>
                <c:pt idx="4">
                  <c:v>23.809523809523743</c:v>
                </c:pt>
                <c:pt idx="5">
                  <c:v>16.666666666666664</c:v>
                </c:pt>
                <c:pt idx="6">
                  <c:v>61.904761904761905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18816"/>
        <c:axId val="116441088"/>
        <c:axId val="0"/>
      </c:bar3DChart>
      <c:catAx>
        <c:axId val="11641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6441088"/>
        <c:crosses val="autoZero"/>
        <c:auto val="1"/>
        <c:lblAlgn val="ctr"/>
        <c:lblOffset val="100"/>
        <c:noMultiLvlLbl val="0"/>
      </c:catAx>
      <c:valAx>
        <c:axId val="116441088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11641881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5005770620135897"/>
          <c:y val="5.9763573939680709E-2"/>
          <c:w val="0.71382168692328263"/>
          <c:h val="9.428342344935342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1.14771E-7</cdr:x>
      <cdr:y>0.12941</cdr:y>
    </cdr:from>
    <cdr:to>
      <cdr:x>0.06446</cdr:x>
      <cdr:y>0.54232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82815" y="1774904"/>
          <a:ext cx="2527269" cy="561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% of </a:t>
          </a:r>
          <a:r>
            <a:rPr lang="en-US" sz="1200" dirty="0"/>
            <a:t>total</a:t>
          </a:r>
          <a:r>
            <a:rPr lang="en-US" sz="1100" dirty="0"/>
            <a:t> responses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219D-E914-4AB9-8F71-31544128D649}" type="datetimeFigureOut">
              <a:rPr lang="en-CA" smtClean="0"/>
              <a:t>04/03/2013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321E-3111-473C-BB8D-725D9E4573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64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98CFD-64AB-4159-91AA-ACF07897106A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A50867-246F-477A-82ED-5C626FA2B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3A5FD-AD39-4B80-BEC7-3B011AFC96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6667A-1A43-4042-8C9C-06574962A1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I’d like to thank the organizations that supported the case studies. Also, details of the information presented today can be found at our website.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EC33-AAC2-4195-A4F3-4FEA67EE00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50867-246F-477A-82ED-5C626FA2B0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1A4ED-12DE-45CF-8DF1-368B147A87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EF9C-CAA4-4807-857D-D16A86D38EF3}" type="datetime1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B562-4BC0-47D3-8608-8F6CC057F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93CC-2B43-4CC0-A9EA-F1DB53A72ACA}" type="datetime1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4A6D-65C3-4748-9049-BB8AE44D7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344E-D845-475B-9E3E-A07CF6BB9869}" type="datetime1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A205-D988-448B-AA5D-EF0DC8F76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9C85-F495-45CC-BF5C-686883B1441D}" type="datetime1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CA22-7058-4B39-9E30-E45F938B4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8704-6DFE-4889-8A62-F7FD148E366E}" type="datetime1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5C25-C4B8-4EEF-9C69-EB85B629A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9332-CAF2-4CBD-B0FF-15A66B7D7774}" type="datetime1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69B6-25D8-4A2B-82C7-259096774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9389-F209-44F6-BC2C-BC3659A8CDAB}" type="datetime1">
              <a:rPr lang="en-GB" smtClean="0"/>
              <a:t>04/03/2013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CCD8-B628-49CD-9B88-C78F29DA0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E1F7-D505-4410-B384-61EE76D896B9}" type="datetime1">
              <a:rPr lang="en-GB" smtClean="0"/>
              <a:t>04/03/2013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26C4-8CF1-4034-BABF-24392D205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349B-CED6-4703-ADC4-F3CDD0EFD4DB}" type="datetime1">
              <a:rPr lang="en-GB" smtClean="0"/>
              <a:t>04/03/2013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A962-1597-4A69-A31A-E61A2FA3E6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702C-A2A5-4443-9B65-B78AE9F5383D}" type="datetime1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8C59-E798-482C-ACEA-6096346FF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381B-9408-4F14-834E-9A71D6558617}" type="datetime1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A59C-2050-4C95-ADFF-43DAEFF59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EE80F-0DEB-438C-B1C8-0616179975A0}" type="datetime1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Dalhousie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2DBAD-8319-4872-A185-F46DAD4658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556643"/>
            <a:ext cx="9144000" cy="158432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Marine Environmental Information: </a:t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an Update on the EIUI Initiative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GB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949280"/>
            <a:ext cx="9144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</a:rPr>
              <a:t>GOMC Working Group Meeting,  5 March 2013 </a:t>
            </a:r>
            <a:endParaRPr lang="en-US" sz="17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78213"/>
            <a:ext cx="9144000" cy="103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n-lt"/>
              </a:rPr>
              <a:t>Bertrum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MacDonald &amp; Peter Wells</a:t>
            </a:r>
            <a:endParaRPr lang="en-US" sz="2000" b="1" dirty="0">
              <a:latin typeface="+mn-lt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Dalhousie University,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Halifax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www.eiui.ca</a:t>
            </a:r>
            <a:endParaRPr lang="en-US" dirty="0">
              <a:latin typeface="+mn-lt"/>
            </a:endParaRPr>
          </a:p>
        </p:txBody>
      </p:sp>
      <p:pic>
        <p:nvPicPr>
          <p:cNvPr id="2054" name="Picture 8" descr="Header6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08112"/>
            <a:ext cx="9144000" cy="62068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. Possible Activities and Next Steps</a:t>
            </a:r>
            <a:endParaRPr lang="en-GB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508572"/>
            <a:ext cx="799288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1900" dirty="0" smtClean="0">
                <a:latin typeface="+mn-lt"/>
              </a:rPr>
              <a:t>EIUI </a:t>
            </a:r>
            <a:r>
              <a:rPr lang="en-CA" sz="1900" dirty="0">
                <a:latin typeface="+mn-lt"/>
              </a:rPr>
              <a:t>team is a partner in </a:t>
            </a:r>
            <a:r>
              <a:rPr lang="en-CA" sz="1900" dirty="0" smtClean="0">
                <a:latin typeface="+mn-lt"/>
              </a:rPr>
              <a:t>an application</a:t>
            </a:r>
            <a:r>
              <a:rPr lang="en-CA" sz="1900" dirty="0">
                <a:latin typeface="+mn-lt"/>
              </a:rPr>
              <a:t>, entitled,</a:t>
            </a:r>
            <a:r>
              <a:rPr lang="en-CA" sz="19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“Strengthening Environmental Stewardship Decision-Making,”</a:t>
            </a:r>
            <a:r>
              <a:rPr lang="en-CA" sz="19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CA" sz="1900" dirty="0">
                <a:latin typeface="+mn-lt"/>
              </a:rPr>
              <a:t>submitted by David </a:t>
            </a:r>
            <a:r>
              <a:rPr lang="en-CA" sz="1900" dirty="0" err="1">
                <a:latin typeface="+mn-lt"/>
              </a:rPr>
              <a:t>Keeley</a:t>
            </a:r>
            <a:r>
              <a:rPr lang="en-CA" sz="1900" dirty="0">
                <a:latin typeface="+mn-lt"/>
              </a:rPr>
              <a:t> to the Environmental Protection Agency, Fall </a:t>
            </a:r>
            <a:r>
              <a:rPr lang="en-CA" sz="1900" dirty="0" smtClean="0">
                <a:latin typeface="+mn-lt"/>
              </a:rPr>
              <a:t>2012.</a:t>
            </a:r>
          </a:p>
          <a:p>
            <a:r>
              <a:rPr lang="en-CA" sz="1900" dirty="0" smtClean="0">
                <a:latin typeface="+mn-lt"/>
              </a:rPr>
              <a:t>EIUI </a:t>
            </a:r>
            <a:r>
              <a:rPr lang="en-CA" sz="1900" dirty="0">
                <a:latin typeface="+mn-lt"/>
              </a:rPr>
              <a:t>team submitted an </a:t>
            </a:r>
            <a:r>
              <a:rPr lang="en-CA" sz="1900" dirty="0" smtClean="0">
                <a:latin typeface="+mn-lt"/>
              </a:rPr>
              <a:t>application, entitled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Understanding the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Use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Influence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of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Information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and the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Role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of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Networks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at the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Science-Policy</a:t>
            </a:r>
            <a:endParaRPr lang="en-CA" sz="1900" b="1" dirty="0">
              <a:solidFill>
                <a:srgbClr val="FF0000"/>
              </a:solidFill>
              <a:latin typeface="+mn-lt"/>
            </a:endParaRPr>
          </a:p>
          <a:p>
            <a:r>
              <a:rPr lang="en-CA" sz="19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nterface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Marine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nvironmental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ecision </a:t>
            </a:r>
            <a:r>
              <a:rPr lang="en-CA" sz="19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CA" sz="1900" b="1" dirty="0" smtClean="0">
                <a:solidFill>
                  <a:srgbClr val="FF0000"/>
                </a:solidFill>
                <a:latin typeface="+mn-lt"/>
              </a:rPr>
              <a:t>aking” </a:t>
            </a:r>
            <a:r>
              <a:rPr lang="en-CA" sz="1900" dirty="0" smtClean="0">
                <a:latin typeface="+mn-lt"/>
              </a:rPr>
              <a:t>to SSHRC, October 2012.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14074" y="2062009"/>
            <a:ext cx="3685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latin typeface="+mn-lt"/>
              </a:rPr>
              <a:t>Grant Applications Pending</a:t>
            </a:r>
            <a:endParaRPr lang="en-CA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9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04664"/>
            <a:ext cx="9144000" cy="62068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. Possible Activities and Next Steps</a:t>
            </a:r>
            <a:endParaRPr lang="en-GB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7584" y="1268760"/>
            <a:ext cx="7344816" cy="2904520"/>
            <a:chOff x="827584" y="1268760"/>
            <a:chExt cx="7344816" cy="2904520"/>
          </a:xfrm>
        </p:grpSpPr>
        <p:sp>
          <p:nvSpPr>
            <p:cNvPr id="5" name="TextBox 4"/>
            <p:cNvSpPr txBox="1"/>
            <p:nvPr/>
          </p:nvSpPr>
          <p:spPr>
            <a:xfrm>
              <a:off x="827584" y="1268760"/>
              <a:ext cx="244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200" b="1" dirty="0" smtClean="0">
                  <a:latin typeface="+mn-lt"/>
                </a:rPr>
                <a:t>Workshop</a:t>
              </a:r>
              <a:endParaRPr lang="en-CA" sz="2200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1700808"/>
              <a:ext cx="7128792" cy="24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2000" dirty="0">
                  <a:latin typeface="+mn-lt"/>
                </a:rPr>
                <a:t>P</a:t>
              </a:r>
              <a:r>
                <a:rPr lang="en-CA" sz="2000" dirty="0" smtClean="0">
                  <a:latin typeface="+mn-lt"/>
                </a:rPr>
                <a:t>lanned </a:t>
              </a:r>
              <a:r>
                <a:rPr lang="en-CA" sz="2000" dirty="0">
                  <a:latin typeface="+mn-lt"/>
                </a:rPr>
                <a:t>for </a:t>
              </a:r>
              <a:r>
                <a:rPr lang="en-CA" sz="2000" dirty="0" smtClean="0">
                  <a:latin typeface="+mn-lt"/>
                </a:rPr>
                <a:t>September 2013</a:t>
              </a:r>
            </a:p>
            <a:p>
              <a:pPr>
                <a:spcAft>
                  <a:spcPts val="400"/>
                </a:spcAft>
              </a:pPr>
              <a:r>
                <a:rPr lang="en-CA" sz="2000" b="1" i="1" dirty="0" smtClean="0">
                  <a:latin typeface="+mn-lt"/>
                </a:rPr>
                <a:t>Why</a:t>
              </a:r>
              <a:r>
                <a:rPr lang="en-CA" sz="2000" dirty="0" smtClean="0">
                  <a:latin typeface="+mn-lt"/>
                </a:rPr>
                <a:t> – To Address Questions about Environmental Information at the Science-Policy Interface</a:t>
              </a:r>
            </a:p>
            <a:p>
              <a:pPr>
                <a:spcAft>
                  <a:spcPts val="400"/>
                </a:spcAft>
              </a:pPr>
              <a:r>
                <a:rPr lang="en-CA" sz="2000" b="1" i="1" dirty="0" smtClean="0">
                  <a:latin typeface="+mn-lt"/>
                </a:rPr>
                <a:t>Who</a:t>
              </a:r>
              <a:r>
                <a:rPr lang="en-CA" sz="2000" dirty="0" smtClean="0">
                  <a:latin typeface="+mn-lt"/>
                </a:rPr>
                <a:t> – Speakers: Arthur </a:t>
              </a:r>
              <a:r>
                <a:rPr lang="en-CA" sz="2000" dirty="0" err="1" smtClean="0">
                  <a:latin typeface="+mn-lt"/>
                </a:rPr>
                <a:t>Mol</a:t>
              </a:r>
              <a:r>
                <a:rPr lang="en-CA" sz="2000" dirty="0" smtClean="0">
                  <a:latin typeface="+mn-lt"/>
                </a:rPr>
                <a:t> (Netherlands); William </a:t>
              </a:r>
              <a:r>
                <a:rPr lang="en-CA" sz="2000" dirty="0" err="1" smtClean="0">
                  <a:latin typeface="+mn-lt"/>
                </a:rPr>
                <a:t>Ascher</a:t>
              </a:r>
              <a:r>
                <a:rPr lang="en-CA" sz="2000" dirty="0" smtClean="0">
                  <a:latin typeface="+mn-lt"/>
                </a:rPr>
                <a:t> (USA), Elizabeth De Sombre (USA)</a:t>
              </a:r>
            </a:p>
            <a:p>
              <a:pPr>
                <a:spcAft>
                  <a:spcPts val="400"/>
                </a:spcAft>
              </a:pPr>
              <a:r>
                <a:rPr lang="en-CA" sz="2000" b="1" i="1" dirty="0" smtClean="0">
                  <a:latin typeface="+mn-lt"/>
                </a:rPr>
                <a:t>Where</a:t>
              </a:r>
              <a:r>
                <a:rPr lang="en-CA" sz="2000" dirty="0" smtClean="0">
                  <a:latin typeface="+mn-lt"/>
                </a:rPr>
                <a:t> – Halifax </a:t>
              </a:r>
            </a:p>
            <a:p>
              <a:endParaRPr lang="en-CA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7584" y="4150241"/>
            <a:ext cx="3952056" cy="1222975"/>
            <a:chOff x="827584" y="4150241"/>
            <a:chExt cx="3952056" cy="1222975"/>
          </a:xfrm>
        </p:grpSpPr>
        <p:sp>
          <p:nvSpPr>
            <p:cNvPr id="7" name="TextBox 6"/>
            <p:cNvSpPr txBox="1"/>
            <p:nvPr/>
          </p:nvSpPr>
          <p:spPr>
            <a:xfrm>
              <a:off x="827584" y="4150241"/>
              <a:ext cx="39520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200" b="1" dirty="0" smtClean="0">
                  <a:latin typeface="+mn-lt"/>
                </a:rPr>
                <a:t>Coastal Zone Canada 2014</a:t>
              </a:r>
              <a:endParaRPr lang="en-CA" sz="22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2657" y="4624293"/>
              <a:ext cx="3069303" cy="74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dirty="0" smtClean="0"/>
                <a:t>Planned for June 2014</a:t>
              </a:r>
            </a:p>
            <a:p>
              <a:r>
                <a:rPr lang="en-CA" dirty="0" smtClean="0"/>
                <a:t>EIUI Contributed session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1680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76064"/>
            <a:ext cx="9144000" cy="54868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3. Actions or Outcomes Requested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831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+mn-lt"/>
              </a:rPr>
              <a:t>EIUI </a:t>
            </a:r>
            <a:r>
              <a:rPr lang="en-CA" sz="2400" b="1" dirty="0">
                <a:latin typeface="+mn-lt"/>
              </a:rPr>
              <a:t>team </a:t>
            </a:r>
            <a:r>
              <a:rPr lang="en-CA" sz="2400" b="1" dirty="0" smtClean="0">
                <a:latin typeface="+mn-lt"/>
              </a:rPr>
              <a:t>welcomes your continued engagement</a:t>
            </a:r>
          </a:p>
          <a:p>
            <a:pPr algn="ctr"/>
            <a:r>
              <a:rPr lang="en-CA" sz="2400" b="1" dirty="0" smtClean="0">
                <a:latin typeface="+mn-lt"/>
              </a:rPr>
              <a:t> with this </a:t>
            </a:r>
            <a:r>
              <a:rPr lang="en-CA" sz="2400" b="1" dirty="0">
                <a:latin typeface="+mn-lt"/>
              </a:rPr>
              <a:t>research </a:t>
            </a:r>
            <a:r>
              <a:rPr lang="en-CA" sz="2400" b="1" dirty="0" smtClean="0">
                <a:latin typeface="+mn-lt"/>
              </a:rPr>
              <a:t>initiative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491149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dirty="0">
                <a:solidFill>
                  <a:prstClr val="black"/>
                </a:solidFill>
                <a:latin typeface="Calibri"/>
              </a:rPr>
              <a:t>How can EIUI continue to </a:t>
            </a: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link to and support GOMC </a:t>
            </a:r>
            <a:r>
              <a:rPr lang="en-CA" sz="2000" dirty="0">
                <a:solidFill>
                  <a:prstClr val="black"/>
                </a:solidFill>
                <a:latin typeface="Calibri"/>
              </a:rPr>
              <a:t>projects, such as </a:t>
            </a:r>
            <a:endParaRPr lang="en-CA" sz="20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CA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 - the digitization </a:t>
            </a:r>
            <a:r>
              <a:rPr lang="en-CA" sz="2000" dirty="0">
                <a:solidFill>
                  <a:prstClr val="black"/>
                </a:solidFill>
                <a:latin typeface="Calibri"/>
              </a:rPr>
              <a:t>of early GOMC publications</a:t>
            </a:r>
          </a:p>
          <a:p>
            <a:pPr lvl="0"/>
            <a:r>
              <a:rPr lang="en-CA" sz="2000" dirty="0">
                <a:solidFill>
                  <a:prstClr val="black"/>
                </a:solidFill>
                <a:latin typeface="Calibri"/>
              </a:rPr>
              <a:t>  - another survey of </a:t>
            </a:r>
            <a:r>
              <a:rPr lang="en-CA" sz="2000" i="1" dirty="0">
                <a:solidFill>
                  <a:prstClr val="black"/>
                </a:solidFill>
                <a:latin typeface="Calibri"/>
              </a:rPr>
              <a:t>Gulf of Maine Times </a:t>
            </a:r>
            <a:r>
              <a:rPr lang="en-CA" sz="2000" dirty="0">
                <a:solidFill>
                  <a:prstClr val="black"/>
                </a:solidFill>
                <a:latin typeface="Calibri"/>
              </a:rPr>
              <a:t>readership</a:t>
            </a:r>
          </a:p>
          <a:p>
            <a:pPr lvl="0"/>
            <a:endParaRPr lang="en-CA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sz="2000" dirty="0" smtClean="0">
                <a:latin typeface="+mn-lt"/>
              </a:rPr>
              <a:t>Is there interest among GOMC Working Group members for continued study on the awareness, use, and influence of </a:t>
            </a:r>
            <a:r>
              <a:rPr lang="en-CA" sz="2000" i="1" dirty="0" smtClean="0">
                <a:latin typeface="+mn-lt"/>
              </a:rPr>
              <a:t>The State of the Gulf Report</a:t>
            </a:r>
            <a:r>
              <a:rPr lang="en-CA" sz="2000" dirty="0" smtClean="0">
                <a:latin typeface="+mn-lt"/>
              </a:rPr>
              <a:t>?</a:t>
            </a:r>
          </a:p>
          <a:p>
            <a:endParaRPr lang="en-CA" sz="2000" dirty="0" smtClean="0">
              <a:latin typeface="+mn-lt"/>
            </a:endParaRPr>
          </a:p>
          <a:p>
            <a:pPr lvl="0"/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Despite </a:t>
            </a:r>
            <a:r>
              <a:rPr lang="en-CA" sz="2000" dirty="0">
                <a:solidFill>
                  <a:prstClr val="black"/>
                </a:solidFill>
                <a:latin typeface="Calibri"/>
              </a:rPr>
              <a:t>being recognized by </a:t>
            </a: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GOMC in its Action Plans as vital, why is Information Management often the elephant </a:t>
            </a:r>
            <a:r>
              <a:rPr lang="en-CA" sz="2000" dirty="0">
                <a:solidFill>
                  <a:prstClr val="black"/>
                </a:solidFill>
                <a:latin typeface="Calibri"/>
              </a:rPr>
              <a:t>in the room in Integrated Coastal and Ocean Management?</a:t>
            </a:r>
          </a:p>
        </p:txBody>
      </p:sp>
    </p:spTree>
    <p:extLst>
      <p:ext uri="{BB962C8B-B14F-4D97-AF65-F5344CB8AC3E}">
        <p14:creationId xmlns:p14="http://schemas.microsoft.com/office/powerpoint/2010/main" val="9576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6219081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7475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www.eiui.ca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6" y="260648"/>
            <a:ext cx="8127750" cy="593687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412701"/>
            <a:ext cx="6660232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GB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1840" y="2304621"/>
            <a:ext cx="5112568" cy="2060483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Bef>
                <a:spcPts val="800"/>
              </a:spcBef>
              <a:spcAft>
                <a:spcPts val="800"/>
              </a:spcAft>
              <a:buAutoNum type="arabicPeriod"/>
              <a:defRPr/>
            </a:pPr>
            <a:r>
              <a:rPr lang="en-US" sz="2400" dirty="0" smtClean="0"/>
              <a:t>Background of the EIUI Initiative</a:t>
            </a:r>
          </a:p>
          <a:p>
            <a:pPr marL="457200" indent="-457200" eaLnBrk="1" fontAlgn="auto" hangingPunct="1"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US" sz="2400" dirty="0" smtClean="0"/>
              <a:t>2</a:t>
            </a:r>
            <a:r>
              <a:rPr lang="en-US" sz="2400" dirty="0"/>
              <a:t>	</a:t>
            </a:r>
            <a:r>
              <a:rPr lang="en-US" sz="2400" dirty="0" smtClean="0"/>
              <a:t>Possible Activities and Next Steps</a:t>
            </a:r>
            <a:endParaRPr lang="en-US" sz="2400" dirty="0"/>
          </a:p>
          <a:p>
            <a:pPr marL="457200" indent="-457200" eaLnBrk="1" fontAlgn="auto" hangingPunct="1"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US" sz="2400" dirty="0" smtClean="0"/>
              <a:t>3. </a:t>
            </a:r>
            <a:r>
              <a:rPr lang="en-US" sz="2400" dirty="0"/>
              <a:t>	</a:t>
            </a:r>
            <a:r>
              <a:rPr lang="en-US" sz="2400" dirty="0" smtClean="0"/>
              <a:t>Actions and Outcomes Requested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7768" y="764704"/>
            <a:ext cx="2016000" cy="5616000"/>
            <a:chOff x="251520" y="764704"/>
            <a:chExt cx="2016000" cy="5616000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251520" y="764704"/>
              <a:ext cx="2016000" cy="56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2017" b="7112"/>
            <a:stretch>
              <a:fillRect/>
            </a:stretch>
          </p:blipFill>
          <p:spPr bwMode="auto">
            <a:xfrm>
              <a:off x="387827" y="5044580"/>
              <a:ext cx="1740864" cy="119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Content Placeholder 15" descr="peggy'c cove.bmp"/>
            <p:cNvPicPr>
              <a:picLocks noChangeAspect="1"/>
            </p:cNvPicPr>
            <p:nvPr/>
          </p:nvPicPr>
          <p:blipFill>
            <a:blip r:embed="rId4" cstate="print"/>
            <a:srcRect r="3703" b="9766"/>
            <a:stretch>
              <a:fillRect/>
            </a:stretch>
          </p:blipFill>
          <p:spPr bwMode="auto">
            <a:xfrm>
              <a:off x="390569" y="3689283"/>
              <a:ext cx="1740862" cy="119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 descr="ns_halifax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2420889"/>
              <a:ext cx="1733156" cy="115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gulf-of-ma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1733155" cy="138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84438" y="2276872"/>
            <a:ext cx="6264275" cy="39958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Support for </a:t>
            </a:r>
            <a:r>
              <a:rPr lang="en-US" sz="8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this research has been provided  by</a:t>
            </a:r>
            <a:r>
              <a:rPr lang="en-US" sz="8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182563" fontAlgn="auto">
              <a:lnSpc>
                <a:spcPct val="120000"/>
              </a:lnSpc>
              <a:spcBef>
                <a:spcPts val="2000"/>
              </a:spcBef>
              <a:spcAft>
                <a:spcPts val="600"/>
              </a:spcAft>
              <a:defRPr/>
            </a:pPr>
            <a:r>
              <a:rPr lang="en-US" sz="8400" dirty="0">
                <a:latin typeface="+mn-lt"/>
              </a:rPr>
              <a:t>Social Sciences and Humanities Research Council of Canada</a:t>
            </a:r>
          </a:p>
          <a:p>
            <a:pPr marL="182563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400" dirty="0" smtClean="0">
                <a:latin typeface="+mn-lt"/>
              </a:rPr>
              <a:t>Department </a:t>
            </a:r>
            <a:r>
              <a:rPr lang="en-US" sz="8400" dirty="0">
                <a:latin typeface="+mn-lt"/>
              </a:rPr>
              <a:t>of Fisheries and Oceans Canada</a:t>
            </a:r>
          </a:p>
          <a:p>
            <a:pPr marL="182563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400" dirty="0">
                <a:latin typeface="+mn-lt"/>
              </a:rPr>
              <a:t>Nova Scotia Department of Fisheries and Aquaculture</a:t>
            </a:r>
          </a:p>
          <a:p>
            <a:pPr marL="18256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8400" dirty="0" smtClean="0">
                <a:latin typeface="+mn-lt"/>
              </a:rPr>
              <a:t>International </a:t>
            </a:r>
            <a:r>
              <a:rPr lang="en-US" sz="8400" dirty="0">
                <a:latin typeface="+mn-lt"/>
              </a:rPr>
              <a:t>Maritime Organization, London, </a:t>
            </a:r>
            <a:r>
              <a:rPr lang="en-US" sz="8400" dirty="0" smtClean="0">
                <a:latin typeface="+mn-lt"/>
              </a:rPr>
              <a:t>UK</a:t>
            </a:r>
          </a:p>
          <a:p>
            <a:pPr marL="18256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8400" b="1" dirty="0" smtClean="0">
                <a:solidFill>
                  <a:srgbClr val="FF0000"/>
                </a:solidFill>
                <a:latin typeface="+mn-lt"/>
              </a:rPr>
              <a:t>Gulf of Maine Council on the Marine Environment</a:t>
            </a:r>
            <a:endParaRPr lang="en-US" sz="8400" b="1" dirty="0">
              <a:solidFill>
                <a:srgbClr val="FF0000"/>
              </a:solidFill>
              <a:latin typeface="+mn-lt"/>
            </a:endParaRPr>
          </a:p>
          <a:p>
            <a:pPr marL="182563" fontAlgn="auto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400" dirty="0" smtClean="0">
                <a:latin typeface="+mn-lt"/>
              </a:rPr>
              <a:t>School </a:t>
            </a:r>
            <a:r>
              <a:rPr lang="en-US" sz="8400" dirty="0">
                <a:latin typeface="+mn-lt"/>
              </a:rPr>
              <a:t>of Information Management, Dalhousie </a:t>
            </a:r>
            <a:r>
              <a:rPr lang="en-US" sz="8400" dirty="0" smtClean="0">
                <a:latin typeface="+mn-lt"/>
              </a:rPr>
              <a:t>University</a:t>
            </a:r>
            <a:endParaRPr lang="en-US" sz="8400" dirty="0">
              <a:latin typeface="+mn-lt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latin typeface="+mn-lt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latin typeface="+mn-lt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744" y="836712"/>
            <a:ext cx="1800000" cy="5436000"/>
            <a:chOff x="333375" y="1233360"/>
            <a:chExt cx="1800000" cy="543600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333375" y="1233360"/>
              <a:ext cx="1800000" cy="54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28681" name="Content Placeholder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1413446"/>
              <a:ext cx="1511399" cy="118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8" descr="P1010073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13" y="2718485"/>
              <a:ext cx="1511399" cy="132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1" descr="P1010044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313" y="5373216"/>
              <a:ext cx="1511399" cy="119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P101202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467544" y="4129441"/>
              <a:ext cx="1512168" cy="1099759"/>
            </a:xfrm>
            <a:prstGeom prst="rect">
              <a:avLst/>
            </a:prstGeom>
            <a:noFill/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2133374" y="792088"/>
            <a:ext cx="7010625" cy="54868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1. Background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(1) 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446" y="1557953"/>
            <a:ext cx="6120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  <a:r>
              <a:rPr lang="en-CA" sz="2200" b="1" dirty="0" smtClean="0">
                <a:latin typeface="+mn-lt"/>
              </a:rPr>
              <a:t>The EIUI research initiative – operating since 2006 </a:t>
            </a:r>
            <a:endParaRPr lang="en-CA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47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latin typeface="+mn-lt"/>
              </a:rPr>
              <a:t>New members in the </a:t>
            </a:r>
            <a:r>
              <a:rPr lang="en-CA" sz="2000" dirty="0">
                <a:latin typeface="+mn-lt"/>
              </a:rPr>
              <a:t>interdisciplinary EIUI team, including </a:t>
            </a:r>
            <a:r>
              <a:rPr lang="en-CA" sz="2000" dirty="0" smtClean="0">
                <a:latin typeface="+mn-lt"/>
              </a:rPr>
              <a:t>new students</a:t>
            </a:r>
            <a:endParaRPr lang="en-CA" sz="2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4664"/>
            <a:ext cx="91440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1. Background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(2)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Content Placeholder 6" descr="EIUIFix&amp;crop.jpg"/>
          <p:cNvPicPr>
            <a:picLocks noChangeAspect="1"/>
          </p:cNvPicPr>
          <p:nvPr/>
        </p:nvPicPr>
        <p:blipFill>
          <a:blip r:embed="rId2" cstate="print"/>
          <a:srcRect b="4791"/>
          <a:stretch>
            <a:fillRect/>
          </a:stretch>
        </p:blipFill>
        <p:spPr bwMode="auto">
          <a:xfrm>
            <a:off x="2195736" y="3451153"/>
            <a:ext cx="4498676" cy="18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2197507"/>
            <a:ext cx="806489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+mn-lt"/>
              </a:rPr>
              <a:t>Dalhousie Faculty of Management</a:t>
            </a:r>
          </a:p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lang="en-US" sz="1900" dirty="0">
                <a:latin typeface="+mn-lt"/>
              </a:rPr>
              <a:t>Information </a:t>
            </a:r>
            <a:r>
              <a:rPr lang="en-US" sz="1900" dirty="0" smtClean="0">
                <a:latin typeface="+mn-lt"/>
              </a:rPr>
              <a:t>Management / Public </a:t>
            </a:r>
            <a:r>
              <a:rPr lang="en-US" sz="1900" dirty="0">
                <a:latin typeface="+mn-lt"/>
              </a:rPr>
              <a:t>Administration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latin typeface="+mn-lt"/>
              </a:rPr>
              <a:t>Resource and Environmental </a:t>
            </a:r>
            <a:r>
              <a:rPr lang="en-US" sz="1900" dirty="0" smtClean="0">
                <a:latin typeface="+mn-lt"/>
              </a:rPr>
              <a:t>Studies / Marine </a:t>
            </a:r>
            <a:r>
              <a:rPr lang="en-US" sz="1900" dirty="0">
                <a:latin typeface="+mn-lt"/>
              </a:rPr>
              <a:t>Affairs Program</a:t>
            </a:r>
          </a:p>
        </p:txBody>
      </p:sp>
    </p:spTree>
    <p:extLst>
      <p:ext uri="{BB962C8B-B14F-4D97-AF65-F5344CB8AC3E}">
        <p14:creationId xmlns:p14="http://schemas.microsoft.com/office/powerpoint/2010/main" val="39628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906" y="2016223"/>
            <a:ext cx="2413926" cy="31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374" y="792088"/>
            <a:ext cx="7010625" cy="54868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1. Background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(3) 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628800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latin typeface="+mn-lt"/>
              </a:rPr>
              <a:t>EIUI Research &amp; GOMC </a:t>
            </a:r>
            <a:r>
              <a:rPr lang="en-CA" sz="2200" b="1" i="1" dirty="0" smtClean="0">
                <a:latin typeface="+mn-lt"/>
              </a:rPr>
              <a:t>Action Plan</a:t>
            </a:r>
            <a:endParaRPr lang="en-CA" sz="2200" b="1" i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47864" y="2276872"/>
            <a:ext cx="5400849" cy="343574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Goal 1 – Restored and Conserved Habitats</a:t>
            </a:r>
            <a:endParaRPr lang="en-US" sz="88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182563" fontAlgn="auto">
              <a:lnSpc>
                <a:spcPct val="120000"/>
              </a:lnSpc>
              <a:spcBef>
                <a:spcPts val="2000"/>
              </a:spcBef>
              <a:spcAft>
                <a:spcPts val="600"/>
              </a:spcAft>
              <a:defRPr/>
            </a:pPr>
            <a:r>
              <a:rPr lang="en-US" sz="8400" dirty="0" smtClean="0">
                <a:latin typeface="+mn-lt"/>
              </a:rPr>
              <a:t>Outcome 1.3: “Coastal decision-makers have the data and information required to conserve coastal and marine habitats…”</a:t>
            </a:r>
          </a:p>
          <a:p>
            <a:pPr marL="182563" fontAlgn="auto">
              <a:spcBef>
                <a:spcPts val="2000"/>
              </a:spcBef>
              <a:spcAft>
                <a:spcPts val="600"/>
              </a:spcAft>
              <a:defRPr/>
            </a:pPr>
            <a:r>
              <a:rPr lang="en-US" sz="8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Goal </a:t>
            </a:r>
            <a:r>
              <a:rPr lang="en-US" sz="80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 </a:t>
            </a:r>
            <a:r>
              <a:rPr lang="en-US" sz="8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Restored and Conserved Habitats</a:t>
            </a:r>
          </a:p>
          <a:p>
            <a:pPr marL="182563" fontAlgn="auto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400" dirty="0" smtClean="0">
                <a:latin typeface="+mn-lt"/>
              </a:rPr>
              <a:t>Outcome 2.3: “Decision-makers receive up-to-date information about impacts of a changing climate on coastal and ocean areas…”</a:t>
            </a:r>
            <a:endParaRPr lang="en-US" sz="1400" i="1" dirty="0">
              <a:latin typeface="+mn-lt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latin typeface="+mn-lt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7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64225"/>
              </p:ext>
            </p:extLst>
          </p:nvPr>
        </p:nvGraphicFramePr>
        <p:xfrm>
          <a:off x="539552" y="1628800"/>
          <a:ext cx="8280920" cy="2868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80920"/>
              </a:tblGrid>
              <a:tr h="913856"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/>
                        <a:t>Comprehensive bibliography of GOMC publications &amp; citation analysis study </a:t>
                      </a:r>
                      <a:r>
                        <a:rPr lang="en-CA" sz="1800" b="0" dirty="0" smtClean="0"/>
                        <a:t>(</a:t>
                      </a:r>
                      <a:r>
                        <a:rPr lang="en-CA" sz="1800" b="0" dirty="0" err="1" smtClean="0"/>
                        <a:t>Cordes</a:t>
                      </a:r>
                      <a:r>
                        <a:rPr lang="en-CA" sz="1800" b="0" dirty="0" smtClean="0"/>
                        <a:t>, 2006; MacDonald, </a:t>
                      </a:r>
                      <a:r>
                        <a:rPr lang="en-CA" sz="1800" b="0" dirty="0" err="1" smtClean="0"/>
                        <a:t>Cordes</a:t>
                      </a:r>
                      <a:r>
                        <a:rPr lang="en-CA" sz="1800" b="0" dirty="0" smtClean="0"/>
                        <a:t>, &amp; Wells, 2007) 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68580" marR="68580" marT="108000" marB="108000" anchor="ctr">
                    <a:noFill/>
                  </a:tcPr>
                </a:tc>
              </a:tr>
              <a:tr h="1180169">
                <a:tc>
                  <a:txBody>
                    <a:bodyPr/>
                    <a:lstStyle/>
                    <a:p>
                      <a:pPr marL="85725" marR="0"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CA" sz="2000" dirty="0" smtClean="0">
                          <a:latin typeface="+mn-lt"/>
                        </a:rPr>
                        <a:t>Master’s thesis on enablers and barriers to distribution, use, and influence of GOMC’s publications </a:t>
                      </a:r>
                      <a:r>
                        <a:rPr lang="en-CA" sz="1800" dirty="0" smtClean="0">
                          <a:latin typeface="+mn-lt"/>
                        </a:rPr>
                        <a:t>(</a:t>
                      </a:r>
                      <a:r>
                        <a:rPr lang="en-CA" sz="1800" dirty="0" err="1" smtClean="0">
                          <a:latin typeface="+mn-lt"/>
                        </a:rPr>
                        <a:t>Cossarini</a:t>
                      </a:r>
                      <a:r>
                        <a:rPr lang="en-CA" sz="1800" dirty="0" smtClean="0">
                          <a:latin typeface="+mn-lt"/>
                        </a:rPr>
                        <a:t> 2011; </a:t>
                      </a:r>
                      <a:r>
                        <a:rPr lang="en-CA" sz="1800" dirty="0" err="1" smtClean="0">
                          <a:latin typeface="+mn-lt"/>
                        </a:rPr>
                        <a:t>Cossarini</a:t>
                      </a:r>
                      <a:r>
                        <a:rPr lang="en-CA" sz="1800" dirty="0" smtClean="0">
                          <a:latin typeface="+mn-lt"/>
                        </a:rPr>
                        <a:t>, MacDonald, &amp; Wells, (forthcoming 2013))</a:t>
                      </a:r>
                    </a:p>
                  </a:txBody>
                  <a:tcPr marL="68580" marR="68580" marT="108000" marB="108000" anchor="ctr">
                    <a:noFill/>
                  </a:tcPr>
                </a:tc>
              </a:tr>
              <a:tr h="714287"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/>
                        <a:t>Study of </a:t>
                      </a:r>
                      <a:r>
                        <a:rPr lang="en-CA" sz="2000" b="0" i="1" dirty="0" smtClean="0"/>
                        <a:t>The State of the Gulf Report</a:t>
                      </a:r>
                      <a:r>
                        <a:rPr lang="en-CA" sz="2000" b="0" dirty="0" smtClean="0"/>
                        <a:t> </a:t>
                      </a:r>
                      <a:r>
                        <a:rPr lang="en-CA" sz="1800" b="0" dirty="0" smtClean="0"/>
                        <a:t>(</a:t>
                      </a:r>
                      <a:r>
                        <a:rPr lang="en-CA" sz="1800" b="0" dirty="0" err="1" smtClean="0"/>
                        <a:t>Soomai</a:t>
                      </a:r>
                      <a:r>
                        <a:rPr lang="en-CA" sz="1800" b="0" dirty="0" smtClean="0"/>
                        <a:t>, MacDonald, &amp; Wells, 2011; 2013)</a:t>
                      </a:r>
                    </a:p>
                  </a:txBody>
                  <a:tcPr marL="68580" marR="68580" marT="108000" marB="10800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404664"/>
            <a:ext cx="9144000" cy="6206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1. Background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(4)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CA" sz="2200" b="1" dirty="0">
                <a:latin typeface="+mn-lt"/>
              </a:rPr>
              <a:t>The EIUI research team has completed three projects with </a:t>
            </a:r>
            <a:r>
              <a:rPr lang="en-CA" sz="2200" b="1" dirty="0" smtClean="0">
                <a:latin typeface="+mn-lt"/>
              </a:rPr>
              <a:t>GOMC </a:t>
            </a:r>
            <a:endParaRPr lang="en-CA" sz="22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69590">
            <a:off x="6269232" y="4850842"/>
            <a:ext cx="1308091" cy="17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2908" y="4769927"/>
            <a:ext cx="1277084" cy="1699123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 descr="http://images.springer.com/cda/content/image/cda_displayimage.jpg?SGWID=0-0-16-331237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438">
            <a:off x="1722113" y="4828055"/>
            <a:ext cx="1157383" cy="17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rs.els-cdn.com/content/image/1-s2.0-S0964569109X00116-cov150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46" y="4769927"/>
            <a:ext cx="1280006" cy="169912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22376542"/>
              </p:ext>
            </p:extLst>
          </p:nvPr>
        </p:nvGraphicFramePr>
        <p:xfrm>
          <a:off x="179512" y="47667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6512" y="6237312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+mn-lt"/>
              </a:rPr>
              <a:t>Theme Papers Read by the Three Surveyed Groups</a:t>
            </a:r>
            <a:endParaRPr lang="en-CA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1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51661868"/>
              </p:ext>
            </p:extLst>
          </p:nvPr>
        </p:nvGraphicFramePr>
        <p:xfrm>
          <a:off x="215516" y="0"/>
          <a:ext cx="871296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512" y="6237312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+mn-lt"/>
              </a:rPr>
              <a:t>Theme Papers Used by the Three Surveyed Groups</a:t>
            </a:r>
            <a:endParaRPr lang="en-CA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1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05233"/>
              </p:ext>
            </p:extLst>
          </p:nvPr>
        </p:nvGraphicFramePr>
        <p:xfrm>
          <a:off x="467544" y="2636912"/>
          <a:ext cx="8280920" cy="34153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248"/>
                <a:gridCol w="6048672"/>
              </a:tblGrid>
              <a:tr h="1043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b="1" dirty="0" smtClean="0">
                          <a:solidFill>
                            <a:schemeClr val="tx1"/>
                          </a:solidFill>
                        </a:rPr>
                        <a:t>Governmental</a:t>
                      </a:r>
                    </a:p>
                  </a:txBody>
                  <a:tcPr marL="68580" marR="68580" marT="108000" marB="10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15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b="0" dirty="0" smtClean="0">
                          <a:latin typeface="+mn-lt"/>
                        </a:rPr>
                        <a:t>Department of Fisheries and Oceans</a:t>
                      </a:r>
                    </a:p>
                    <a:p>
                      <a:pPr marL="91440" indent="-15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b="0" dirty="0" smtClean="0">
                          <a:latin typeface="+mn-lt"/>
                        </a:rPr>
                        <a:t>Environment Canada</a:t>
                      </a:r>
                    </a:p>
                    <a:p>
                      <a:pPr marL="91440" indent="-15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b="0" dirty="0" smtClean="0">
                          <a:latin typeface="+mn-lt"/>
                        </a:rPr>
                        <a:t>Nova Scotia Department</a:t>
                      </a:r>
                      <a:r>
                        <a:rPr lang="en-US" sz="1900" b="0" baseline="0" dirty="0" smtClean="0">
                          <a:latin typeface="+mn-lt"/>
                        </a:rPr>
                        <a:t> of Fisheries and Aquaculture</a:t>
                      </a:r>
                      <a:endParaRPr lang="en-US" sz="1900" b="0" dirty="0">
                        <a:latin typeface="+mn-lt"/>
                      </a:endParaRPr>
                    </a:p>
                  </a:txBody>
                  <a:tcPr marL="90000" marR="90000" marT="108000" marB="108000">
                    <a:noFill/>
                  </a:tcPr>
                </a:tc>
              </a:tr>
              <a:tr h="8510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Intergovernmental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10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dirty="0" smtClean="0">
                          <a:latin typeface="+mn-lt"/>
                        </a:rPr>
                        <a:t>UN Food and</a:t>
                      </a:r>
                      <a:r>
                        <a:rPr lang="en-US" sz="1900" baseline="0" dirty="0" smtClean="0">
                          <a:latin typeface="+mn-lt"/>
                        </a:rPr>
                        <a:t> Agriculture Organization</a:t>
                      </a:r>
                    </a:p>
                    <a:p>
                      <a:pPr marL="9144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baseline="0" dirty="0" smtClean="0">
                          <a:latin typeface="+mn-lt"/>
                        </a:rPr>
                        <a:t>Northwest Atlantic Fisheries Organization</a:t>
                      </a:r>
                      <a:endParaRPr lang="en-US" sz="1900" dirty="0">
                        <a:latin typeface="+mn-lt"/>
                      </a:endParaRPr>
                    </a:p>
                  </a:txBody>
                  <a:tcPr marT="108000" marB="108000">
                    <a:noFill/>
                  </a:tcPr>
                </a:tc>
              </a:tr>
              <a:tr h="130699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Non-Governmental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10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dirty="0" smtClean="0">
                          <a:latin typeface="+mn-lt"/>
                        </a:rPr>
                        <a:t>WWF-Canada</a:t>
                      </a:r>
                    </a:p>
                    <a:p>
                      <a:pPr marL="9144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dirty="0" smtClean="0">
                          <a:latin typeface="+mn-lt"/>
                        </a:rPr>
                        <a:t>Bay of Fundy Ecosystem Partnership</a:t>
                      </a:r>
                    </a:p>
                    <a:p>
                      <a:pPr marL="9144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900" dirty="0" smtClean="0">
                          <a:latin typeface="+mn-lt"/>
                        </a:rPr>
                        <a:t>Canadian Parks and Wilderness Society</a:t>
                      </a:r>
                      <a:endParaRPr lang="en-US" sz="1900" dirty="0">
                        <a:latin typeface="+mn-lt"/>
                      </a:endParaRPr>
                    </a:p>
                  </a:txBody>
                  <a:tcPr marT="108000" marB="108000"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39552" y="1124744"/>
            <a:ext cx="8208911" cy="1529011"/>
            <a:chOff x="323528" y="1043444"/>
            <a:chExt cx="8496944" cy="1529011"/>
          </a:xfrm>
        </p:grpSpPr>
        <p:sp>
          <p:nvSpPr>
            <p:cNvPr id="6" name="TextBox 5"/>
            <p:cNvSpPr txBox="1"/>
            <p:nvPr/>
          </p:nvSpPr>
          <p:spPr>
            <a:xfrm>
              <a:off x="323528" y="1043444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000" b="1" dirty="0" smtClean="0">
                  <a:latin typeface="+mn-lt"/>
                </a:rPr>
                <a:t>Current Research: </a:t>
              </a:r>
              <a:r>
                <a:rPr lang="en-CA" sz="2000" dirty="0" smtClean="0">
                  <a:latin typeface="+mn-lt"/>
                </a:rPr>
                <a:t>Three-Year </a:t>
              </a:r>
              <a:r>
                <a:rPr lang="en-CA" sz="2000" b="1" dirty="0" smtClean="0">
                  <a:solidFill>
                    <a:srgbClr val="C00000"/>
                  </a:solidFill>
                  <a:latin typeface="+mn-lt"/>
                </a:rPr>
                <a:t>Partnership Development Grant </a:t>
              </a:r>
              <a:r>
                <a:rPr lang="en-CA" sz="2000" dirty="0" smtClean="0">
                  <a:latin typeface="+mn-lt"/>
                </a:rPr>
                <a:t>(SSHRC).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1556792"/>
              <a:ext cx="8424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+mn-lt"/>
                </a:rPr>
                <a:t>Title:  “</a:t>
              </a:r>
              <a:r>
                <a:rPr lang="en-CA" sz="2000" dirty="0" smtClean="0">
                  <a:latin typeface="+mn-lt"/>
                </a:rPr>
                <a:t>Investigating </a:t>
              </a:r>
              <a:r>
                <a:rPr lang="en-CA" sz="2000" dirty="0">
                  <a:latin typeface="+mn-lt"/>
                </a:rPr>
                <a:t>and enhancing the policy relevance of marine scientific information (especially grey literature) through multi-partner </a:t>
              </a:r>
              <a:r>
                <a:rPr lang="en-CA" sz="2000" dirty="0" smtClean="0">
                  <a:latin typeface="+mn-lt"/>
                </a:rPr>
                <a:t>collaboration”</a:t>
              </a:r>
              <a:endParaRPr lang="en-US" sz="2000" b="1" dirty="0" smtClean="0">
                <a:latin typeface="+mn-lt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404664"/>
            <a:ext cx="91440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1. Background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(4)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689</Words>
  <Application>Microsoft Office PowerPoint</Application>
  <PresentationFormat>On-screen Show (4:3)</PresentationFormat>
  <Paragraphs>160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Marine Environmental Information:  an Update on the EIUI Initiative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Effective Integrated Coastal and Ocean Management: Recognizing the critical role of marine information use and influence</dc:title>
  <dc:creator>Peter Wells</dc:creator>
  <cp:lastModifiedBy>Anonymous</cp:lastModifiedBy>
  <cp:revision>1059</cp:revision>
  <cp:lastPrinted>2013-03-05T00:15:30Z</cp:lastPrinted>
  <dcterms:created xsi:type="dcterms:W3CDTF">2012-05-29T17:17:32Z</dcterms:created>
  <dcterms:modified xsi:type="dcterms:W3CDTF">2013-03-05T00:18:06Z</dcterms:modified>
</cp:coreProperties>
</file>