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75" r:id="rId5"/>
    <p:sldId id="276" r:id="rId6"/>
    <p:sldId id="277" r:id="rId7"/>
    <p:sldId id="283" r:id="rId8"/>
    <p:sldId id="278" r:id="rId9"/>
    <p:sldId id="280" r:id="rId10"/>
    <p:sldId id="281" r:id="rId11"/>
    <p:sldId id="284" r:id="rId12"/>
    <p:sldId id="279" r:id="rId13"/>
    <p:sldId id="274" r:id="rId14"/>
    <p:sldId id="259" r:id="rId15"/>
    <p:sldId id="269" r:id="rId16"/>
    <p:sldId id="271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4" autoAdjust="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Gulf of Maine Association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9821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 Session Wednesday, 6 August 2013	</a:t>
            </a:r>
          </a:p>
          <a:p>
            <a:endParaRPr lang="en-US" dirty="0"/>
          </a:p>
          <a:p>
            <a:r>
              <a:rPr lang="en-US" dirty="0" smtClean="0"/>
              <a:t>Juli Beth Hinds, AICP</a:t>
            </a:r>
          </a:p>
          <a:p>
            <a:r>
              <a:rPr lang="en-US" dirty="0" smtClean="0"/>
              <a:t>Birchline Planning LLC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3750" y="581540"/>
            <a:ext cx="3614964" cy="3591799"/>
          </a:xfrm>
        </p:spPr>
        <p:txBody>
          <a:bodyPr/>
          <a:lstStyle/>
          <a:p>
            <a:r>
              <a:rPr lang="en-US" sz="4000" dirty="0" smtClean="0"/>
              <a:t>Fund Development Work Session</a:t>
            </a:r>
            <a:endParaRPr lang="en-US" sz="4000" dirty="0"/>
          </a:p>
        </p:txBody>
      </p:sp>
      <p:pic>
        <p:nvPicPr>
          <p:cNvPr id="7" name="Picture Placeholder 6" descr="imgres-10.jpe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r="16416"/>
          <a:stretch>
            <a:fillRect/>
          </a:stretch>
        </p:blipFill>
        <p:spPr/>
      </p:pic>
      <p:pic>
        <p:nvPicPr>
          <p:cNvPr id="9" name="Picture Placeholder 8" descr="imgres-9.jpe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r="45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760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Gulf </a:t>
            </a:r>
            <a:r>
              <a:rPr lang="en-US" dirty="0" smtClean="0"/>
              <a:t>of Mexico Foundation &amp;</a:t>
            </a:r>
            <a:br>
              <a:rPr lang="en-US" dirty="0" smtClean="0"/>
            </a:br>
            <a:r>
              <a:rPr lang="en-US" dirty="0" smtClean="0"/>
              <a:t> Gulf of </a:t>
            </a:r>
            <a:r>
              <a:rPr lang="en-US" dirty="0" smtClean="0"/>
              <a:t>Mexico Alliance (GOMA)</a:t>
            </a:r>
            <a:r>
              <a:rPr lang="en-US" sz="900" dirty="0" smtClean="0"/>
              <a:t>Uh-oh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5806" y="2447365"/>
            <a:ext cx="4049061" cy="3678797"/>
          </a:xfrm>
        </p:spPr>
        <p:txBody>
          <a:bodyPr>
            <a:noAutofit/>
          </a:bodyPr>
          <a:lstStyle/>
          <a:p>
            <a:r>
              <a:rPr lang="en-US" sz="1600" dirty="0" smtClean="0"/>
              <a:t>Most similar to GOMA/Council…larger geography and just as few staff.</a:t>
            </a:r>
          </a:p>
          <a:p>
            <a:r>
              <a:rPr lang="en-US" sz="1600" dirty="0" smtClean="0"/>
              <a:t>Formal partnership of </a:t>
            </a:r>
            <a:r>
              <a:rPr lang="en-US" sz="1600" dirty="0" smtClean="0"/>
              <a:t>States, include </a:t>
            </a:r>
            <a:r>
              <a:rPr lang="en-US" sz="1600" dirty="0" smtClean="0"/>
              <a:t>NGOs plus a Business Advisory Council</a:t>
            </a:r>
          </a:p>
          <a:p>
            <a:r>
              <a:rPr lang="en-US" sz="1600" dirty="0" smtClean="0"/>
              <a:t>Includes a 13-agency Federal Workgroup</a:t>
            </a:r>
          </a:p>
          <a:p>
            <a:r>
              <a:rPr lang="en-US" sz="1600" dirty="0" smtClean="0"/>
              <a:t>Research, coastal &amp; marine spatial planning, habitat restoration are three initiative areas; actively working with National Fish &amp; Wildlife </a:t>
            </a:r>
            <a:r>
              <a:rPr lang="en-US" sz="1600" dirty="0" smtClean="0"/>
              <a:t>Foundation</a:t>
            </a:r>
            <a:endParaRPr lang="en-US" sz="1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806" y="2070847"/>
            <a:ext cx="3657600" cy="322729"/>
          </a:xfrm>
        </p:spPr>
        <p:txBody>
          <a:bodyPr/>
          <a:lstStyle/>
          <a:p>
            <a:r>
              <a:rPr lang="en-US" dirty="0" smtClean="0">
                <a:solidFill>
                  <a:srgbClr val="676A55"/>
                </a:solidFill>
              </a:rPr>
              <a:t>GOMA II:</a:t>
            </a:r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21144" y="2070847"/>
            <a:ext cx="3657600" cy="32272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Gulf of Mexico Foundation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7678" y="2447365"/>
            <a:ext cx="4566322" cy="367879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VERY similar habitat, education &amp; fundraising components</a:t>
            </a:r>
          </a:p>
          <a:p>
            <a:r>
              <a:rPr lang="en-US" dirty="0" smtClean="0"/>
              <a:t>Pass through for NOAA restoration funding</a:t>
            </a:r>
          </a:p>
          <a:p>
            <a:r>
              <a:rPr lang="en-US" dirty="0" smtClean="0"/>
              <a:t>Work closely with Coastal America foundation</a:t>
            </a:r>
          </a:p>
          <a:p>
            <a:r>
              <a:rPr lang="en-US" dirty="0" smtClean="0"/>
              <a:t>**Solicit and receive significant corporate donations ($10k/year as basic subscription)</a:t>
            </a:r>
          </a:p>
          <a:p>
            <a:r>
              <a:rPr lang="en-US" dirty="0" smtClean="0"/>
              <a:t>Not explicitly tied to GOMA II, but part of its NGO board</a:t>
            </a:r>
          </a:p>
          <a:p>
            <a:r>
              <a:rPr lang="en-US" dirty="0" smtClean="0"/>
              <a:t>Has not updated website since January 2013…</a:t>
            </a:r>
          </a:p>
          <a:p>
            <a:r>
              <a:rPr lang="en-US" dirty="0"/>
              <a:t>http://</a:t>
            </a:r>
            <a:r>
              <a:rPr lang="en-US" dirty="0" err="1"/>
              <a:t>www.gulfbase.org</a:t>
            </a:r>
            <a:r>
              <a:rPr lang="en-US" dirty="0"/>
              <a:t>/organization/</a:t>
            </a:r>
          </a:p>
        </p:txBody>
      </p:sp>
    </p:spTree>
    <p:extLst>
      <p:ext uri="{BB962C8B-B14F-4D97-AF65-F5344CB8AC3E}">
        <p14:creationId xmlns:p14="http://schemas.microsoft.com/office/powerpoint/2010/main" val="107185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474" y="297828"/>
            <a:ext cx="7556313" cy="794373"/>
          </a:xfrm>
        </p:spPr>
        <p:txBody>
          <a:bodyPr/>
          <a:lstStyle/>
          <a:p>
            <a:r>
              <a:rPr lang="en-US" dirty="0" smtClean="0"/>
              <a:t>Gulf of </a:t>
            </a:r>
            <a:r>
              <a:rPr lang="en-US" dirty="0"/>
              <a:t>Mexico Foundation</a:t>
            </a:r>
            <a:br>
              <a:rPr lang="en-US" dirty="0"/>
            </a:br>
            <a:r>
              <a:rPr lang="en-US" sz="1800" dirty="0"/>
              <a:t>http://</a:t>
            </a:r>
            <a:r>
              <a:rPr lang="en-US" sz="1800" dirty="0" err="1"/>
              <a:t>www.gulfmex.org</a:t>
            </a:r>
            <a:r>
              <a:rPr lang="en-US" sz="1800" dirty="0" smtClean="0"/>
              <a:t>/</a:t>
            </a:r>
            <a:endParaRPr lang="en-US" sz="1800" dirty="0"/>
          </a:p>
        </p:txBody>
      </p:sp>
      <p:pic>
        <p:nvPicPr>
          <p:cNvPr id="11" name="Content Placeholder 10" descr="Screen shot 2013-08-07 at 7.16.38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b="6118"/>
          <a:stretch>
            <a:fillRect/>
          </a:stretch>
        </p:blipFill>
        <p:spPr>
          <a:xfrm>
            <a:off x="498474" y="1600200"/>
            <a:ext cx="7556313" cy="4525963"/>
          </a:xfrm>
        </p:spPr>
      </p:pic>
    </p:spTree>
    <p:extLst>
      <p:ext uri="{BB962C8B-B14F-4D97-AF65-F5344CB8AC3E}">
        <p14:creationId xmlns:p14="http://schemas.microsoft.com/office/powerpoint/2010/main" val="158229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Wells Reserve at </a:t>
            </a:r>
            <a:r>
              <a:rPr lang="en-US" dirty="0" err="1" smtClean="0"/>
              <a:t>Laudholm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http://</a:t>
            </a:r>
            <a:r>
              <a:rPr lang="en-US" sz="3200" dirty="0" err="1"/>
              <a:t>www.wellsreserve.org</a:t>
            </a:r>
            <a:r>
              <a:rPr lang="en-US" sz="3200" dirty="0"/>
              <a:t>/about/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7541" y="2447366"/>
            <a:ext cx="3657600" cy="1785968"/>
          </a:xfrm>
        </p:spPr>
        <p:txBody>
          <a:bodyPr/>
          <a:lstStyle/>
          <a:p>
            <a:r>
              <a:rPr lang="en-US" dirty="0" smtClean="0"/>
              <a:t>National Estuarine Research Reserve system (NOAA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Reserve operates &amp; maintains the buildings and conducts research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97541" y="4843432"/>
            <a:ext cx="3657600" cy="1785969"/>
          </a:xfrm>
        </p:spPr>
        <p:txBody>
          <a:bodyPr/>
          <a:lstStyle/>
          <a:p>
            <a:r>
              <a:rPr lang="en-US" dirty="0" smtClean="0"/>
              <a:t>Explicitly focused on raising matching funds for Federal grants</a:t>
            </a:r>
          </a:p>
          <a:p>
            <a:r>
              <a:rPr lang="en-US" dirty="0" smtClean="0"/>
              <a:t>Seeks charitable contributions, holds events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6A55"/>
                </a:solidFill>
              </a:rPr>
              <a:t>WELLS RESERVE</a:t>
            </a:r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8474" y="4424580"/>
            <a:ext cx="3657600" cy="322729"/>
          </a:xfrm>
        </p:spPr>
        <p:txBody>
          <a:bodyPr/>
          <a:lstStyle/>
          <a:p>
            <a:r>
              <a:rPr lang="en-US" dirty="0" smtClean="0">
                <a:solidFill>
                  <a:srgbClr val="676A55"/>
                </a:solidFill>
              </a:rPr>
              <a:t>LAUDHOLM TRUST</a:t>
            </a:r>
            <a:endParaRPr lang="en-US" dirty="0">
              <a:solidFill>
                <a:srgbClr val="676A55"/>
              </a:solidFill>
            </a:endParaRPr>
          </a:p>
        </p:txBody>
      </p:sp>
      <p:pic>
        <p:nvPicPr>
          <p:cNvPr id="7" name="Picture 6" descr="about_laudholm_trus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45" y="2260599"/>
            <a:ext cx="4080321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from Board presentation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…which may or may not be useful.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75839"/>
          </a:xfrm>
        </p:spPr>
        <p:txBody>
          <a:bodyPr/>
          <a:lstStyle/>
          <a:p>
            <a:r>
              <a:rPr lang="en-US" dirty="0" smtClean="0"/>
              <a:t>MESSAGING and “Briefing Up”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27666"/>
            <a:ext cx="7460193" cy="50630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CONVENING DIALOGUE:  </a:t>
            </a:r>
            <a:r>
              <a:rPr lang="en-US" b="1" dirty="0"/>
              <a:t>The Council is the principal regional forum for discussion and technical </a:t>
            </a:r>
            <a:r>
              <a:rPr lang="en-US" b="1" dirty="0" smtClean="0"/>
              <a:t>exchange</a:t>
            </a:r>
            <a:endParaRPr lang="en-US" dirty="0" smtClean="0"/>
          </a:p>
          <a:p>
            <a:pPr lvl="1"/>
            <a:r>
              <a:rPr lang="en-US" dirty="0" smtClean="0"/>
              <a:t>Established and continuing forum for bi-national dialogue </a:t>
            </a:r>
          </a:p>
          <a:p>
            <a:pPr lvl="1"/>
            <a:r>
              <a:rPr lang="en-US" dirty="0" smtClean="0"/>
              <a:t>“Organization of Record” for marine environment issues</a:t>
            </a:r>
          </a:p>
          <a:p>
            <a:r>
              <a:rPr lang="en-US" dirty="0" smtClean="0"/>
              <a:t>HABITAT RESTORATION:  </a:t>
            </a:r>
            <a:r>
              <a:rPr lang="en-US" b="1" dirty="0"/>
              <a:t>The Council builds technical capacity to carry out habitat restoration throughout the watershed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Project quality – drawing on a true “A-Team”</a:t>
            </a:r>
          </a:p>
          <a:p>
            <a:pPr lvl="1"/>
            <a:r>
              <a:rPr lang="en-US" dirty="0" smtClean="0"/>
              <a:t>Project tracking</a:t>
            </a:r>
          </a:p>
          <a:p>
            <a:pPr lvl="1"/>
            <a:r>
              <a:rPr lang="en-US" dirty="0" smtClean="0"/>
              <a:t>Developing technical capacity through partnership grants</a:t>
            </a:r>
          </a:p>
          <a:p>
            <a:r>
              <a:rPr lang="en-US" dirty="0" smtClean="0"/>
              <a:t>SCIENCE and DATA SYNTHESIS (ESIP/</a:t>
            </a:r>
            <a:r>
              <a:rPr lang="en-US" dirty="0" err="1" smtClean="0"/>
              <a:t>Gulfwatch</a:t>
            </a:r>
            <a:r>
              <a:rPr lang="en-US" dirty="0" smtClean="0"/>
              <a:t>/Climate Change):  </a:t>
            </a:r>
            <a:r>
              <a:rPr lang="en-US" b="1" dirty="0"/>
              <a:t>The Council conducts research and data synthesis to inform public policy and decision-making, work that otherwise would not be carried out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Exceptional quality of participants</a:t>
            </a:r>
          </a:p>
          <a:p>
            <a:pPr lvl="1"/>
            <a:r>
              <a:rPr lang="en-US" i="1" dirty="0" smtClean="0"/>
              <a:t>Independence</a:t>
            </a:r>
          </a:p>
          <a:p>
            <a:pPr lvl="1"/>
            <a:r>
              <a:rPr lang="en-US" dirty="0" smtClean="0"/>
              <a:t>Cost efficiency</a:t>
            </a:r>
          </a:p>
        </p:txBody>
      </p:sp>
    </p:spTree>
    <p:extLst>
      <p:ext uri="{BB962C8B-B14F-4D97-AF65-F5344CB8AC3E}">
        <p14:creationId xmlns:p14="http://schemas.microsoft.com/office/powerpoint/2010/main" val="124291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Fund Development Goals:</a:t>
            </a:r>
            <a:br>
              <a:rPr lang="en-US" sz="2600" dirty="0" smtClean="0"/>
            </a:br>
            <a:r>
              <a:rPr lang="en-US" sz="2600" b="1" dirty="0" smtClean="0"/>
              <a:t>Publicly Directed Work:  $1.1 million/year</a:t>
            </a:r>
            <a:endParaRPr lang="en-US" sz="26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467787"/>
              </p:ext>
            </p:extLst>
          </p:nvPr>
        </p:nvGraphicFramePr>
        <p:xfrm>
          <a:off x="425450" y="1945746"/>
          <a:ext cx="8413750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3" imgW="7010400" imgH="2451100" progId="Word.Document.12">
                  <p:embed/>
                </p:oleObj>
              </mc:Choice>
              <mc:Fallback>
                <p:oleObj name="Document" r:id="rId3" imgW="7010400" imgH="245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" y="1945746"/>
                        <a:ext cx="8413750" cy="294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6263" y="5017584"/>
            <a:ext cx="82629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Rockwell"/>
                <a:cs typeface="Rockwell"/>
              </a:rPr>
              <a:t>IDEAL:  </a:t>
            </a:r>
            <a:r>
              <a:rPr lang="en-US" sz="1600" dirty="0" smtClean="0">
                <a:latin typeface="Rockwell"/>
                <a:cs typeface="Rockwell"/>
              </a:rPr>
              <a:t>$1.1 million in year-to-year activities funded by $20 million endowment plus project specific funding and grants</a:t>
            </a:r>
            <a:endParaRPr lang="en-US" sz="1600" dirty="0">
              <a:latin typeface="Rockwell"/>
              <a:cs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263" y="5754184"/>
            <a:ext cx="826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Rockwell"/>
                <a:cs typeface="Rockwell"/>
              </a:rPr>
              <a:t>FUND DEVELOPMENT RECOMMENDATIONS</a:t>
            </a:r>
            <a:r>
              <a:rPr lang="en-US" sz="1600" dirty="0" smtClean="0">
                <a:latin typeface="Rockwell"/>
                <a:cs typeface="Rockwell"/>
              </a:rPr>
              <a:t>:  (1) Pursue endowment; (2) federal authorization; (3) special IJC project request; (4) WERF; (5) continued application for public grants</a:t>
            </a:r>
            <a:endParaRPr lang="en-US" sz="16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52152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Fund Development Goals:</a:t>
            </a:r>
            <a:br>
              <a:rPr lang="en-US" sz="2600" dirty="0" smtClean="0"/>
            </a:br>
            <a:r>
              <a:rPr lang="en-US" sz="2600" dirty="0" smtClean="0"/>
              <a:t>Non-Profit Led Work, $1.1 million/year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371474" y="5017584"/>
            <a:ext cx="857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sto MT"/>
                <a:cs typeface="Calisto MT"/>
              </a:rPr>
              <a:t>IDEAL:  </a:t>
            </a:r>
            <a:r>
              <a:rPr lang="en-US" dirty="0" smtClean="0">
                <a:latin typeface="Calisto MT"/>
                <a:cs typeface="Calisto MT"/>
              </a:rPr>
              <a:t>$1.1 million in year-to-year activities funded through partnerships, grants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951" y="5511515"/>
            <a:ext cx="859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sto MT"/>
                <a:cs typeface="Calisto MT"/>
              </a:rPr>
              <a:t>FUND DEVELOPMENT RECOMMENDATIONS</a:t>
            </a:r>
            <a:r>
              <a:rPr lang="en-US" dirty="0" smtClean="0">
                <a:latin typeface="Calisto MT"/>
                <a:cs typeface="Calisto MT"/>
              </a:rPr>
              <a:t>:  (1) Organizational partnerships for coordinator, projects; (2) short-term funding if needed from community foundations; (3) donor-directed foundations; (4) mitigation funds; (5) public and foundation grants</a:t>
            </a:r>
            <a:endParaRPr lang="en-US" dirty="0">
              <a:latin typeface="Calisto MT"/>
              <a:cs typeface="Calisto M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981757"/>
              </p:ext>
            </p:extLst>
          </p:nvPr>
        </p:nvGraphicFramePr>
        <p:xfrm>
          <a:off x="371474" y="1906084"/>
          <a:ext cx="7990945" cy="321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Document" r:id="rId3" imgW="7010400" imgH="2819400" progId="Word.Document.12">
                  <p:embed/>
                </p:oleObj>
              </mc:Choice>
              <mc:Fallback>
                <p:oleObj name="Document" r:id="rId3" imgW="7010400" imgH="281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474" y="1906084"/>
                        <a:ext cx="7990945" cy="321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26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2030506"/>
          </a:xfrm>
        </p:spPr>
        <p:txBody>
          <a:bodyPr/>
          <a:lstStyle/>
          <a:p>
            <a:r>
              <a:rPr lang="en-US" dirty="0" smtClean="0"/>
              <a:t>Recommendation: Approaching the U.S. Delegation &amp; Coordinating Canadian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96067"/>
            <a:ext cx="7556313" cy="4144963"/>
          </a:xfrm>
        </p:spPr>
        <p:txBody>
          <a:bodyPr/>
          <a:lstStyle/>
          <a:p>
            <a:r>
              <a:rPr lang="en-US" dirty="0" smtClean="0"/>
              <a:t>MUST be handled with exceptional thought and care through experienced US agencies, Congressional offices</a:t>
            </a:r>
          </a:p>
          <a:p>
            <a:r>
              <a:rPr lang="en-US" dirty="0" smtClean="0"/>
              <a:t>Successful geographic focus examples:  Great Lakes Restoration Initiative; Chesapeake Bay (USGS program, EPA Region 3 program, Foundation); Lake Champlain Basin Program</a:t>
            </a:r>
          </a:p>
          <a:p>
            <a:r>
              <a:rPr lang="en-US" dirty="0" smtClean="0"/>
              <a:t>Coinciding with 2014 Coastal Zone Canada &amp; Council’s 25</a:t>
            </a:r>
            <a:r>
              <a:rPr lang="en-US" baseline="30000" dirty="0" smtClean="0"/>
              <a:t>th</a:t>
            </a:r>
            <a:r>
              <a:rPr lang="en-US" dirty="0" smtClean="0"/>
              <a:t> Anniversaries</a:t>
            </a:r>
          </a:p>
          <a:p>
            <a:r>
              <a:rPr lang="en-US" dirty="0" smtClean="0"/>
              <a:t>Protecting the remaining unimpaired coastal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7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Big Headings: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7540" y="1176868"/>
            <a:ext cx="7556313" cy="49492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GOMA:  What does an “Independent and invigorated GOMA”</a:t>
            </a:r>
          </a:p>
          <a:p>
            <a:pPr lvl="1"/>
            <a:r>
              <a:rPr lang="en-US" dirty="0" smtClean="0"/>
              <a:t>Look like</a:t>
            </a:r>
          </a:p>
          <a:p>
            <a:pPr lvl="1"/>
            <a:r>
              <a:rPr lang="en-US" dirty="0" smtClean="0"/>
              <a:t>Have as its purposes</a:t>
            </a:r>
          </a:p>
          <a:p>
            <a:pPr lvl="1"/>
            <a:r>
              <a:rPr lang="en-US" dirty="0" smtClean="0"/>
              <a:t>Do that’s different and distinct from the Council</a:t>
            </a:r>
          </a:p>
          <a:p>
            <a:pPr lvl="1"/>
            <a:r>
              <a:rPr lang="en-US" dirty="0" smtClean="0"/>
              <a:t>Need to do, to get from here to there</a:t>
            </a:r>
          </a:p>
          <a:p>
            <a:r>
              <a:rPr lang="en-US" dirty="0" smtClean="0"/>
              <a:t>Geographic appropriation/funding</a:t>
            </a:r>
          </a:p>
          <a:p>
            <a:r>
              <a:rPr lang="en-US" dirty="0" smtClean="0"/>
              <a:t>Identifying &amp; securing grants</a:t>
            </a:r>
          </a:p>
          <a:p>
            <a:r>
              <a:rPr lang="en-US" dirty="0" smtClean="0"/>
              <a:t>IJC, WERF &amp; Endowment</a:t>
            </a:r>
          </a:p>
          <a:p>
            <a:r>
              <a:rPr lang="en-US" dirty="0" smtClean="0"/>
              <a:t>Given the above, today’s Work Products:  </a:t>
            </a:r>
          </a:p>
          <a:p>
            <a:pPr lvl="1"/>
            <a:r>
              <a:rPr lang="en-US" dirty="0" smtClean="0"/>
              <a:t>GOMA statement of purpose</a:t>
            </a:r>
          </a:p>
          <a:p>
            <a:pPr lvl="1"/>
            <a:r>
              <a:rPr lang="en-US" dirty="0" smtClean="0"/>
              <a:t>Messaging &amp; PR Plan</a:t>
            </a:r>
          </a:p>
          <a:p>
            <a:pPr lvl="1"/>
            <a:r>
              <a:rPr lang="en-US" dirty="0" smtClean="0"/>
              <a:t>GOMA/Council/Working Group decisions &amp; timeframes</a:t>
            </a:r>
          </a:p>
          <a:p>
            <a:pPr lvl="1"/>
            <a:r>
              <a:rPr lang="en-US" dirty="0" smtClean="0"/>
              <a:t>Use of Fund Development budget resources</a:t>
            </a:r>
          </a:p>
          <a:p>
            <a:pPr lvl="1"/>
            <a:r>
              <a:rPr lang="en-US" dirty="0" smtClean="0"/>
              <a:t>World peace &amp; drinking water shortages solved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2333" y="2184400"/>
            <a:ext cx="2633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Parking lots: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GOMA/Council distinctions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Fund development targets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Projects &amp; research topics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Contractor, volunteer &amp; staff responsibilities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Messaging &amp; PR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9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01239"/>
          </a:xfrm>
        </p:spPr>
        <p:txBody>
          <a:bodyPr/>
          <a:lstStyle/>
          <a:p>
            <a:r>
              <a:rPr lang="en-US" dirty="0" smtClean="0"/>
              <a:t>Today’s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08" y="1185333"/>
            <a:ext cx="8374593" cy="5283200"/>
          </a:xfrm>
        </p:spPr>
        <p:txBody>
          <a:bodyPr>
            <a:normAutofit/>
          </a:bodyPr>
          <a:lstStyle/>
          <a:p>
            <a:r>
              <a:rPr lang="en-US" dirty="0" smtClean="0"/>
              <a:t>Internal Issues</a:t>
            </a:r>
          </a:p>
          <a:p>
            <a:pPr lvl="1"/>
            <a:r>
              <a:rPr lang="en-US" dirty="0" smtClean="0"/>
              <a:t>Moving from operating in “Emergency Mode” to a more regularized plan</a:t>
            </a:r>
          </a:p>
          <a:p>
            <a:pPr lvl="1"/>
            <a:r>
              <a:rPr lang="en-US" dirty="0" smtClean="0"/>
              <a:t>Staff roles for coordinators, other contracted staff</a:t>
            </a:r>
          </a:p>
          <a:p>
            <a:pPr lvl="1"/>
            <a:r>
              <a:rPr lang="en-US" dirty="0" smtClean="0"/>
              <a:t>Best use of budgeted resources &amp; volunteer resources</a:t>
            </a:r>
          </a:p>
          <a:p>
            <a:r>
              <a:rPr lang="en-US" dirty="0" smtClean="0"/>
              <a:t>Messaging and “Briefing Up”</a:t>
            </a:r>
          </a:p>
          <a:p>
            <a:r>
              <a:rPr lang="en-US" dirty="0" smtClean="0"/>
              <a:t>Action Items:</a:t>
            </a:r>
          </a:p>
          <a:p>
            <a:pPr lvl="1"/>
            <a:r>
              <a:rPr lang="en-US" dirty="0" smtClean="0"/>
              <a:t>What are the ESSENTIAL PRE-REQUISITES for each funding source?</a:t>
            </a:r>
          </a:p>
          <a:p>
            <a:pPr lvl="1"/>
            <a:r>
              <a:rPr lang="en-US" dirty="0" smtClean="0"/>
              <a:t>Who is best to carry these out?</a:t>
            </a:r>
          </a:p>
          <a:p>
            <a:pPr lvl="1"/>
            <a:r>
              <a:rPr lang="en-US" dirty="0" smtClean="0"/>
              <a:t>What resources are needed?</a:t>
            </a:r>
          </a:p>
          <a:p>
            <a:pPr lvl="1"/>
            <a:r>
              <a:rPr lang="en-US" dirty="0" smtClean="0"/>
              <a:t>In what order &amp; on what timeframe? (Priority)</a:t>
            </a:r>
          </a:p>
          <a:p>
            <a:pPr lvl="1"/>
            <a:r>
              <a:rPr lang="en-US" dirty="0" smtClean="0"/>
              <a:t>How do we know if it’s working?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4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packet worksheets: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GOMA Statement of Purpose/Organization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Messaging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Specific funding 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Fund development RFPs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 the extent it is workable for you:  please fill in ideas, thoughts, comments, barbed remarks using (more or less) the format shown</a:t>
            </a:r>
          </a:p>
          <a:p>
            <a:r>
              <a:rPr lang="en-US" dirty="0" smtClean="0"/>
              <a:t>Feel free to noodle on these AFTER the work session for the final summary</a:t>
            </a:r>
          </a:p>
          <a:p>
            <a:r>
              <a:rPr lang="en-US" dirty="0" smtClean="0"/>
              <a:t>If the format doesn’t work for you, DON’T USE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4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ORGANIZATIONS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EVERYONE ELSE JUMPED OFF A CLIFF, WOULD YOU, TOO?” </a:t>
            </a:r>
          </a:p>
          <a:p>
            <a:pPr algn="r"/>
            <a:r>
              <a:rPr lang="en-US" dirty="0" smtClean="0"/>
              <a:t>- MOM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to Consider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540932"/>
            <a:ext cx="7556313" cy="45852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Engages in i</a:t>
            </a:r>
            <a:r>
              <a:rPr lang="en-US" dirty="0" smtClean="0"/>
              <a:t>ndependent </a:t>
            </a:r>
            <a:r>
              <a:rPr lang="en-US" dirty="0" smtClean="0"/>
              <a:t>fundraising vs. managing public </a:t>
            </a:r>
            <a:r>
              <a:rPr lang="en-US" dirty="0" smtClean="0"/>
              <a:t>grants/fiscal agent activity</a:t>
            </a:r>
            <a:endParaRPr lang="en-US" dirty="0" smtClean="0"/>
          </a:p>
          <a:p>
            <a:r>
              <a:rPr lang="en-US" dirty="0" smtClean="0"/>
              <a:t>Formal vs. </a:t>
            </a:r>
            <a:r>
              <a:rPr lang="en-US" i="1" dirty="0" smtClean="0"/>
              <a:t>de facto </a:t>
            </a:r>
            <a:r>
              <a:rPr lang="en-US" dirty="0" smtClean="0"/>
              <a:t>coordination with a </a:t>
            </a:r>
            <a:r>
              <a:rPr lang="en-US" dirty="0" smtClean="0"/>
              <a:t>government function, </a:t>
            </a:r>
            <a:r>
              <a:rPr lang="en-US" dirty="0" smtClean="0"/>
              <a:t>program or agency</a:t>
            </a:r>
          </a:p>
          <a:p>
            <a:r>
              <a:rPr lang="en-US" dirty="0" smtClean="0"/>
              <a:t>Advocacy/</a:t>
            </a:r>
            <a:r>
              <a:rPr lang="en-US" dirty="0" smtClean="0"/>
              <a:t>lobbying functions?</a:t>
            </a:r>
            <a:endParaRPr lang="en-US" dirty="0" smtClean="0"/>
          </a:p>
          <a:p>
            <a:r>
              <a:rPr lang="en-US" dirty="0" smtClean="0"/>
              <a:t>Part of a geographic </a:t>
            </a:r>
            <a:r>
              <a:rPr lang="en-US" dirty="0" smtClean="0"/>
              <a:t>funders network?</a:t>
            </a:r>
            <a:endParaRPr lang="en-US" dirty="0" smtClean="0"/>
          </a:p>
          <a:p>
            <a:r>
              <a:rPr lang="en-US" dirty="0" smtClean="0"/>
              <a:t>Mission truly independent of and distinct from governmental body</a:t>
            </a:r>
          </a:p>
          <a:p>
            <a:r>
              <a:rPr lang="en-US" dirty="0" smtClean="0"/>
              <a:t>Drivers – who makes it work?</a:t>
            </a:r>
          </a:p>
          <a:p>
            <a:r>
              <a:rPr lang="en-US" dirty="0" smtClean="0"/>
              <a:t>Membership and/or volunteer focus?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8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with different salient features: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978588"/>
              </p:ext>
            </p:extLst>
          </p:nvPr>
        </p:nvGraphicFramePr>
        <p:xfrm>
          <a:off x="498475" y="1981200"/>
          <a:ext cx="75565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125"/>
                <a:gridCol w="1889125"/>
                <a:gridCol w="1889125"/>
                <a:gridCol w="18891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Distinction/</a:t>
                      </a:r>
                      <a:r>
                        <a:rPr lang="en-US" baseline="0" dirty="0" smtClean="0"/>
                        <a:t> Geography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Lake Champlain Basin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PQ/NY/VT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Chesapeake Bay Foundation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PA/MD/VA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Gulf of Mexico</a:t>
                      </a:r>
                      <a:r>
                        <a:rPr lang="en-US" baseline="0" dirty="0" smtClean="0"/>
                        <a:t> Foundation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@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TX/LA/MS/AL/FL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Wells Reserve/ </a:t>
                      </a:r>
                      <a:r>
                        <a:rPr lang="en-US" dirty="0" err="1" smtClean="0"/>
                        <a:t>Laudholm</a:t>
                      </a:r>
                      <a:r>
                        <a:rPr lang="en-US" dirty="0" smtClean="0"/>
                        <a:t> Trust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@ $675,000 (varies)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(both organizations)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Wells Reserve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36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LAKE CHAMPLAIN BASIN </a:t>
            </a:r>
            <a:r>
              <a:rPr lang="en-US" sz="3000" dirty="0" smtClean="0"/>
              <a:t>PROGRAM (NY/PQ/VT) </a:t>
            </a:r>
            <a:r>
              <a:rPr lang="en-US" sz="3000" dirty="0" err="1" smtClean="0"/>
              <a:t>www.lcbp.org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41735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Congressionally-designated</a:t>
            </a:r>
          </a:p>
          <a:p>
            <a:r>
              <a:rPr lang="en-US" dirty="0" smtClean="0"/>
              <a:t>Manages Federal appropriation through the US Army Corps of Engineers</a:t>
            </a:r>
          </a:p>
          <a:p>
            <a:r>
              <a:rPr lang="en-US" dirty="0" smtClean="0"/>
              <a:t>NEIWPCC is fiscal agent</a:t>
            </a:r>
          </a:p>
          <a:p>
            <a:r>
              <a:rPr lang="en-US" dirty="0" smtClean="0"/>
              <a:t>No formal relationship to governments of VT, NY or PQ – but – recognized as credible source of scientific information</a:t>
            </a:r>
          </a:p>
          <a:p>
            <a:r>
              <a:rPr lang="en-US" dirty="0" smtClean="0"/>
              <a:t>Does not do independent fundraising or advocate</a:t>
            </a:r>
          </a:p>
          <a:p>
            <a:r>
              <a:rPr lang="en-US" dirty="0" smtClean="0"/>
              <a:t>Builds technical capacity through mini-grants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Lake Champlain Committee – advocacy, education, membership</a:t>
            </a:r>
          </a:p>
          <a:p>
            <a:r>
              <a:rPr lang="en-US" dirty="0" err="1" smtClean="0"/>
              <a:t>Lintillhac</a:t>
            </a:r>
            <a:r>
              <a:rPr lang="en-US" dirty="0" smtClean="0"/>
              <a:t> Foundation – funding for advocacy, some projects</a:t>
            </a:r>
          </a:p>
          <a:p>
            <a:r>
              <a:rPr lang="en-US" dirty="0" smtClean="0"/>
              <a:t>Waterwheel Foundation – funding for advocacy, projects</a:t>
            </a:r>
          </a:p>
          <a:p>
            <a:r>
              <a:rPr lang="en-US" dirty="0" smtClean="0"/>
              <a:t>CLF – Vermont</a:t>
            </a:r>
          </a:p>
          <a:p>
            <a:r>
              <a:rPr lang="en-US" dirty="0" smtClean="0"/>
              <a:t>VT/NY/PQ Departments of Environment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LCBP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 Funders &amp; 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Chesapeake Bay Foundation &amp; Program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Strong watchdog/advocate </a:t>
            </a:r>
            <a:r>
              <a:rPr lang="en-US" dirty="0" smtClean="0"/>
              <a:t>role:  “Education, advocacy, litigation, restoration”</a:t>
            </a:r>
          </a:p>
          <a:p>
            <a:r>
              <a:rPr lang="en-US" dirty="0" smtClean="0"/>
              <a:t>Do promote corporate partnerships and fundraising</a:t>
            </a:r>
          </a:p>
          <a:p>
            <a:r>
              <a:rPr lang="en-US" dirty="0" smtClean="0"/>
              <a:t>Not explicitly fundraisers to support government functions, but can have this effect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2009 established joint program of USDA and EPA</a:t>
            </a:r>
          </a:p>
          <a:p>
            <a:r>
              <a:rPr lang="en-US" dirty="0" smtClean="0"/>
              <a:t>EPA </a:t>
            </a:r>
            <a:r>
              <a:rPr lang="en-US" dirty="0" smtClean="0"/>
              <a:t>+ Bay jurisdictions (states)</a:t>
            </a:r>
          </a:p>
          <a:p>
            <a:r>
              <a:rPr lang="en-US" dirty="0" smtClean="0"/>
              <a:t>Focus on </a:t>
            </a:r>
            <a:r>
              <a:rPr lang="en-US" dirty="0" smtClean="0"/>
              <a:t>partnerships </a:t>
            </a:r>
            <a:r>
              <a:rPr lang="en-US" dirty="0" smtClean="0"/>
              <a:t>for TMDL implementation</a:t>
            </a:r>
          </a:p>
          <a:p>
            <a:r>
              <a:rPr lang="en-US" dirty="0" smtClean="0"/>
              <a:t>Tracking:  </a:t>
            </a:r>
            <a:r>
              <a:rPr lang="en-US" dirty="0" err="1" smtClean="0"/>
              <a:t>ChesapeakeStat</a:t>
            </a:r>
            <a:endParaRPr lang="en-US" dirty="0" smtClean="0"/>
          </a:p>
          <a:p>
            <a:r>
              <a:rPr lang="en-US" dirty="0" smtClean="0"/>
              <a:t>Budget range @ $70 million/</a:t>
            </a:r>
            <a:r>
              <a:rPr lang="en-US" dirty="0" err="1" smtClean="0"/>
              <a:t>yr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6A55"/>
                </a:solidFill>
              </a:rPr>
              <a:t>FOUNDATION</a:t>
            </a:r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6A55"/>
                </a:solidFill>
              </a:rPr>
              <a:t>EPA/USDA </a:t>
            </a:r>
            <a:r>
              <a:rPr lang="en-US" dirty="0" smtClean="0">
                <a:solidFill>
                  <a:srgbClr val="676A55"/>
                </a:solidFill>
              </a:rPr>
              <a:t>PROGRAM OFFICE</a:t>
            </a:r>
            <a:endParaRPr lang="en-US" dirty="0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3886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2028</TotalTime>
  <Words>1142</Words>
  <Application>Microsoft Macintosh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Advantage</vt:lpstr>
      <vt:lpstr>Document</vt:lpstr>
      <vt:lpstr>Gulf of Maine Association</vt:lpstr>
      <vt:lpstr>Today’s Big Headings:</vt:lpstr>
      <vt:lpstr>Today’s Objectives:</vt:lpstr>
      <vt:lpstr>Your packet worksheets:</vt:lpstr>
      <vt:lpstr>PEER ORGANIZATIONS </vt:lpstr>
      <vt:lpstr>Key Features to Consider</vt:lpstr>
      <vt:lpstr>Some examples with different salient features:</vt:lpstr>
      <vt:lpstr>LAKE CHAMPLAIN BASIN PROGRAM (NY/PQ/VT) www.lcbp.org</vt:lpstr>
      <vt:lpstr>Chesapeake Bay Foundation &amp; Program Office</vt:lpstr>
      <vt:lpstr>Gulf of Mexico Foundation &amp;  Gulf of Mexico Alliance (GOMA)Uh-oh</vt:lpstr>
      <vt:lpstr>Gulf of Mexico Foundation http://www.gulfmex.org/</vt:lpstr>
      <vt:lpstr>Wells Reserve at Laudholm http://www.wellsreserve.org/about/</vt:lpstr>
      <vt:lpstr>Stuff from Board presentation </vt:lpstr>
      <vt:lpstr>MESSAGING and “Briefing Up”</vt:lpstr>
      <vt:lpstr>Fund Development Goals: Publicly Directed Work:  $1.1 million/year</vt:lpstr>
      <vt:lpstr>Fund Development Goals: Non-Profit Led Work, $1.1 million/year</vt:lpstr>
      <vt:lpstr>Recommendation: Approaching the U.S. Delegation &amp; Coordinating Canadian Funding</vt:lpstr>
    </vt:vector>
  </TitlesOfParts>
  <Company>Birchline Planning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 Beth Hinds</dc:creator>
  <cp:lastModifiedBy>Juli Beth Hinds</cp:lastModifiedBy>
  <cp:revision>138</cp:revision>
  <dcterms:created xsi:type="dcterms:W3CDTF">2013-04-02T18:04:53Z</dcterms:created>
  <dcterms:modified xsi:type="dcterms:W3CDTF">2013-08-07T11:42:10Z</dcterms:modified>
</cp:coreProperties>
</file>