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7" r:id="rId2"/>
    <p:sldId id="261" r:id="rId3"/>
    <p:sldId id="265" r:id="rId4"/>
    <p:sldId id="266" r:id="rId5"/>
    <p:sldId id="268" r:id="rId6"/>
    <p:sldId id="267" r:id="rId7"/>
    <p:sldId id="263" r:id="rId8"/>
    <p:sldId id="270" r:id="rId9"/>
    <p:sldId id="271" r:id="rId10"/>
    <p:sldId id="262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 snapToObjects="1" showGuides="1">
      <p:cViewPr>
        <p:scale>
          <a:sx n="80" d="100"/>
          <a:sy n="80" d="100"/>
        </p:scale>
        <p:origin x="-126" y="-72"/>
      </p:cViewPr>
      <p:guideLst>
        <p:guide orient="horz" pos="2184"/>
        <p:guide pos="28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BDDFF4-3CEE-4F2D-9B5C-D74D501F38F0}" type="datetimeFigureOut">
              <a:rPr lang="en-US" altLang="en-US"/>
              <a:pPr>
                <a:defRPr/>
              </a:pPr>
              <a:t>12/1/2013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4B78031-38B2-436C-BCC7-B962C90C17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171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418B7D21-2286-4F21-A543-36213CF85152}" type="slidenum">
              <a:rPr lang="en-US" altLang="en-US">
                <a:solidFill>
                  <a:srgbClr val="000000"/>
                </a:solidFill>
              </a:rPr>
              <a:pPr eaLnBrk="1" hangingPunct="1"/>
              <a:t>8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638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8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latin typeface="Calibri" pitchFamily="34" charset="0"/>
                <a:ea typeface="MS PGothic" pitchFamily="34" charset="-128"/>
              </a:rPr>
              <a:t>-add dal logo and eiui, as on poster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altLang="en-US" smtClean="0">
                <a:latin typeface="Calibri" pitchFamily="34" charset="0"/>
                <a:ea typeface="MS PGothic" pitchFamily="34" charset="-128"/>
              </a:rPr>
              <a:t>-smaller </a:t>
            </a:r>
          </a:p>
        </p:txBody>
      </p:sp>
      <p:sp>
        <p:nvSpPr>
          <p:cNvPr id="1638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5391AA88-B47C-4828-9A83-EB235E009E66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8</a:t>
            </a:fld>
            <a:endParaRPr lang="en-US" alt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banner for pp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963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bottom for ppt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489700"/>
            <a:ext cx="917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75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ottom for 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489700"/>
            <a:ext cx="917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10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ottom for 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489700"/>
            <a:ext cx="917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07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ottom for 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489700"/>
            <a:ext cx="917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7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bottom for 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489700"/>
            <a:ext cx="917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235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bottom for 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489700"/>
            <a:ext cx="917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562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 descr="bottom for 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489700"/>
            <a:ext cx="917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36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5" descr="bottom for 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489700"/>
            <a:ext cx="917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27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bottom for 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489700"/>
            <a:ext cx="917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106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bottom for 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489700"/>
            <a:ext cx="917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489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bottom for pp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489700"/>
            <a:ext cx="917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1952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4747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33463" y="2992438"/>
            <a:ext cx="7653337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  <a:endParaRPr lang="en-US" altLang="en-US" smtClean="0"/>
          </a:p>
        </p:txBody>
      </p:sp>
      <p:pic>
        <p:nvPicPr>
          <p:cNvPr id="1028" name="Picture 14" descr="THINNER BANN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1113"/>
            <a:ext cx="91709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5" descr="bottom for ppt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489700"/>
            <a:ext cx="917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0" y="2720975"/>
            <a:ext cx="91805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Update </a:t>
            </a:r>
            <a:r>
              <a:rPr lang="en-US" altLang="en-US" sz="36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about </a:t>
            </a:r>
            <a:r>
              <a:rPr lang="en-US" altLang="en-US" sz="36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Research </a:t>
            </a:r>
            <a:r>
              <a:rPr lang="en-US" altLang="en-US" sz="36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by </a:t>
            </a:r>
            <a:r>
              <a:rPr lang="en-US" altLang="en-US" sz="3600" b="1" dirty="0" smtClean="0">
                <a:solidFill>
                  <a:schemeClr val="accent5">
                    <a:lumMod val="50000"/>
                  </a:schemeClr>
                </a:solidFill>
                <a:latin typeface="Garamond" pitchFamily="18" charset="0"/>
              </a:rPr>
              <a:t>the EIUI Team</a:t>
            </a:r>
            <a:endParaRPr lang="en-US" altLang="en-US" sz="3600" b="1" dirty="0">
              <a:solidFill>
                <a:schemeClr val="accent5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13316" name="Rectangle 7"/>
          <p:cNvSpPr>
            <a:spLocks noChangeArrowheads="1"/>
          </p:cNvSpPr>
          <p:nvPr/>
        </p:nvSpPr>
        <p:spPr bwMode="auto">
          <a:xfrm>
            <a:off x="0" y="4056763"/>
            <a:ext cx="9143999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Peter G. Wells </a:t>
            </a:r>
            <a:r>
              <a:rPr lang="en-US" alt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&amp; 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Bertrum H. </a:t>
            </a:r>
            <a:r>
              <a:rPr lang="en-US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Garamond" pitchFamily="18" charset="0"/>
              </a:rPr>
              <a:t>MacDonald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2200" dirty="0" smtClean="0">
                <a:latin typeface="Garamond" pitchFamily="18" charset="0"/>
              </a:rPr>
              <a:t>Gulf of Maine Council Working Group Meeting</a:t>
            </a: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2200" dirty="0" smtClean="0">
                <a:latin typeface="Garamond" pitchFamily="18" charset="0"/>
              </a:rPr>
              <a:t>Halifax, Nova Scotia</a:t>
            </a:r>
            <a:endParaRPr lang="en-US" altLang="en-US" sz="2200" dirty="0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2200" dirty="0" smtClean="0">
                <a:latin typeface="Garamond" pitchFamily="18" charset="0"/>
              </a:rPr>
              <a:t>4 December </a:t>
            </a:r>
            <a:r>
              <a:rPr lang="en-US" altLang="en-US" sz="2200" dirty="0">
                <a:latin typeface="Garamond" pitchFamily="18" charset="0"/>
              </a:rPr>
              <a:t>2013</a:t>
            </a:r>
          </a:p>
        </p:txBody>
      </p:sp>
      <p:pic>
        <p:nvPicPr>
          <p:cNvPr id="13317" name="Picture 9" descr="banner for 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0"/>
            <a:ext cx="9196388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0" descr="bottom for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489700"/>
            <a:ext cx="917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"/>
          <a:stretch/>
        </p:blipFill>
        <p:spPr bwMode="auto">
          <a:xfrm>
            <a:off x="800862" y="783773"/>
            <a:ext cx="7553152" cy="5908346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0994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 smtClean="0">
                <a:solidFill>
                  <a:schemeClr val="accent5">
                    <a:lumMod val="75000"/>
                  </a:schemeClr>
                </a:solidFill>
              </a:rPr>
              <a:t>www.eiui.ca</a:t>
            </a:r>
            <a:endParaRPr lang="en-CA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19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0545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accent5">
                    <a:lumMod val="50000"/>
                  </a:schemeClr>
                </a:solidFill>
              </a:rPr>
              <a:t>Bibliography of GOMC </a:t>
            </a:r>
            <a:r>
              <a:rPr lang="en-CA" sz="3200" b="1" dirty="0" smtClean="0">
                <a:solidFill>
                  <a:schemeClr val="accent5">
                    <a:lumMod val="50000"/>
                  </a:schemeClr>
                </a:solidFill>
              </a:rPr>
              <a:t>Publications </a:t>
            </a:r>
            <a:r>
              <a:rPr lang="en-CA" sz="2200" dirty="0" smtClean="0"/>
              <a:t>(1989-2013)</a:t>
            </a:r>
            <a:endParaRPr lang="en-CA" sz="2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68190" y="1809543"/>
            <a:ext cx="3620738" cy="4352486"/>
          </a:xfrm>
          <a:prstGeom prst="rect">
            <a:avLst/>
          </a:prstGeom>
          <a:noFill/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455148"/>
              </p:ext>
            </p:extLst>
          </p:nvPr>
        </p:nvGraphicFramePr>
        <p:xfrm>
          <a:off x="1219200" y="742950"/>
          <a:ext cx="668655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Document" r:id="rId3" imgW="6084561" imgH="5278933" progId="Word.Document.12">
                  <p:embed/>
                </p:oleObj>
              </mc:Choice>
              <mc:Fallback>
                <p:oleObj name="Document" r:id="rId3" imgW="6084561" imgH="527893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742950"/>
                        <a:ext cx="6686550" cy="5791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648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399" y="1608600"/>
            <a:ext cx="7148948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3200" b="1" dirty="0" smtClean="0">
                <a:solidFill>
                  <a:schemeClr val="accent5">
                    <a:lumMod val="50000"/>
                  </a:schemeClr>
                </a:solidFill>
              </a:rPr>
              <a:t>Research Funding</a:t>
            </a:r>
            <a:endParaRPr lang="en-CA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spcAft>
                <a:spcPts val="1800"/>
              </a:spcAft>
            </a:pPr>
            <a:r>
              <a:rPr lang="en-CA" sz="2200" dirty="0" smtClean="0">
                <a:solidFill>
                  <a:prstClr val="black"/>
                </a:solidFill>
              </a:rPr>
              <a:t>Social </a:t>
            </a:r>
            <a:r>
              <a:rPr lang="en-CA" sz="2200" dirty="0" smtClean="0">
                <a:solidFill>
                  <a:prstClr val="black"/>
                </a:solidFill>
              </a:rPr>
              <a:t>Sciences and Humanities Research Council of </a:t>
            </a:r>
            <a:r>
              <a:rPr lang="en-CA" sz="2200" dirty="0" smtClean="0">
                <a:solidFill>
                  <a:prstClr val="black"/>
                </a:solidFill>
              </a:rPr>
              <a:t>Canada</a:t>
            </a:r>
          </a:p>
          <a:p>
            <a:pPr marL="457200" lvl="0" indent="-279400">
              <a:spcAft>
                <a:spcPts val="400"/>
              </a:spcAft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800" dirty="0" smtClean="0">
                <a:solidFill>
                  <a:prstClr val="black"/>
                </a:solidFill>
              </a:rPr>
              <a:t>Partnership Development Grant </a:t>
            </a:r>
            <a:r>
              <a:rPr lang="en-CA" sz="2400" dirty="0" smtClean="0">
                <a:solidFill>
                  <a:prstClr val="black"/>
                </a:solidFill>
              </a:rPr>
              <a:t>(2012-2015)</a:t>
            </a:r>
          </a:p>
          <a:p>
            <a:pPr marL="457200" lvl="0" indent="-279400"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CA" sz="2800" dirty="0" smtClean="0">
                <a:solidFill>
                  <a:prstClr val="black"/>
                </a:solidFill>
              </a:rPr>
              <a:t>Insight </a:t>
            </a:r>
            <a:r>
              <a:rPr lang="en-CA" sz="2800" dirty="0" smtClean="0">
                <a:solidFill>
                  <a:prstClr val="black"/>
                </a:solidFill>
              </a:rPr>
              <a:t>Grant Application </a:t>
            </a:r>
            <a:r>
              <a:rPr lang="en-CA" sz="2400" dirty="0" smtClean="0">
                <a:solidFill>
                  <a:prstClr val="black"/>
                </a:solidFill>
              </a:rPr>
              <a:t>(Submitted </a:t>
            </a:r>
            <a:r>
              <a:rPr lang="en-CA" sz="2400" dirty="0" smtClean="0">
                <a:solidFill>
                  <a:prstClr val="black"/>
                </a:solidFill>
              </a:rPr>
              <a:t>October </a:t>
            </a:r>
            <a:r>
              <a:rPr lang="en-CA" sz="2400" dirty="0" smtClean="0">
                <a:solidFill>
                  <a:prstClr val="black"/>
                </a:solidFill>
              </a:rPr>
              <a:t>2013; confirmation </a:t>
            </a:r>
            <a:r>
              <a:rPr lang="en-CA" sz="2400" dirty="0" smtClean="0">
                <a:solidFill>
                  <a:prstClr val="black"/>
                </a:solidFill>
              </a:rPr>
              <a:t>April 2014</a:t>
            </a:r>
            <a:r>
              <a:rPr lang="en-CA" sz="2400" dirty="0" smtClean="0">
                <a:solidFill>
                  <a:prstClr val="black"/>
                </a:solidFill>
              </a:rPr>
              <a:t>)</a:t>
            </a:r>
            <a:endParaRPr lang="en-CA" sz="2400" dirty="0" smtClean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5647" y="4251384"/>
            <a:ext cx="71726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3100" b="1" dirty="0" smtClean="0">
                <a:solidFill>
                  <a:schemeClr val="accent5">
                    <a:lumMod val="50000"/>
                  </a:schemeClr>
                </a:solidFill>
              </a:rPr>
              <a:t>New Graduate Course</a:t>
            </a:r>
          </a:p>
          <a:p>
            <a:pPr lvl="0" algn="ctr">
              <a:spcAft>
                <a:spcPts val="1200"/>
              </a:spcAft>
            </a:pPr>
            <a:r>
              <a:rPr lang="en-CA" sz="2400" b="1" dirty="0" smtClean="0">
                <a:solidFill>
                  <a:schemeClr val="accent5">
                    <a:lumMod val="50000"/>
                  </a:schemeClr>
                </a:solidFill>
              </a:rPr>
              <a:t> “Role of Information in Policy and Decision Making”</a:t>
            </a:r>
          </a:p>
          <a:p>
            <a:pPr lvl="0" algn="ctr">
              <a:spcAft>
                <a:spcPts val="1200"/>
              </a:spcAft>
            </a:pPr>
            <a:r>
              <a:rPr lang="en-CA" sz="2200" dirty="0" smtClean="0"/>
              <a:t>Launched in 2013; next offering in 2014 with </a:t>
            </a:r>
            <a:r>
              <a:rPr lang="en-CA" sz="2200" dirty="0" smtClean="0">
                <a:sym typeface="WP MathA"/>
              </a:rPr>
              <a:t>30 </a:t>
            </a:r>
            <a:r>
              <a:rPr lang="en-CA" sz="2200" dirty="0" smtClean="0"/>
              <a:t>students</a:t>
            </a:r>
            <a:endParaRPr lang="en-CA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2435678" y="961904"/>
            <a:ext cx="43107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>
                <a:solidFill>
                  <a:schemeClr val="accent5">
                    <a:lumMod val="50000"/>
                  </a:schemeClr>
                </a:solidFill>
              </a:rPr>
              <a:t>Current Work</a:t>
            </a:r>
            <a:endParaRPr lang="en-CA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3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811981"/>
            <a:ext cx="7086600" cy="5457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n-CA" sz="3200" b="1" dirty="0" smtClean="0">
                <a:solidFill>
                  <a:srgbClr val="008080"/>
                </a:solidFill>
              </a:rPr>
              <a:t>Research </a:t>
            </a:r>
            <a:r>
              <a:rPr lang="en-CA" sz="3200" b="1" dirty="0" smtClean="0">
                <a:solidFill>
                  <a:srgbClr val="008080"/>
                </a:solidFill>
              </a:rPr>
              <a:t>Partners</a:t>
            </a:r>
          </a:p>
          <a:p>
            <a:pPr algn="ctr">
              <a:spcAft>
                <a:spcPts val="1600"/>
              </a:spcAft>
            </a:pPr>
            <a:r>
              <a:rPr lang="en-CA" sz="2700" b="1" dirty="0" smtClean="0">
                <a:solidFill>
                  <a:srgbClr val="008080"/>
                </a:solidFill>
              </a:rPr>
              <a:t>SSHRC </a:t>
            </a:r>
            <a:r>
              <a:rPr lang="en-CA" sz="2700" b="1" dirty="0" smtClean="0">
                <a:solidFill>
                  <a:srgbClr val="008080"/>
                </a:solidFill>
              </a:rPr>
              <a:t>Partnership Development Grant</a:t>
            </a:r>
            <a:endParaRPr lang="en-CA" sz="2700" b="1" dirty="0" smtClean="0">
              <a:solidFill>
                <a:srgbClr val="008080"/>
              </a:solidFill>
            </a:endParaRPr>
          </a:p>
          <a:p>
            <a:pPr marL="895350">
              <a:spcAft>
                <a:spcPts val="300"/>
              </a:spcAft>
            </a:pPr>
            <a:r>
              <a:rPr lang="en-CA" sz="1900" b="1" i="1" dirty="0" smtClean="0"/>
              <a:t>Governmental Organizations</a:t>
            </a:r>
            <a:endParaRPr lang="en-CA" sz="1900" b="1" i="1" dirty="0"/>
          </a:p>
          <a:p>
            <a:pPr marL="895350"/>
            <a:r>
              <a:rPr lang="en-CA" sz="1900" dirty="0" smtClean="0">
                <a:effectLst/>
              </a:rPr>
              <a:t>Canada Department of Fisheries and Oceans</a:t>
            </a:r>
            <a:endParaRPr lang="en-CA" sz="1900" dirty="0" smtClean="0"/>
          </a:p>
          <a:p>
            <a:pPr marL="895350"/>
            <a:r>
              <a:rPr lang="en-CA" sz="1900" dirty="0" smtClean="0">
                <a:effectLst/>
              </a:rPr>
              <a:t>Canada Department of the Environment</a:t>
            </a:r>
            <a:endParaRPr lang="en-CA" sz="1900" dirty="0" smtClean="0"/>
          </a:p>
          <a:p>
            <a:pPr marL="895350"/>
            <a:r>
              <a:rPr lang="en-CA" sz="1900" dirty="0" smtClean="0">
                <a:effectLst/>
              </a:rPr>
              <a:t>Nova Scotia Department of Fisheries and Aquaculture</a:t>
            </a:r>
          </a:p>
          <a:p>
            <a:pPr marL="895350"/>
            <a:endParaRPr lang="en-CA" sz="1900" dirty="0" smtClean="0">
              <a:effectLst/>
            </a:endParaRPr>
          </a:p>
          <a:p>
            <a:pPr marL="895350">
              <a:spcAft>
                <a:spcPts val="300"/>
              </a:spcAft>
            </a:pPr>
            <a:r>
              <a:rPr lang="en-CA" sz="1900" b="1" i="1" dirty="0" smtClean="0"/>
              <a:t>Intergovernmental Organizations</a:t>
            </a:r>
          </a:p>
          <a:p>
            <a:pPr marL="895350"/>
            <a:r>
              <a:rPr lang="en-CA" sz="1900" dirty="0" smtClean="0">
                <a:effectLst/>
              </a:rPr>
              <a:t>Food and Agriculture Organization of the United Nations</a:t>
            </a:r>
            <a:endParaRPr lang="en-CA" sz="1900" dirty="0" smtClean="0"/>
          </a:p>
          <a:p>
            <a:pPr marL="895350"/>
            <a:r>
              <a:rPr lang="en-CA" sz="1900" dirty="0" smtClean="0">
                <a:effectLst/>
              </a:rPr>
              <a:t>Northwest Atlantic Fisheries Organization</a:t>
            </a:r>
          </a:p>
          <a:p>
            <a:pPr marL="895350"/>
            <a:endParaRPr lang="en-CA" sz="1900" dirty="0" smtClean="0">
              <a:effectLst/>
            </a:endParaRPr>
          </a:p>
          <a:p>
            <a:pPr marL="895350">
              <a:spcAft>
                <a:spcPts val="300"/>
              </a:spcAft>
            </a:pPr>
            <a:r>
              <a:rPr lang="en-CA" sz="1900" b="1" i="1" dirty="0" smtClean="0"/>
              <a:t>Non-Governmental Organization</a:t>
            </a:r>
          </a:p>
          <a:p>
            <a:pPr marL="895350" lvl="0"/>
            <a:r>
              <a:rPr lang="en-CA" sz="1900" dirty="0">
                <a:solidFill>
                  <a:prstClr val="black"/>
                </a:solidFill>
              </a:rPr>
              <a:t>Bay of Fundy Ecosystem Partnership</a:t>
            </a:r>
          </a:p>
          <a:p>
            <a:pPr marL="895350" lvl="0"/>
            <a:r>
              <a:rPr lang="en-CA" sz="1900" dirty="0">
                <a:solidFill>
                  <a:prstClr val="black"/>
                </a:solidFill>
              </a:rPr>
              <a:t>Canadian Parks and Wilderness Society</a:t>
            </a:r>
          </a:p>
          <a:p>
            <a:pPr marL="895350"/>
            <a:r>
              <a:rPr lang="en-CA" sz="1900" dirty="0" smtClean="0">
                <a:effectLst/>
              </a:rPr>
              <a:t>WWF Canada</a:t>
            </a:r>
            <a:endParaRPr lang="en-CA" sz="1900" dirty="0" smtClean="0"/>
          </a:p>
          <a:p>
            <a:endParaRPr lang="en-CA" dirty="0"/>
          </a:p>
        </p:txBody>
      </p:sp>
      <p:pic>
        <p:nvPicPr>
          <p:cNvPr id="4" name="Picture 14" descr="THINNER BAN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1113"/>
            <a:ext cx="9170988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bottom for 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489700"/>
            <a:ext cx="91789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69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7522" y="1733550"/>
            <a:ext cx="7707828" cy="4549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Aft>
                <a:spcPts val="600"/>
              </a:spcAft>
            </a:pPr>
            <a:r>
              <a:rPr lang="en-CA" sz="2050" dirty="0"/>
              <a:t>1. </a:t>
            </a:r>
            <a:r>
              <a:rPr lang="en-CA" sz="2050" b="1" dirty="0">
                <a:solidFill>
                  <a:srgbClr val="C00000"/>
                </a:solidFill>
              </a:rPr>
              <a:t>How</a:t>
            </a:r>
            <a:r>
              <a:rPr lang="en-CA" sz="2050" dirty="0"/>
              <a:t> and in </a:t>
            </a:r>
            <a:r>
              <a:rPr lang="en-CA" sz="2050" b="1" dirty="0">
                <a:solidFill>
                  <a:srgbClr val="C00000"/>
                </a:solidFill>
              </a:rPr>
              <a:t>what forms </a:t>
            </a:r>
            <a:r>
              <a:rPr lang="en-CA" sz="2050" dirty="0"/>
              <a:t>does scientific information</a:t>
            </a:r>
            <a:r>
              <a:rPr lang="en-CA" sz="2050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CA" sz="2050" b="1" dirty="0">
                <a:solidFill>
                  <a:srgbClr val="C00000"/>
                </a:solidFill>
              </a:rPr>
              <a:t>influence</a:t>
            </a:r>
            <a:r>
              <a:rPr lang="en-CA" sz="2050" dirty="0">
                <a:solidFill>
                  <a:srgbClr val="C00000"/>
                </a:solidFill>
              </a:rPr>
              <a:t> policy </a:t>
            </a:r>
            <a:r>
              <a:rPr lang="en-CA" sz="2050" dirty="0"/>
              <a:t>decisions on </a:t>
            </a:r>
            <a:r>
              <a:rPr lang="en-CA" sz="2050" dirty="0" smtClean="0"/>
              <a:t>marine environmental </a:t>
            </a:r>
            <a:r>
              <a:rPr lang="en-CA" sz="2050" dirty="0"/>
              <a:t>issues?</a:t>
            </a:r>
          </a:p>
          <a:p>
            <a:pPr marL="266700" indent="-266700">
              <a:spcAft>
                <a:spcPts val="600"/>
              </a:spcAft>
            </a:pPr>
            <a:r>
              <a:rPr lang="en-CA" sz="2050" dirty="0"/>
              <a:t>2. What </a:t>
            </a:r>
            <a:r>
              <a:rPr lang="en-CA" sz="2050" b="1" dirty="0">
                <a:solidFill>
                  <a:srgbClr val="C00000"/>
                </a:solidFill>
              </a:rPr>
              <a:t>drives</a:t>
            </a:r>
            <a:r>
              <a:rPr lang="en-CA" sz="2050" dirty="0"/>
              <a:t> the production of marine environmental information and what </a:t>
            </a:r>
            <a:r>
              <a:rPr lang="en-CA" sz="2050" b="1" dirty="0">
                <a:solidFill>
                  <a:srgbClr val="C00000"/>
                </a:solidFill>
              </a:rPr>
              <a:t>enablers </a:t>
            </a:r>
            <a:r>
              <a:rPr lang="en-CA" sz="2050" b="1" dirty="0" smtClean="0">
                <a:solidFill>
                  <a:srgbClr val="C00000"/>
                </a:solidFill>
              </a:rPr>
              <a:t>and barriers </a:t>
            </a:r>
            <a:r>
              <a:rPr lang="en-CA" sz="2050" dirty="0"/>
              <a:t>affect its use at the science/policy interface?</a:t>
            </a:r>
          </a:p>
          <a:p>
            <a:pPr marL="266700" indent="-266700">
              <a:spcAft>
                <a:spcPts val="600"/>
              </a:spcAft>
            </a:pPr>
            <a:r>
              <a:rPr lang="en-CA" sz="2050" dirty="0"/>
              <a:t>3. Given the vast and growing volume of scientific information, what </a:t>
            </a:r>
            <a:r>
              <a:rPr lang="en-CA" sz="2050" b="1" dirty="0">
                <a:solidFill>
                  <a:srgbClr val="C00000"/>
                </a:solidFill>
              </a:rPr>
              <a:t>qualities</a:t>
            </a:r>
            <a:r>
              <a:rPr lang="en-CA" sz="2050" dirty="0"/>
              <a:t> and </a:t>
            </a:r>
            <a:r>
              <a:rPr lang="en-CA" sz="2050" b="1" dirty="0">
                <a:solidFill>
                  <a:srgbClr val="C00000"/>
                </a:solidFill>
              </a:rPr>
              <a:t>filters</a:t>
            </a:r>
            <a:r>
              <a:rPr lang="en-CA" sz="2050" dirty="0"/>
              <a:t> </a:t>
            </a:r>
            <a:r>
              <a:rPr lang="en-CA" sz="2050" dirty="0" smtClean="0"/>
              <a:t>do policy </a:t>
            </a:r>
            <a:r>
              <a:rPr lang="en-CA" sz="2050" dirty="0"/>
              <a:t>makers use to select information sources?</a:t>
            </a:r>
          </a:p>
          <a:p>
            <a:pPr marL="266700" indent="-266700">
              <a:spcAft>
                <a:spcPts val="600"/>
              </a:spcAft>
            </a:pPr>
            <a:r>
              <a:rPr lang="en-CA" sz="2050" dirty="0"/>
              <a:t>4. What role(s) do the </a:t>
            </a:r>
            <a:r>
              <a:rPr lang="en-CA" sz="2050" b="1" dirty="0">
                <a:solidFill>
                  <a:srgbClr val="C00000"/>
                </a:solidFill>
              </a:rPr>
              <a:t>news media </a:t>
            </a:r>
            <a:r>
              <a:rPr lang="en-CA" sz="2050" dirty="0"/>
              <a:t>and/or </a:t>
            </a:r>
            <a:r>
              <a:rPr lang="en-CA" sz="2050" b="1" dirty="0">
                <a:solidFill>
                  <a:srgbClr val="C00000"/>
                </a:solidFill>
              </a:rPr>
              <a:t>social media </a:t>
            </a:r>
            <a:r>
              <a:rPr lang="en-CA" sz="2050" dirty="0"/>
              <a:t>networks and other web-based </a:t>
            </a:r>
            <a:r>
              <a:rPr lang="en-CA" sz="2050" dirty="0" smtClean="0"/>
              <a:t>information dissemination </a:t>
            </a:r>
            <a:r>
              <a:rPr lang="en-CA" sz="2050" dirty="0"/>
              <a:t>pathways play in the formulation of marine environmental policies?</a:t>
            </a:r>
          </a:p>
          <a:p>
            <a:pPr marL="266700" indent="-266700">
              <a:spcAft>
                <a:spcPts val="600"/>
              </a:spcAft>
            </a:pPr>
            <a:r>
              <a:rPr lang="en-CA" sz="2050" dirty="0"/>
              <a:t>5. What </a:t>
            </a:r>
            <a:r>
              <a:rPr lang="en-CA" sz="2050" b="1" dirty="0">
                <a:solidFill>
                  <a:srgbClr val="C00000"/>
                </a:solidFill>
              </a:rPr>
              <a:t>metric</a:t>
            </a:r>
            <a:r>
              <a:rPr lang="en-CA" sz="2050" dirty="0"/>
              <a:t>(s) will account for </a:t>
            </a:r>
            <a:r>
              <a:rPr lang="en-CA" sz="2050" b="1" dirty="0">
                <a:solidFill>
                  <a:srgbClr val="C00000"/>
                </a:solidFill>
              </a:rPr>
              <a:t>use and influence </a:t>
            </a:r>
            <a:r>
              <a:rPr lang="en-CA" sz="2050" dirty="0"/>
              <a:t>of information in public policy contexts</a:t>
            </a:r>
            <a:r>
              <a:rPr lang="en-CA" sz="2050" dirty="0" smtClean="0"/>
              <a:t>, which </a:t>
            </a:r>
            <a:r>
              <a:rPr lang="en-CA" sz="2050" dirty="0"/>
              <a:t>can range from indirect to direct?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757300"/>
            <a:ext cx="91440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b="1" dirty="0" smtClean="0">
                <a:solidFill>
                  <a:schemeClr val="accent5">
                    <a:lumMod val="50000"/>
                  </a:schemeClr>
                </a:solidFill>
              </a:rPr>
              <a:t>Research Questions</a:t>
            </a:r>
          </a:p>
          <a:p>
            <a:pPr algn="ctr"/>
            <a:r>
              <a:rPr lang="en-CA" sz="2300" b="1" dirty="0" smtClean="0">
                <a:solidFill>
                  <a:schemeClr val="accent5">
                    <a:lumMod val="50000"/>
                  </a:schemeClr>
                </a:solidFill>
              </a:rPr>
              <a:t>SSHRC Insight Grant Application</a:t>
            </a:r>
            <a:r>
              <a:rPr lang="en-CA" sz="2300" dirty="0" smtClean="0"/>
              <a:t> </a:t>
            </a:r>
            <a:r>
              <a:rPr lang="en-CA" sz="2000" dirty="0" smtClean="0"/>
              <a:t>(October 2013)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743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51555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CA" sz="2400" b="1" dirty="0">
                <a:solidFill>
                  <a:schemeClr val="accent5">
                    <a:lumMod val="50000"/>
                  </a:schemeClr>
                </a:solidFill>
              </a:rPr>
              <a:t>Current </a:t>
            </a:r>
            <a:r>
              <a:rPr lang="en-CA" sz="2400" b="1" dirty="0" smtClean="0">
                <a:solidFill>
                  <a:schemeClr val="accent5">
                    <a:lumMod val="50000"/>
                  </a:schemeClr>
                </a:solidFill>
              </a:rPr>
              <a:t>Research: </a:t>
            </a:r>
            <a:r>
              <a:rPr lang="en-CA" sz="2800" b="1" i="1" dirty="0" smtClean="0">
                <a:solidFill>
                  <a:schemeClr val="accent5">
                    <a:lumMod val="50000"/>
                  </a:schemeClr>
                </a:solidFill>
              </a:rPr>
              <a:t>State </a:t>
            </a:r>
            <a:r>
              <a:rPr lang="en-CA" sz="2800" b="1" i="1" dirty="0">
                <a:solidFill>
                  <a:schemeClr val="accent5">
                    <a:lumMod val="50000"/>
                  </a:schemeClr>
                </a:solidFill>
              </a:rPr>
              <a:t>of the </a:t>
            </a:r>
            <a:r>
              <a:rPr lang="en-CA" sz="2800" b="1" i="1" dirty="0" err="1">
                <a:solidFill>
                  <a:schemeClr val="accent5">
                    <a:lumMod val="50000"/>
                  </a:schemeClr>
                </a:solidFill>
              </a:rPr>
              <a:t>Scotian</a:t>
            </a:r>
            <a:r>
              <a:rPr lang="en-CA" sz="2800" b="1" i="1" dirty="0">
                <a:solidFill>
                  <a:schemeClr val="accent5">
                    <a:lumMod val="50000"/>
                  </a:schemeClr>
                </a:solidFill>
              </a:rPr>
              <a:t> Shelf Report </a:t>
            </a:r>
            <a:r>
              <a:rPr lang="en-CA" sz="2800" b="1" dirty="0" smtClean="0">
                <a:solidFill>
                  <a:schemeClr val="accent5">
                    <a:lumMod val="50000"/>
                  </a:schemeClr>
                </a:solidFill>
              </a:rPr>
              <a:t>Study</a:t>
            </a:r>
          </a:p>
          <a:p>
            <a:pPr lvl="0" algn="ctr"/>
            <a:r>
              <a:rPr lang="en-CA" sz="2400" b="1" dirty="0" smtClean="0">
                <a:solidFill>
                  <a:schemeClr val="accent5">
                    <a:lumMod val="50000"/>
                  </a:schemeClr>
                </a:solidFill>
              </a:rPr>
              <a:t>Master’s thesis: James D. Ross</a:t>
            </a:r>
            <a:endParaRPr lang="en-C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6051" y="1900046"/>
            <a:ext cx="5759535" cy="4354316"/>
            <a:chOff x="1019175" y="1141413"/>
            <a:chExt cx="7154863" cy="5267325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175" y="1141413"/>
              <a:ext cx="2720975" cy="3505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4950" y="1141413"/>
              <a:ext cx="3211513" cy="3897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3625" y="2344738"/>
              <a:ext cx="2881313" cy="3667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1138" y="2344738"/>
              <a:ext cx="2830512" cy="356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5050" y="3144838"/>
              <a:ext cx="2568575" cy="3263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9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0713" y="3144838"/>
              <a:ext cx="2473325" cy="31734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29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10775950" y="611188"/>
            <a:ext cx="29527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altLang="en-US">
                <a:solidFill>
                  <a:srgbClr val="000000"/>
                </a:solidFill>
              </a:rPr>
              <a:t>=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1113"/>
            <a:ext cx="9170988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6489700"/>
            <a:ext cx="91789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5" y="2531438"/>
            <a:ext cx="8847119" cy="3767137"/>
          </a:xfrm>
          <a:prstGeom prst="rect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6" name="Text Box 7"/>
          <p:cNvSpPr txBox="1">
            <a:spLocks noChangeArrowheads="1"/>
          </p:cNvSpPr>
          <p:nvPr/>
        </p:nvSpPr>
        <p:spPr bwMode="auto">
          <a:xfrm>
            <a:off x="2526744" y="1629561"/>
            <a:ext cx="4159073" cy="76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Aft>
                <a:spcPts val="400"/>
              </a:spcAft>
              <a:buClrTx/>
              <a:buFontTx/>
              <a:buNone/>
            </a:pPr>
            <a:r>
              <a:rPr lang="en-US" altLang="en-US" sz="2200" dirty="0" smtClean="0">
                <a:solidFill>
                  <a:srgbClr val="000000"/>
                </a:solidFill>
              </a:rPr>
              <a:t>Google Analytics</a:t>
            </a:r>
            <a:endParaRPr lang="en-US" altLang="en-US" sz="2200" dirty="0">
              <a:solidFill>
                <a:srgbClr val="000000"/>
              </a:solidFill>
            </a:endParaRPr>
          </a:p>
          <a:p>
            <a:pPr algn="ctr" eaLnBrk="1" hangingPunct="1">
              <a:buClrTx/>
              <a:buFontTx/>
              <a:buNone/>
            </a:pPr>
            <a:r>
              <a:rPr lang="en-US" altLang="en-US" dirty="0" smtClean="0">
                <a:solidFill>
                  <a:srgbClr val="000000"/>
                </a:solidFill>
              </a:rPr>
              <a:t>(11 July 2011 - 10 September 2013)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544" y="795338"/>
            <a:ext cx="916463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600" b="1" i="1" dirty="0" smtClean="0">
                <a:solidFill>
                  <a:schemeClr val="accent5">
                    <a:lumMod val="50000"/>
                  </a:schemeClr>
                </a:solidFill>
              </a:rPr>
              <a:t>State of the </a:t>
            </a:r>
            <a:r>
              <a:rPr lang="en-CA" sz="2600" b="1" i="1" dirty="0" err="1" smtClean="0">
                <a:solidFill>
                  <a:schemeClr val="accent5">
                    <a:lumMod val="50000"/>
                  </a:schemeClr>
                </a:solidFill>
              </a:rPr>
              <a:t>Scotian</a:t>
            </a:r>
            <a:r>
              <a:rPr lang="en-CA" sz="2600" b="1" i="1" dirty="0" smtClean="0">
                <a:solidFill>
                  <a:schemeClr val="accent5">
                    <a:lumMod val="50000"/>
                  </a:schemeClr>
                </a:solidFill>
              </a:rPr>
              <a:t> Shelf Report </a:t>
            </a:r>
            <a:r>
              <a:rPr lang="en-CA" sz="2600" b="1" dirty="0" smtClean="0">
                <a:solidFill>
                  <a:schemeClr val="accent5">
                    <a:lumMod val="50000"/>
                  </a:schemeClr>
                </a:solidFill>
              </a:rPr>
              <a:t>Study </a:t>
            </a:r>
          </a:p>
          <a:p>
            <a:pPr algn="ctr"/>
            <a:r>
              <a:rPr lang="en-CA" sz="2400" b="1" dirty="0" smtClean="0">
                <a:solidFill>
                  <a:schemeClr val="accent5">
                    <a:lumMod val="50000"/>
                  </a:schemeClr>
                </a:solidFill>
              </a:rPr>
              <a:t>Preliminary Results</a:t>
            </a:r>
            <a:endParaRPr lang="en-CA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9057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2500" y="1643975"/>
            <a:ext cx="7239000" cy="3244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Aft>
                <a:spcPts val="1000"/>
              </a:spcAft>
            </a:pPr>
            <a:r>
              <a:rPr lang="en-CA" sz="3200" b="1" dirty="0">
                <a:solidFill>
                  <a:schemeClr val="accent5">
                    <a:lumMod val="50000"/>
                  </a:schemeClr>
                </a:solidFill>
              </a:rPr>
              <a:t>Future </a:t>
            </a:r>
            <a:r>
              <a:rPr lang="en-CA" sz="3200" b="1" dirty="0" smtClean="0">
                <a:solidFill>
                  <a:schemeClr val="accent5">
                    <a:lumMod val="50000"/>
                  </a:schemeClr>
                </a:solidFill>
              </a:rPr>
              <a:t>EIUI Projects </a:t>
            </a:r>
            <a:r>
              <a:rPr lang="en-CA" sz="3200" b="1" dirty="0">
                <a:solidFill>
                  <a:schemeClr val="accent5">
                    <a:lumMod val="50000"/>
                  </a:schemeClr>
                </a:solidFill>
              </a:rPr>
              <a:t>in Support of </a:t>
            </a:r>
            <a:r>
              <a:rPr lang="en-CA" sz="3200" b="1" dirty="0" smtClean="0">
                <a:solidFill>
                  <a:schemeClr val="accent5">
                    <a:lumMod val="50000"/>
                  </a:schemeClr>
                </a:solidFill>
              </a:rPr>
              <a:t>GOMC?</a:t>
            </a:r>
            <a:endParaRPr lang="en-CA" sz="3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spcAft>
                <a:spcPts val="300"/>
              </a:spcAft>
            </a:pPr>
            <a:r>
              <a:rPr lang="en-CA" sz="2800" dirty="0" smtClean="0">
                <a:solidFill>
                  <a:prstClr val="black"/>
                </a:solidFill>
              </a:rPr>
              <a:t>We </a:t>
            </a:r>
            <a:r>
              <a:rPr lang="en-CA" sz="2800" dirty="0" smtClean="0">
                <a:solidFill>
                  <a:prstClr val="black"/>
                </a:solidFill>
              </a:rPr>
              <a:t>are interested in </a:t>
            </a:r>
            <a:r>
              <a:rPr lang="en-CA" sz="2800" dirty="0" smtClean="0">
                <a:solidFill>
                  <a:prstClr val="black"/>
                </a:solidFill>
              </a:rPr>
              <a:t>continuing</a:t>
            </a:r>
          </a:p>
          <a:p>
            <a:pPr lvl="0" algn="ctr">
              <a:spcAft>
                <a:spcPts val="1200"/>
              </a:spcAft>
            </a:pPr>
            <a:r>
              <a:rPr lang="en-CA" sz="2800" dirty="0" smtClean="0">
                <a:solidFill>
                  <a:prstClr val="black"/>
                </a:solidFill>
              </a:rPr>
              <a:t> </a:t>
            </a:r>
            <a:r>
              <a:rPr lang="en-CA" sz="2800" dirty="0" smtClean="0">
                <a:solidFill>
                  <a:prstClr val="black"/>
                </a:solidFill>
              </a:rPr>
              <a:t>collaboration with GOMC personnel</a:t>
            </a:r>
          </a:p>
          <a:p>
            <a:pPr marL="355600" lvl="0"/>
            <a:r>
              <a:rPr lang="en-CA" sz="2400" dirty="0" smtClean="0">
                <a:solidFill>
                  <a:prstClr val="black"/>
                </a:solidFill>
              </a:rPr>
              <a:t>For example, further </a:t>
            </a:r>
            <a:r>
              <a:rPr lang="en-CA" sz="2400" dirty="0" smtClean="0">
                <a:solidFill>
                  <a:prstClr val="black"/>
                </a:solidFill>
              </a:rPr>
              <a:t>analysis of the use and influence of GOMC publications using new analytical techniques (such as, web analytics, evaluation of information pathways to </a:t>
            </a:r>
            <a:r>
              <a:rPr lang="en-CA" sz="2400" dirty="0" smtClean="0">
                <a:solidFill>
                  <a:prstClr val="black"/>
                </a:solidFill>
              </a:rPr>
              <a:t>decisions, etc.) could be conducted.</a:t>
            </a:r>
            <a:endParaRPr lang="en-CA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385</Words>
  <Application>Microsoft Office PowerPoint</Application>
  <PresentationFormat>On-screen Show (4:3)</PresentationFormat>
  <Paragraphs>52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Vanja Avdic</dc:creator>
  <cp:lastModifiedBy>Anonymous</cp:lastModifiedBy>
  <cp:revision>41</cp:revision>
  <dcterms:created xsi:type="dcterms:W3CDTF">2013-09-16T14:01:29Z</dcterms:created>
  <dcterms:modified xsi:type="dcterms:W3CDTF">2013-12-01T23:44:16Z</dcterms:modified>
</cp:coreProperties>
</file>