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4"/>
  </p:notesMasterIdLst>
  <p:sldIdLst>
    <p:sldId id="257" r:id="rId2"/>
    <p:sldId id="280" r:id="rId3"/>
    <p:sldId id="309" r:id="rId4"/>
    <p:sldId id="310" r:id="rId5"/>
    <p:sldId id="317" r:id="rId6"/>
    <p:sldId id="327" r:id="rId7"/>
    <p:sldId id="326" r:id="rId8"/>
    <p:sldId id="323" r:id="rId9"/>
    <p:sldId id="324" r:id="rId10"/>
    <p:sldId id="329" r:id="rId11"/>
    <p:sldId id="325" r:id="rId12"/>
    <p:sldId id="320" r:id="rId13"/>
    <p:sldId id="328" r:id="rId14"/>
    <p:sldId id="281" r:id="rId15"/>
    <p:sldId id="316" r:id="rId16"/>
    <p:sldId id="318" r:id="rId17"/>
    <p:sldId id="296" r:id="rId18"/>
    <p:sldId id="315" r:id="rId19"/>
    <p:sldId id="276" r:id="rId20"/>
    <p:sldId id="300" r:id="rId21"/>
    <p:sldId id="330" r:id="rId22"/>
    <p:sldId id="307" r:id="rId2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ather" initials="HB" lastIdx="1" clrIdx="0"/>
  <p:cmAuthor id="1" name="Christine Tilburg" initials="C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00"/>
    <a:srgbClr val="FF66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3" autoAdjust="0"/>
    <p:restoredTop sz="85064" autoAdjust="0"/>
  </p:normalViewPr>
  <p:slideViewPr>
    <p:cSldViewPr>
      <p:cViewPr>
        <p:scale>
          <a:sx n="45" d="100"/>
          <a:sy n="45" d="100"/>
        </p:scale>
        <p:origin x="-99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8FF41D-6087-4704-B91C-5FCF66AD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8699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30C3B9-5B9A-41B4-866B-009813953DAF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418013"/>
            <a:ext cx="5489575" cy="4181475"/>
          </a:xfrm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C863CF-6D4F-49EA-9D15-BF0BB02B1B24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State of the environment reports are generally reporting on the sustainability of a system, including the social environment, economic environment and biophysical environment.</a:t>
            </a:r>
            <a:endParaRPr lang="en-C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smtClean="0"/>
              <a:t>DPSIR: systems-based framework.</a:t>
            </a:r>
          </a:p>
          <a:p>
            <a:r>
              <a:rPr lang="en-CA" smtClean="0"/>
              <a:t>Ideally, we would have one to four indicators for each part of the framework.</a:t>
            </a:r>
          </a:p>
          <a:p>
            <a:r>
              <a:rPr lang="en-CA" smtClean="0"/>
              <a:t>ESIP helps make sure we are using appropriate indicators. When we update the theme papers, we will continue to draw ontheir work.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DFBD57-D850-4083-894A-68B0B1D4B7A9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smtClean="0"/>
              <a:t>Used indicators identified by the ESIP working groups and found in the ESIP fact sheets, wherever possible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41026B-E879-4D16-AB04-7945E03E119B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(greater population in U.S. portion of the Gulf, more stewardship groups, overall more capacity), Many people care about and are inspired by the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is our ideal future as per the CZC questions. Also pertains to our next bullet: in our ideal future we have informed decision makers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Goal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2 written out: </a:t>
            </a:r>
            <a:r>
              <a:rPr lang="en-CA" sz="2400" dirty="0" smtClean="0"/>
              <a:t>Managers receive understandable, useful, reliable information about environmental conditions and trends in the region.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dirty="0" smtClean="0"/>
              <a:t>Objectives are slightly modified from the action plan. </a:t>
            </a:r>
            <a:r>
              <a:rPr lang="en-CA" sz="1200" dirty="0" smtClean="0"/>
              <a:t>Produce products that respond to managers’ and decision-makers’ needs.</a:t>
            </a:r>
          </a:p>
          <a:p>
            <a:r>
              <a:rPr lang="en-CA" sz="1200" dirty="0" smtClean="0"/>
              <a:t>Identify new and emerging environmental issues in the Gulf of Maine.</a:t>
            </a:r>
          </a:p>
          <a:p>
            <a:r>
              <a:rPr lang="en-CA" sz="1200" dirty="0" smtClean="0"/>
              <a:t>Communicate about environmental conditions to managers, decision-makers, other interested parties, including climate-related issues.</a:t>
            </a:r>
          </a:p>
          <a:p>
            <a:r>
              <a:rPr lang="en-CA" sz="1200" dirty="0" smtClean="0"/>
              <a:t>Promote communication about existing monitoring activities, perceived gaps and partnership opportunities in the region.</a:t>
            </a:r>
          </a:p>
          <a:p>
            <a:endParaRPr lang="en-CA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F7226A-5970-4E8A-8A75-18F2AE1018E1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E17556-51E2-4E28-93EB-5BBD97021D66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Examples: human temperature,</a:t>
            </a:r>
            <a:r>
              <a:rPr lang="en-GB" baseline="0" dirty="0" smtClean="0"/>
              <a:t> canary in a mine shaft. </a:t>
            </a:r>
            <a:r>
              <a:rPr lang="en-GB" dirty="0" smtClean="0"/>
              <a:t>Data </a:t>
            </a:r>
            <a:r>
              <a:rPr lang="en-GB" dirty="0" smtClean="0"/>
              <a:t>compatibility across jurisdictions makes Gulf-wide comparisons more difficult. However, SOE reporting does not necessarily require compatible data sources; rather it requires the ability to report in the current state using the various information sources in a cohesive manner. </a:t>
            </a:r>
            <a:endParaRPr lang="en-CA" dirty="0" smtClean="0"/>
          </a:p>
          <a:p>
            <a:pPr eaLnBrk="1" hangingPunct="1"/>
            <a:endParaRPr lang="en-CA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It might be nice to mention at some point the difficulties of working with datasets from different jurisdictions… here or somewhere else?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It might be nice to mention at some point the difficulties of working with datasets from different jurisdictions… here or somewhere else?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Mapping platform allows user to select any information used with ESIP’s indicators.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Gulfwatch example here so that we can mention the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96925" lvl="1" indent="-469900" eaLnBrk="1" hangingPunct="1"/>
            <a:r>
              <a:rPr lang="en-CA" sz="2000" dirty="0" smtClean="0"/>
              <a:t>Coordinated by Fisheries and Oceans Canada</a:t>
            </a:r>
          </a:p>
          <a:p>
            <a:pPr marL="796925" lvl="1" indent="-469900" eaLnBrk="1" hangingPunct="1"/>
            <a:r>
              <a:rPr lang="en-CA" sz="2000" dirty="0" smtClean="0"/>
              <a:t>Most GOMC member agencies have contributed time or money to the initiative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C7E2-5E33-407A-935A-7879B5D82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6636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8F4B-6F98-4320-BCFE-67D4D7B24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599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862EE-0C61-407A-B568-7B58BF0408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8003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2C7F-BDB2-481F-89E8-DDE0334D0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1703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1075C-43E0-464A-A3A6-F868C1B11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5908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4545-B16F-4920-970A-CFAD7F61A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64879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6B7A3-E8C2-48F7-BDC7-4A966FD21CF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3008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E19E1-F9B0-4DBF-9CF5-C9BB72DC3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6771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483B-7EB1-4D2D-B076-19ED7AF28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1719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FAFE8-39B5-46AE-8F05-0057B0EFC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1913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57D0D-4B55-437F-8EC1-C5F3F399D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1303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5F53-1FC9-4AB0-A04D-60BFB15E0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0856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0ECF2-549B-4938-8B8E-80E48ECBF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7669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CBE65-365D-42D7-8F85-AA3D600BE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0857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99DE9-470A-41F7-A8EC-6EE1665F7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0839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0DC7076E-7458-4888-9D6C-C212B94E3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82FD6-5788-45E4-BE13-8B1D4837F7C1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484313"/>
            <a:ext cx="7777163" cy="1752600"/>
          </a:xfrm>
        </p:spPr>
        <p:txBody>
          <a:bodyPr/>
          <a:lstStyle/>
          <a:p>
            <a:pPr eaLnBrk="1" hangingPunct="1"/>
            <a:r>
              <a:rPr lang="en-US" sz="3800" b="1" smtClean="0"/>
              <a:t>Reporting on the Health of the Gulf of Maine</a:t>
            </a:r>
            <a:endParaRPr lang="en-CA" sz="3800" b="1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197350"/>
            <a:ext cx="7920038" cy="18954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Christine Tilburg, </a:t>
            </a:r>
            <a:r>
              <a:rPr lang="en-US" sz="2400" dirty="0" err="1" smtClean="0">
                <a:cs typeface="Times New Roman" pitchFamily="18" charset="0"/>
              </a:rPr>
              <a:t>EcoSystem</a:t>
            </a:r>
            <a:r>
              <a:rPr lang="en-US" sz="2400" dirty="0" smtClean="0">
                <a:cs typeface="Times New Roman" pitchFamily="18" charset="0"/>
              </a:rPr>
              <a:t> Indicator Partnership, 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     Gulf of Maine Council on the Marine Environment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Heather Breeze, Fisheries and Oceans Canada</a:t>
            </a:r>
          </a:p>
          <a:p>
            <a:pPr eaLnBrk="1" hangingPunct="1"/>
            <a:endParaRPr lang="en-CA" sz="2400" dirty="0" smtClean="0"/>
          </a:p>
          <a:p>
            <a:pPr eaLnBrk="1" hangingPunct="1"/>
            <a:r>
              <a:rPr lang="en-CA" sz="2400" dirty="0" smtClean="0"/>
              <a:t>June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Contaminants Theme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0" y="3124200"/>
            <a:ext cx="701040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" y="2362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First conference call October 2007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916832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Fact Sheet to be released April 2014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56992"/>
            <a:ext cx="2377153" cy="26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5576" y="56612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Wrote fact sheet with over 30 reviewers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4725144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Analyzed data as a group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378904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Located datasets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76" y="3356992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Identified Indicators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6" y="422108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Identified gaps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6" y="5157192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QA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6563072" cy="2260848"/>
          </a:xfrm>
        </p:spPr>
        <p:txBody>
          <a:bodyPr>
            <a:noAutofit/>
          </a:bodyPr>
          <a:lstStyle/>
          <a:p>
            <a:pPr lvl="1" algn="ctr"/>
            <a:r>
              <a:rPr lang="en-US" sz="2000" b="1" dirty="0" smtClean="0"/>
              <a:t>Aquaculture</a:t>
            </a:r>
          </a:p>
          <a:p>
            <a:pPr lvl="1" algn="ctr"/>
            <a:r>
              <a:rPr lang="en-US" sz="2000" b="1" dirty="0" smtClean="0"/>
              <a:t>Aquatic habitats</a:t>
            </a:r>
          </a:p>
          <a:p>
            <a:pPr lvl="1" algn="ctr"/>
            <a:r>
              <a:rPr lang="en-US" sz="2000" b="1" dirty="0" smtClean="0"/>
              <a:t>Contaminants</a:t>
            </a:r>
          </a:p>
          <a:p>
            <a:pPr lvl="1" algn="ctr"/>
            <a:r>
              <a:rPr lang="en-US" sz="2000" b="1" dirty="0" smtClean="0">
                <a:solidFill>
                  <a:srgbClr val="C00000"/>
                </a:solidFill>
              </a:rPr>
              <a:t>Coastal Development</a:t>
            </a:r>
          </a:p>
          <a:p>
            <a:pPr lvl="1" algn="ctr"/>
            <a:r>
              <a:rPr lang="en-US" sz="2000" b="1" dirty="0" smtClean="0"/>
              <a:t>Climate Change</a:t>
            </a:r>
          </a:p>
          <a:p>
            <a:pPr lvl="1" algn="ctr"/>
            <a:r>
              <a:rPr lang="en-US" sz="2000" b="1" dirty="0" smtClean="0"/>
              <a:t>Eutrophication</a:t>
            </a:r>
          </a:p>
          <a:p>
            <a:pPr lvl="1" algn="ctr"/>
            <a:r>
              <a:rPr lang="en-US" sz="2000" b="1" dirty="0" smtClean="0">
                <a:solidFill>
                  <a:srgbClr val="C00000"/>
                </a:solidFill>
              </a:rPr>
              <a:t>Fisheries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060848"/>
            <a:ext cx="23577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2557081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026829"/>
            <a:ext cx="2376264" cy="183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2376264" cy="184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204864"/>
            <a:ext cx="23534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5A3CA-E541-48A7-B95B-9693BB162A2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83568" y="1268761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Also delivering indicator information through webtool available at: www.gulfofmaine.org/esip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828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19E1-F9B0-4DBF-9CF5-C9BB72DC319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4680520" cy="318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84984"/>
            <a:ext cx="57435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987824" y="3212976"/>
            <a:ext cx="5832648" cy="302433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4D744-9C1D-4C88-9919-B47A2F267AA2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State of the Gulf of Maine Report</a:t>
            </a:r>
            <a:endParaRPr lang="en-CA" b="1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1412875"/>
            <a:ext cx="8004175" cy="4824413"/>
          </a:xfrm>
        </p:spPr>
        <p:txBody>
          <a:bodyPr/>
          <a:lstStyle/>
          <a:p>
            <a:pPr marL="469900" indent="-469900" eaLnBrk="1" hangingPunct="1"/>
            <a:r>
              <a:rPr lang="en-US" sz="2400" dirty="0" smtClean="0"/>
              <a:t>Provides a comprehensive analysis of environmental conditions and trends </a:t>
            </a:r>
          </a:p>
          <a:p>
            <a:pPr marL="469900" indent="-469900" eaLnBrk="1" hangingPunct="1"/>
            <a:r>
              <a:rPr lang="en-US" sz="2400" dirty="0" smtClean="0"/>
              <a:t>Contributes to informed and open decision-making</a:t>
            </a:r>
          </a:p>
          <a:p>
            <a:pPr marL="469900" indent="-469900" eaLnBrk="1" hangingPunct="1"/>
            <a:r>
              <a:rPr lang="en-US" sz="2400" dirty="0" smtClean="0"/>
              <a:t>Contributes to public awareness by providing scientific information about the environment in an easily understandable form </a:t>
            </a:r>
            <a:endParaRPr lang="en-CA" sz="2400" dirty="0" smtClean="0"/>
          </a:p>
          <a:p>
            <a:pPr marL="469900" indent="-469900" eaLnBrk="1" hangingPunct="1"/>
            <a:r>
              <a:rPr lang="en-CA" sz="2400" dirty="0" smtClean="0"/>
              <a:t>Assists in identifying data/information gaps</a:t>
            </a:r>
          </a:p>
          <a:p>
            <a:pPr marL="469900" indent="-469900" eaLnBrk="1" hangingPunct="1"/>
            <a:r>
              <a:rPr lang="en-CA" sz="2400" dirty="0" smtClean="0"/>
              <a:t>A whole Gulf of Maine Council </a:t>
            </a:r>
            <a:r>
              <a:rPr lang="en-CA" sz="2400" dirty="0" smtClean="0"/>
              <a:t>effort</a:t>
            </a:r>
            <a:endParaRPr lang="en-CA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24850" cy="1152525"/>
          </a:xfrm>
        </p:spPr>
        <p:txBody>
          <a:bodyPr/>
          <a:lstStyle/>
          <a:p>
            <a:r>
              <a:rPr lang="en-US" b="1" smtClean="0"/>
              <a:t>State of the Gulf of Maine Report</a:t>
            </a:r>
            <a:endParaRPr lang="en-CA" b="1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384300"/>
            <a:ext cx="7920038" cy="3989388"/>
          </a:xfrm>
        </p:spPr>
        <p:txBody>
          <a:bodyPr/>
          <a:lstStyle/>
          <a:p>
            <a:r>
              <a:rPr lang="en-US" sz="2400" dirty="0" smtClean="0"/>
              <a:t>Build on work already done to date</a:t>
            </a:r>
          </a:p>
          <a:p>
            <a:pPr marL="742950" lvl="1" indent="-285750"/>
            <a:r>
              <a:rPr lang="en-US" sz="2000" dirty="0" smtClean="0"/>
              <a:t>Ecosystem Indicator Partnership (ESIP) work</a:t>
            </a:r>
          </a:p>
          <a:p>
            <a:pPr marL="742950" lvl="1" indent="-285750"/>
            <a:r>
              <a:rPr lang="en-US" sz="2000" dirty="0" smtClean="0"/>
              <a:t>Make use of existing Gulf of Maine Council committees where possible</a:t>
            </a:r>
          </a:p>
          <a:p>
            <a:pPr marL="742950" lvl="1" indent="-285750"/>
            <a:r>
              <a:rPr lang="en-US" sz="2000" dirty="0" smtClean="0"/>
              <a:t>Uses existing documentation</a:t>
            </a:r>
          </a:p>
          <a:p>
            <a:r>
              <a:rPr lang="en-GB" sz="2400" dirty="0" smtClean="0"/>
              <a:t>Focus on priority issues in the region</a:t>
            </a:r>
          </a:p>
          <a:p>
            <a:pPr marL="742950" lvl="1" indent="-285750"/>
            <a:r>
              <a:rPr lang="en-GB" sz="2000" dirty="0" smtClean="0"/>
              <a:t>Climate change; Fisheries and aquaculture; Coastal development; Aquatic habitats; Contaminants; Eutrophication</a:t>
            </a:r>
          </a:p>
          <a:p>
            <a:r>
              <a:rPr lang="en-US" sz="2400" dirty="0" smtClean="0"/>
              <a:t>Flexible format that is readily updatable and affordable</a:t>
            </a:r>
          </a:p>
          <a:p>
            <a:r>
              <a:rPr lang="en-US" sz="2400" dirty="0" smtClean="0"/>
              <a:t>Think outside the box – new ways to disseminate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6550" y="188913"/>
            <a:ext cx="6551613" cy="876300"/>
          </a:xfrm>
          <a:noFill/>
        </p:spPr>
      </p:pic>
      <p:pic>
        <p:nvPicPr>
          <p:cNvPr id="1638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54750" y="692150"/>
            <a:ext cx="2062163" cy="2593975"/>
          </a:xfrm>
          <a:noFill/>
        </p:spPr>
      </p:pic>
      <p:pic>
        <p:nvPicPr>
          <p:cNvPr id="16388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3316287" cy="4286250"/>
          </a:xfrm>
          <a:noFill/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68313" y="3213100"/>
            <a:ext cx="53752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800"/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412875"/>
            <a:ext cx="20002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4663" y="3500438"/>
            <a:ext cx="2019300" cy="2808287"/>
          </a:xfrm>
          <a:noFill/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23850" y="4540250"/>
            <a:ext cx="2663825" cy="1873250"/>
          </a:xfrm>
          <a:prstGeom prst="wedgeRectCallout">
            <a:avLst>
              <a:gd name="adj1" fmla="val 47380"/>
              <a:gd name="adj2" fmla="val -75338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Overview 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Relatively static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Provides the context</a:t>
            </a:r>
          </a:p>
          <a:p>
            <a:pPr>
              <a:defRPr/>
            </a:pPr>
            <a:r>
              <a:rPr lang="en-US" sz="1800" dirty="0">
                <a:latin typeface="Tahoma" pitchFamily="34" charset="0"/>
              </a:rPr>
              <a:t>e.g. boundaries, size of watershed, history, management</a:t>
            </a:r>
            <a:endParaRPr lang="en-CA" sz="1800" dirty="0">
              <a:latin typeface="Tahoma" pitchFamily="34" charset="0"/>
            </a:endParaRPr>
          </a:p>
          <a:p>
            <a:pPr algn="ctr">
              <a:defRPr/>
            </a:pPr>
            <a:endParaRPr lang="en-CA" sz="1800" dirty="0">
              <a:latin typeface="Tahoma" pitchFamily="34" charset="0"/>
            </a:endParaRPr>
          </a:p>
        </p:txBody>
      </p:sp>
      <p:pic>
        <p:nvPicPr>
          <p:cNvPr id="16393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78563" y="3141663"/>
            <a:ext cx="2181225" cy="2808287"/>
          </a:xfrm>
          <a:noFill/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580063" y="5013325"/>
            <a:ext cx="3313112" cy="1628775"/>
          </a:xfrm>
          <a:prstGeom prst="wedgeRectCallout">
            <a:avLst>
              <a:gd name="adj1" fmla="val -28199"/>
              <a:gd name="adj2" fmla="val -132016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>
                <a:latin typeface="Tahoma" pitchFamily="34" charset="0"/>
              </a:rPr>
              <a:t>Theme papers 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Evaluation of priority issues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Regularly updated at </a:t>
            </a:r>
          </a:p>
          <a:p>
            <a:pPr>
              <a:defRPr/>
            </a:pPr>
            <a:r>
              <a:rPr lang="en-US" sz="1800" dirty="0">
                <a:latin typeface="Tahoma" pitchFamily="34" charset="0"/>
              </a:rPr>
              <a:t>  appropriate time scales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Incremental approach</a:t>
            </a:r>
            <a:endParaRPr lang="en-CA" sz="1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3DE2B-33E1-4D6C-ADCF-CBA80BC6BC00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grpSp>
        <p:nvGrpSpPr>
          <p:cNvPr id="17411" name="Group 19"/>
          <p:cNvGrpSpPr>
            <a:grpSpLocks/>
          </p:cNvGrpSpPr>
          <p:nvPr/>
        </p:nvGrpSpPr>
        <p:grpSpPr bwMode="auto">
          <a:xfrm>
            <a:off x="468313" y="1125538"/>
            <a:ext cx="8064500" cy="5472112"/>
            <a:chOff x="340" y="482"/>
            <a:chExt cx="5080" cy="3447"/>
          </a:xfrm>
        </p:grpSpPr>
        <p:sp>
          <p:nvSpPr>
            <p:cNvPr id="17413" name="Rectangle 20"/>
            <p:cNvSpPr>
              <a:spLocks noChangeArrowheads="1"/>
            </p:cNvSpPr>
            <p:nvPr/>
          </p:nvSpPr>
          <p:spPr bwMode="auto">
            <a:xfrm>
              <a:off x="340" y="482"/>
              <a:ext cx="5054" cy="3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14" name="Text Box 21"/>
            <p:cNvSpPr txBox="1">
              <a:spLocks noChangeArrowheads="1"/>
            </p:cNvSpPr>
            <p:nvPr/>
          </p:nvSpPr>
          <p:spPr bwMode="auto">
            <a:xfrm>
              <a:off x="476" y="572"/>
              <a:ext cx="1613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DRIVING FORCES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Human influences and activities, and natural conditions driving environmental change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5" name="Text Box 22"/>
            <p:cNvSpPr txBox="1">
              <a:spLocks noChangeArrowheads="1"/>
            </p:cNvSpPr>
            <p:nvPr/>
          </p:nvSpPr>
          <p:spPr bwMode="auto">
            <a:xfrm>
              <a:off x="476" y="2074"/>
              <a:ext cx="1654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PRESSURES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Stresses that human activities and natural conditions place on the environment, resulting from the driving forces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6" name="Text Box 23"/>
            <p:cNvSpPr txBox="1">
              <a:spLocks noChangeArrowheads="1"/>
            </p:cNvSpPr>
            <p:nvPr/>
          </p:nvSpPr>
          <p:spPr bwMode="auto">
            <a:xfrm>
              <a:off x="2018" y="3158"/>
              <a:ext cx="1225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STATE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State or condition of the environment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7" name="Text Box 24"/>
            <p:cNvSpPr txBox="1">
              <a:spLocks noChangeArrowheads="1"/>
            </p:cNvSpPr>
            <p:nvPr/>
          </p:nvSpPr>
          <p:spPr bwMode="auto">
            <a:xfrm>
              <a:off x="3787" y="2189"/>
              <a:ext cx="1633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IMPACTS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Environmental (ecological and socio-economic) effects of pressures of environmental change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8" name="Text Box 25"/>
            <p:cNvSpPr txBox="1">
              <a:spLocks noChangeArrowheads="1"/>
            </p:cNvSpPr>
            <p:nvPr/>
          </p:nvSpPr>
          <p:spPr bwMode="auto">
            <a:xfrm>
              <a:off x="3833" y="572"/>
              <a:ext cx="1476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RESPONSES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Responses by government and society to the environmental situation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9" name="AutoShape 26"/>
            <p:cNvSpPr>
              <a:spLocks noChangeArrowheads="1"/>
            </p:cNvSpPr>
            <p:nvPr/>
          </p:nvSpPr>
          <p:spPr bwMode="auto">
            <a:xfrm rot="-3600795">
              <a:off x="1496" y="3045"/>
              <a:ext cx="162" cy="660"/>
            </a:xfrm>
            <a:prstGeom prst="downArrow">
              <a:avLst>
                <a:gd name="adj1" fmla="val 50000"/>
                <a:gd name="adj2" fmla="val 101852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0" name="Line 27"/>
            <p:cNvSpPr>
              <a:spLocks noChangeShapeType="1"/>
            </p:cNvSpPr>
            <p:nvPr/>
          </p:nvSpPr>
          <p:spPr bwMode="auto">
            <a:xfrm flipH="1">
              <a:off x="4195" y="1525"/>
              <a:ext cx="0" cy="56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1" name="AutoShape 28"/>
            <p:cNvSpPr>
              <a:spLocks noChangeArrowheads="1"/>
            </p:cNvSpPr>
            <p:nvPr/>
          </p:nvSpPr>
          <p:spPr bwMode="auto">
            <a:xfrm rot="10800000">
              <a:off x="4422" y="1509"/>
              <a:ext cx="183" cy="560"/>
            </a:xfrm>
            <a:prstGeom prst="downArrow">
              <a:avLst>
                <a:gd name="adj1" fmla="val 50000"/>
                <a:gd name="adj2" fmla="val 76503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2" name="AutoShape 29"/>
            <p:cNvSpPr>
              <a:spLocks noChangeArrowheads="1"/>
            </p:cNvSpPr>
            <p:nvPr/>
          </p:nvSpPr>
          <p:spPr bwMode="auto">
            <a:xfrm rot="-6674487">
              <a:off x="3525" y="3012"/>
              <a:ext cx="162" cy="635"/>
            </a:xfrm>
            <a:prstGeom prst="downArrow">
              <a:avLst>
                <a:gd name="adj1" fmla="val 50000"/>
                <a:gd name="adj2" fmla="val 97994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3" name="AutoShape 30"/>
            <p:cNvSpPr>
              <a:spLocks noChangeArrowheads="1"/>
            </p:cNvSpPr>
            <p:nvPr/>
          </p:nvSpPr>
          <p:spPr bwMode="auto">
            <a:xfrm>
              <a:off x="930" y="1480"/>
              <a:ext cx="183" cy="538"/>
            </a:xfrm>
            <a:prstGeom prst="downArrow">
              <a:avLst>
                <a:gd name="adj1" fmla="val 50000"/>
                <a:gd name="adj2" fmla="val 73497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4" name="Line 31"/>
            <p:cNvSpPr>
              <a:spLocks noChangeShapeType="1"/>
            </p:cNvSpPr>
            <p:nvPr/>
          </p:nvSpPr>
          <p:spPr bwMode="auto">
            <a:xfrm flipH="1">
              <a:off x="2063" y="845"/>
              <a:ext cx="1588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5" name="Line 32"/>
            <p:cNvSpPr>
              <a:spLocks noChangeShapeType="1"/>
            </p:cNvSpPr>
            <p:nvPr/>
          </p:nvSpPr>
          <p:spPr bwMode="auto">
            <a:xfrm flipH="1">
              <a:off x="1791" y="1207"/>
              <a:ext cx="1860" cy="100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6" name="Line 33"/>
            <p:cNvSpPr>
              <a:spLocks noChangeShapeType="1"/>
            </p:cNvSpPr>
            <p:nvPr/>
          </p:nvSpPr>
          <p:spPr bwMode="auto">
            <a:xfrm flipH="1">
              <a:off x="2789" y="1570"/>
              <a:ext cx="1044" cy="136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7412" name="Rectangle 34"/>
          <p:cNvSpPr>
            <a:spLocks noChangeArrowheads="1"/>
          </p:cNvSpPr>
          <p:nvPr/>
        </p:nvSpPr>
        <p:spPr bwMode="auto">
          <a:xfrm>
            <a:off x="323850" y="254000"/>
            <a:ext cx="8510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Garamond" pitchFamily="18" charset="0"/>
              </a:rPr>
              <a:t>Driving forces-pressure-state-impact-response - DPSIR</a:t>
            </a:r>
            <a:endParaRPr lang="en-CA" sz="2800" b="1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67400" y="981075"/>
            <a:ext cx="2117725" cy="2736850"/>
          </a:xfrm>
          <a:noFill/>
        </p:spPr>
      </p:pic>
      <p:pic>
        <p:nvPicPr>
          <p:cNvPr id="18435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32588" y="3284538"/>
            <a:ext cx="2116137" cy="2736850"/>
          </a:xfr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11188" y="620713"/>
            <a:ext cx="4752975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Completed Theme Papers</a:t>
            </a:r>
          </a:p>
          <a:p>
            <a:pPr eaLnBrk="1" hangingPunct="1">
              <a:defRPr/>
            </a:pPr>
            <a:r>
              <a:rPr lang="en-US" sz="2000" dirty="0" smtClean="0"/>
              <a:t>Climate Change and Humans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Climate Change and its Effects on Ecosystems, Habitats and Biota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Commercial Fisheries </a:t>
            </a:r>
          </a:p>
          <a:p>
            <a:pPr eaLnBrk="1" hangingPunct="1">
              <a:defRPr/>
            </a:pPr>
            <a:r>
              <a:rPr lang="en-US" sz="2000" dirty="0" smtClean="0"/>
              <a:t>Coastal Land Use and Development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Toxic Contaminants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Microbial Pathogens and Toxins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Eutrophication 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Coastal Ecosystems and Habitats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Offshore Ecosystems and Habitats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Invasive Species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Species at Risk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Emerging Issues</a:t>
            </a:r>
            <a:endParaRPr lang="en-CA" sz="2000" dirty="0" smtClean="0"/>
          </a:p>
          <a:p>
            <a:pPr eaLnBrk="1" hangingPunct="1">
              <a:defRPr/>
            </a:pPr>
            <a:endParaRPr lang="en-C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D1BEB-B333-4E3E-AA41-BF039D136A2C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646113" y="5588000"/>
            <a:ext cx="6292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http://www.gulfofmaine.org/2/sogom-homepage/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8" y="695325"/>
            <a:ext cx="81311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2511C-1A65-4147-969B-DFB558668973}" type="slidenum">
              <a:rPr lang="en-US" altLang="en-US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Outline</a:t>
            </a:r>
            <a:endParaRPr lang="en-CA" b="1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7499350" cy="4862512"/>
          </a:xfrm>
        </p:spPr>
        <p:txBody>
          <a:bodyPr/>
          <a:lstStyle/>
          <a:p>
            <a:pPr marL="469900" indent="-469900" eaLnBrk="1" hangingPunct="1"/>
            <a:r>
              <a:rPr lang="en-US" dirty="0" smtClean="0"/>
              <a:t>Objectives of reporting</a:t>
            </a:r>
          </a:p>
          <a:p>
            <a:pPr marL="469900" indent="-469900" eaLnBrk="1" hangingPunct="1"/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</a:p>
          <a:p>
            <a:pPr marL="469900" indent="-469900" eaLnBrk="1" hangingPunct="1"/>
            <a:r>
              <a:rPr lang="en-CA" dirty="0" smtClean="0"/>
              <a:t>State of the Gulf of Maine Report</a:t>
            </a:r>
          </a:p>
          <a:p>
            <a:pPr marL="469900" indent="-469900" eaLnBrk="1" hangingPunct="1"/>
            <a:r>
              <a:rPr lang="en-CA" dirty="0" smtClean="0"/>
              <a:t>The Ripple Effect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068960"/>
            <a:ext cx="3168352" cy="281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ED5E5-13C8-4641-BA28-AD93DAC88555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b="1" smtClean="0"/>
              <a:t>The Ripple Effect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89050"/>
            <a:ext cx="8229600" cy="487680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CA" sz="2800" dirty="0" smtClean="0"/>
              <a:t>Gulf of Maine Council reporting work builds on the work of other committees.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800" dirty="0" smtClean="0"/>
              <a:t>State of the Gulf of Maine Report uses indicators identified and data collected by ESIP.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800" dirty="0" smtClean="0"/>
              <a:t>Theme papers can be considered </a:t>
            </a:r>
            <a:r>
              <a:rPr lang="en-CA" sz="2800" dirty="0" smtClean="0"/>
              <a:t>a detailed appendix to the </a:t>
            </a:r>
            <a:r>
              <a:rPr lang="en-CA" sz="2800" dirty="0" smtClean="0"/>
              <a:t>ESIP fact sheet.</a:t>
            </a:r>
          </a:p>
          <a:p>
            <a:pPr marL="796925" lvl="1" indent="-469900" eaLnBrk="1" hangingPunct="1">
              <a:lnSpc>
                <a:spcPct val="90000"/>
              </a:lnSpc>
            </a:pPr>
            <a:r>
              <a:rPr lang="en-CA" sz="2400" dirty="0" smtClean="0"/>
              <a:t>Includes </a:t>
            </a:r>
            <a:r>
              <a:rPr lang="en-CA" sz="2400" dirty="0" smtClean="0"/>
              <a:t>actions and responses to the issue in the region</a:t>
            </a:r>
            <a:r>
              <a:rPr lang="en-CA" sz="2400" dirty="0" smtClean="0"/>
              <a:t>.</a:t>
            </a:r>
          </a:p>
          <a:p>
            <a:pPr marL="796925" lvl="1" indent="-469900" eaLnBrk="1" hangingPunct="1">
              <a:lnSpc>
                <a:spcPct val="90000"/>
              </a:lnSpc>
            </a:pPr>
            <a:r>
              <a:rPr lang="en-CA" sz="2400" dirty="0" smtClean="0"/>
              <a:t>Can be updated periodically to evaluate trends over time.</a:t>
            </a:r>
          </a:p>
          <a:p>
            <a:pPr marL="796925" lvl="1" indent="-469900" eaLnBrk="1" hangingPunct="1">
              <a:lnSpc>
                <a:spcPct val="90000"/>
              </a:lnSpc>
            </a:pPr>
            <a:r>
              <a:rPr lang="en-CA" sz="2400" dirty="0" smtClean="0"/>
              <a:t>Inspire other groups, add value to existing efforts.</a:t>
            </a:r>
            <a:endParaRPr lang="en-CA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 smtClean="0"/>
              <a:t>Different capacities in different parts of the Gulf of </a:t>
            </a:r>
            <a:r>
              <a:rPr lang="en-CA" sz="1800" dirty="0" smtClean="0"/>
              <a:t>Maine</a:t>
            </a:r>
          </a:p>
          <a:p>
            <a:r>
              <a:rPr lang="en-CA" sz="1800" dirty="0" smtClean="0"/>
              <a:t>The many </a:t>
            </a:r>
            <a:r>
              <a:rPr lang="en-CA" sz="1800" dirty="0" err="1" smtClean="0"/>
              <a:t>many</a:t>
            </a:r>
            <a:r>
              <a:rPr lang="en-CA" sz="1800" dirty="0" smtClean="0"/>
              <a:t> different groups working in the region is both a challenge and an opportunity. </a:t>
            </a:r>
            <a:endParaRPr lang="en-CA" sz="1800" dirty="0" smtClean="0"/>
          </a:p>
          <a:p>
            <a:r>
              <a:rPr lang="en-CA" sz="1800" dirty="0" smtClean="0"/>
              <a:t>Ongoing monitoring is often not considered trendy but necessary and </a:t>
            </a:r>
            <a:r>
              <a:rPr lang="en-CA" sz="1800" dirty="0" smtClean="0"/>
              <a:t>time-consuming</a:t>
            </a:r>
          </a:p>
          <a:p>
            <a:r>
              <a:rPr lang="en-CA" sz="1800" dirty="0" smtClean="0"/>
              <a:t>Making information broadly available, gaps become obvious – inspires others to fill them (e.g., Eastern Charlotte Waterways</a:t>
            </a:r>
            <a:r>
              <a:rPr lang="en-CA" sz="1800" dirty="0" smtClean="0"/>
              <a:t>)</a:t>
            </a:r>
          </a:p>
          <a:p>
            <a:r>
              <a:rPr lang="en-CA" sz="1800" dirty="0" smtClean="0"/>
              <a:t>This type of coordination of existing efforts and information gives more value to those </a:t>
            </a:r>
            <a:r>
              <a:rPr lang="en-CA" sz="1800" dirty="0" smtClean="0"/>
              <a:t>efforts</a:t>
            </a:r>
          </a:p>
          <a:p>
            <a:r>
              <a:rPr lang="en-CA" sz="1800" dirty="0" smtClean="0"/>
              <a:t>Smart phone </a:t>
            </a:r>
            <a:r>
              <a:rPr lang="en-CA" sz="1800" dirty="0" err="1" smtClean="0"/>
              <a:t>aps</a:t>
            </a:r>
            <a:r>
              <a:rPr lang="en-CA" sz="1800" dirty="0" smtClean="0"/>
              <a:t> represent an opportunity for citizen monitoring and science – another way to engage people who care about this area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19E1-F9B0-4DBF-9CF5-C9BB72DC319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9750" y="2420938"/>
            <a:ext cx="8229600" cy="1139825"/>
          </a:xfrm>
        </p:spPr>
        <p:txBody>
          <a:bodyPr/>
          <a:lstStyle/>
          <a:p>
            <a:pPr algn="ctr"/>
            <a:r>
              <a:rPr lang="en-CA" b="1" smtClean="0"/>
              <a:t>Questions?</a:t>
            </a:r>
            <a:r>
              <a:rPr lang="en-CA" smtClean="0"/>
              <a:t/>
            </a:r>
            <a:br>
              <a:rPr lang="en-CA" smtClean="0"/>
            </a:br>
            <a:r>
              <a:rPr lang="en-CA" smtClean="0"/>
              <a:t/>
            </a:r>
            <a:br>
              <a:rPr lang="en-CA" smtClean="0"/>
            </a:br>
            <a:r>
              <a:rPr lang="en-CA" sz="2800" smtClean="0"/>
              <a:t>ctilburg@securespeed.us</a:t>
            </a:r>
            <a:r>
              <a:rPr lang="en-CA" smtClean="0"/>
              <a:t/>
            </a:r>
            <a:br>
              <a:rPr lang="en-CA" smtClean="0"/>
            </a:br>
            <a:r>
              <a:rPr lang="en-CA" sz="2800" smtClean="0"/>
              <a:t>Heather.Breeze@dfo-mpo.gc.ca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82F6E-0122-45FF-ADB6-470A691B40FC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smtClean="0"/>
              <a:t>Gulf of Maine Council: </a:t>
            </a:r>
            <a:br>
              <a:rPr lang="en-CA" b="1" smtClean="0"/>
            </a:br>
            <a:r>
              <a:rPr lang="en-CA" b="1" smtClean="0"/>
              <a:t>Action Plan 2012-2017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3998912"/>
          </a:xfrm>
        </p:spPr>
        <p:txBody>
          <a:bodyPr/>
          <a:lstStyle/>
          <a:p>
            <a:r>
              <a:rPr lang="en-CA" sz="2800" dirty="0" smtClean="0"/>
              <a:t>We envision a healthy and resilient Gulf of Maine where people and aquatic life thrive.</a:t>
            </a:r>
          </a:p>
          <a:p>
            <a:r>
              <a:rPr lang="en-CA" sz="2800" dirty="0" smtClean="0"/>
              <a:t>Goal 2: Environmental Indicators and </a:t>
            </a:r>
            <a:r>
              <a:rPr lang="en-CA" sz="2800" dirty="0" smtClean="0"/>
              <a:t>Reporting</a:t>
            </a:r>
            <a:endParaRPr lang="en-CA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EE8F2-2D80-4FF5-B0ED-47096C38706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429000"/>
            <a:ext cx="3528392" cy="25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Objectives of Reporting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5266928" cy="4349080"/>
          </a:xfrm>
        </p:spPr>
        <p:txBody>
          <a:bodyPr/>
          <a:lstStyle/>
          <a:p>
            <a:r>
              <a:rPr lang="en-CA" sz="2400" dirty="0" smtClean="0"/>
              <a:t>Produce products that respond to user’s needs.</a:t>
            </a:r>
          </a:p>
          <a:p>
            <a:r>
              <a:rPr lang="en-CA" sz="2400" dirty="0" smtClean="0"/>
              <a:t>Identify new and emerging environmental indicators.</a:t>
            </a:r>
          </a:p>
          <a:p>
            <a:r>
              <a:rPr lang="en-CA" sz="2400" dirty="0" smtClean="0"/>
              <a:t>Communicate about environmental conditions.</a:t>
            </a:r>
          </a:p>
          <a:p>
            <a:r>
              <a:rPr lang="en-CA" sz="2400" dirty="0" smtClean="0"/>
              <a:t>Promote communication about existing monitoring activities, perceived gaps and partnership opportunities in the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54487-0A00-4771-A77B-44825F92BDB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556792"/>
            <a:ext cx="2095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E8EDE5-03A1-4148-928C-C58239485A1F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b="1" smtClean="0"/>
              <a:t>Reporting in context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 sz="18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 sz="1800"/>
          </a:p>
        </p:txBody>
      </p:sp>
      <p:pic>
        <p:nvPicPr>
          <p:cNvPr id="8198" name="Picture 5" descr="pyram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8263" y="2060575"/>
            <a:ext cx="3879850" cy="37576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628650" y="1196975"/>
            <a:ext cx="7951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en-CA" sz="2200"/>
              <a:t>Reporting is part of a broader system of information that includes: </a:t>
            </a:r>
          </a:p>
        </p:txBody>
      </p:sp>
      <p:sp>
        <p:nvSpPr>
          <p:cNvPr id="820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76275" y="2060575"/>
            <a:ext cx="4554538" cy="4302125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Monitoring and collecting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Managing, storing, and accessing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Providing analytical tools to interpret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Creating understandable environmental indicators and reports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Developing mechanisms to incorporate environmental knowledge into decision-making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0749F-9C72-4466-B6B0-8F2ACAF5EE89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5113"/>
            <a:ext cx="7813675" cy="860425"/>
          </a:xfrm>
        </p:spPr>
        <p:txBody>
          <a:bodyPr/>
          <a:lstStyle/>
          <a:p>
            <a:pPr eaLnBrk="1" hangingPunct="1"/>
            <a:r>
              <a:rPr lang="en-US" b="1" dirty="0" smtClean="0"/>
              <a:t>Identifying Indicators</a:t>
            </a:r>
            <a:endParaRPr lang="en-CA" b="1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8197850" cy="49688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2400" b="1" i="1" dirty="0" smtClean="0">
                <a:solidFill>
                  <a:schemeClr val="accent1"/>
                </a:solidFill>
              </a:rPr>
              <a:t>A parameter that provides information about an environmental issue with a significance that extends beyond the parameter </a:t>
            </a:r>
            <a:r>
              <a:rPr lang="en-US" sz="2400" b="1" i="1" dirty="0" smtClean="0">
                <a:solidFill>
                  <a:schemeClr val="accent1"/>
                </a:solidFill>
              </a:rPr>
              <a:t>itself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Indicators can be quantitative or qualitative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b="1" dirty="0" smtClean="0"/>
              <a:t>Often indicator </a:t>
            </a:r>
            <a:r>
              <a:rPr lang="en-US" sz="2600" b="1" dirty="0" smtClean="0"/>
              <a:t>development is opportunistic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Some consideration should be given to complex indicators (fishing </a:t>
            </a:r>
            <a:r>
              <a:rPr lang="en-US" sz="2600" dirty="0" smtClean="0"/>
              <a:t>capacity)</a:t>
            </a:r>
            <a:endParaRPr lang="en-US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Data gaps should be identified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08912" cy="1368152"/>
          </a:xfrm>
        </p:spPr>
        <p:txBody>
          <a:bodyPr/>
          <a:lstStyle/>
          <a:p>
            <a:r>
              <a:rPr lang="en-US" sz="3600" dirty="0" smtClean="0"/>
              <a:t>What is </a:t>
            </a:r>
            <a:r>
              <a:rPr lang="en-US" sz="3600" dirty="0" err="1" smtClean="0"/>
              <a:t>EcoSystem</a:t>
            </a:r>
            <a:r>
              <a:rPr lang="en-US" sz="3600" dirty="0" smtClean="0"/>
              <a:t> Indicator Partnership?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240360" cy="4752527"/>
          </a:xfrm>
        </p:spPr>
        <p:txBody>
          <a:bodyPr/>
          <a:lstStyle/>
          <a:p>
            <a:r>
              <a:rPr lang="en-US" dirty="0" smtClean="0"/>
              <a:t>Partnership of scientists, academics, individuals from nonprofits using indicators to look at </a:t>
            </a:r>
            <a:r>
              <a:rPr lang="en-US" dirty="0" smtClean="0"/>
              <a:t>status and trends </a:t>
            </a:r>
            <a:r>
              <a:rPr lang="en-US" dirty="0" smtClean="0"/>
              <a:t>in the Gulf of Maine.</a:t>
            </a:r>
            <a:endParaRPr lang="en-US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40767"/>
            <a:ext cx="4392488" cy="440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</a:t>
            </a:r>
            <a:r>
              <a:rPr lang="en-US" dirty="0" err="1" smtClean="0"/>
              <a:t>Patnership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ESIP has tapped into expert advisors to select 22 indicators</a:t>
            </a:r>
          </a:p>
          <a:p>
            <a:r>
              <a:rPr lang="en-US" dirty="0" smtClean="0"/>
              <a:t>These 22 indicators are subdivided into seven theme areas	</a:t>
            </a:r>
          </a:p>
          <a:p>
            <a:pPr lvl="1"/>
            <a:r>
              <a:rPr lang="en-US" dirty="0" smtClean="0"/>
              <a:t>Aquaculture</a:t>
            </a:r>
          </a:p>
          <a:p>
            <a:pPr lvl="1"/>
            <a:r>
              <a:rPr lang="en-US" dirty="0" smtClean="0"/>
              <a:t>Aquatic habitats</a:t>
            </a:r>
          </a:p>
          <a:p>
            <a:pPr lvl="1"/>
            <a:r>
              <a:rPr lang="en-US" dirty="0" smtClean="0"/>
              <a:t>Contaminants</a:t>
            </a:r>
          </a:p>
          <a:p>
            <a:pPr lvl="1"/>
            <a:r>
              <a:rPr lang="en-US" dirty="0" smtClean="0"/>
              <a:t>Coastal Development</a:t>
            </a:r>
          </a:p>
          <a:p>
            <a:pPr lvl="1"/>
            <a:r>
              <a:rPr lang="en-US" dirty="0" smtClean="0"/>
              <a:t>Climate Change</a:t>
            </a:r>
          </a:p>
          <a:p>
            <a:pPr lvl="1"/>
            <a:r>
              <a:rPr lang="en-US" dirty="0" smtClean="0"/>
              <a:t>Eutrophication</a:t>
            </a:r>
          </a:p>
          <a:p>
            <a:pPr lvl="1"/>
            <a:r>
              <a:rPr lang="en-US" dirty="0" smtClean="0"/>
              <a:t>Fisheries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Contaminants Theme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0" y="3124200"/>
            <a:ext cx="701040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" y="2362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First conference call October 2007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916832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Fact Sheet to be released April 2014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56992"/>
            <a:ext cx="2377153" cy="26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048000" y="3657600"/>
            <a:ext cx="838200" cy="129540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5181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And in here?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768</TotalTime>
  <Words>1214</Words>
  <Application>Microsoft Office PowerPoint</Application>
  <PresentationFormat>On-screen Show (4:3)</PresentationFormat>
  <Paragraphs>180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Edge</vt:lpstr>
      <vt:lpstr>Reporting on the Health of the Gulf of Maine</vt:lpstr>
      <vt:lpstr>Outline</vt:lpstr>
      <vt:lpstr>Gulf of Maine Council:  Action Plan 2012-2017</vt:lpstr>
      <vt:lpstr>Objectives of Reporting</vt:lpstr>
      <vt:lpstr>Reporting in context</vt:lpstr>
      <vt:lpstr>Identifying Indicators</vt:lpstr>
      <vt:lpstr>What is EcoSystem Indicator Partnership?</vt:lpstr>
      <vt:lpstr>EcoSystem Indicator Patnership</vt:lpstr>
      <vt:lpstr>Example: Contaminants Theme</vt:lpstr>
      <vt:lpstr>Example: Contaminants Theme</vt:lpstr>
      <vt:lpstr>EcoSystem Indicator Partnership</vt:lpstr>
      <vt:lpstr>EcoSystem Indicator Partnership</vt:lpstr>
      <vt:lpstr>EcoSystem Indicator Partnership</vt:lpstr>
      <vt:lpstr>State of the Gulf of Maine Report</vt:lpstr>
      <vt:lpstr>State of the Gulf of Maine Report</vt:lpstr>
      <vt:lpstr>Slide 16</vt:lpstr>
      <vt:lpstr>Slide 17</vt:lpstr>
      <vt:lpstr>Slide 18</vt:lpstr>
      <vt:lpstr>Slide 19</vt:lpstr>
      <vt:lpstr>The Ripple Effect</vt:lpstr>
      <vt:lpstr>Challenges and Opportunities</vt:lpstr>
      <vt:lpstr>Questions?  ctilburg@securespeed.us Heather.Breeze@dfo-mpo.gc.ca</vt:lpstr>
    </vt:vector>
  </TitlesOfParts>
  <Company>Fisheries and Oceans Canada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Management and State of the Environment Reporting  in the Maritimes Region</dc:title>
  <dc:creator>DFO Employee</dc:creator>
  <cp:lastModifiedBy>Christine Tilburg</cp:lastModifiedBy>
  <cp:revision>63</cp:revision>
  <dcterms:created xsi:type="dcterms:W3CDTF">2010-11-03T16:56:18Z</dcterms:created>
  <dcterms:modified xsi:type="dcterms:W3CDTF">2014-06-13T15:36:57Z</dcterms:modified>
</cp:coreProperties>
</file>