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56" r:id="rId2"/>
    <p:sldId id="265" r:id="rId3"/>
    <p:sldId id="257" r:id="rId4"/>
    <p:sldId id="260" r:id="rId5"/>
    <p:sldId id="261" r:id="rId6"/>
    <p:sldId id="271" r:id="rId7"/>
    <p:sldId id="266" r:id="rId8"/>
    <p:sldId id="262" r:id="rId9"/>
    <p:sldId id="274" r:id="rId10"/>
    <p:sldId id="275" r:id="rId11"/>
    <p:sldId id="276" r:id="rId12"/>
    <p:sldId id="267" r:id="rId13"/>
    <p:sldId id="263" r:id="rId14"/>
    <p:sldId id="270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74" autoAdjust="0"/>
    <p:restoredTop sz="94660"/>
  </p:normalViewPr>
  <p:slideViewPr>
    <p:cSldViewPr>
      <p:cViewPr varScale="1">
        <p:scale>
          <a:sx n="68" d="100"/>
          <a:sy n="68" d="100"/>
        </p:scale>
        <p:origin x="-12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4" d="100"/>
          <a:sy n="44" d="100"/>
        </p:scale>
        <p:origin x="-1344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D98E55-2733-43AB-9C37-103853837EB7}" type="datetimeFigureOut">
              <a:rPr lang="en-US" smtClean="0"/>
              <a:pPr/>
              <a:t>6/26/2013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8E83D-2540-41A8-B5A9-CE0533486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8E83D-2540-41A8-B5A9-CE0533486A3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8E83D-2540-41A8-B5A9-CE0533486A3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8E83D-2540-41A8-B5A9-CE0533486A3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8E83D-2540-41A8-B5A9-CE0533486A3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8E83D-2540-41A8-B5A9-CE0533486A3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Air temp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8E83D-2540-41A8-B5A9-CE0533486A3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8E83D-2540-41A8-B5A9-CE0533486A3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8E83D-2540-41A8-B5A9-CE0533486A3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8E83D-2540-41A8-B5A9-CE0533486A3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A00D-9166-4F59-A35B-727EFCB81A5A}" type="datetimeFigureOut">
              <a:rPr lang="en-US" smtClean="0"/>
              <a:pPr/>
              <a:t>6/26/2013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7C61-5A48-4757-9D00-046B255788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A00D-9166-4F59-A35B-727EFCB81A5A}" type="datetimeFigureOut">
              <a:rPr lang="en-US" smtClean="0"/>
              <a:pPr/>
              <a:t>6/26/2013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7C61-5A48-4757-9D00-046B255788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A00D-9166-4F59-A35B-727EFCB81A5A}" type="datetimeFigureOut">
              <a:rPr lang="en-US" smtClean="0"/>
              <a:pPr/>
              <a:t>6/26/2013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7C61-5A48-4757-9D00-046B255788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A00D-9166-4F59-A35B-727EFCB81A5A}" type="datetimeFigureOut">
              <a:rPr lang="en-US" smtClean="0"/>
              <a:pPr/>
              <a:t>6/26/2013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7C61-5A48-4757-9D00-046B255788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A00D-9166-4F59-A35B-727EFCB81A5A}" type="datetimeFigureOut">
              <a:rPr lang="en-US" smtClean="0"/>
              <a:pPr/>
              <a:t>6/26/2013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7C61-5A48-4757-9D00-046B255788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A00D-9166-4F59-A35B-727EFCB81A5A}" type="datetimeFigureOut">
              <a:rPr lang="en-US" smtClean="0"/>
              <a:pPr/>
              <a:t>6/26/2013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7C61-5A48-4757-9D00-046B255788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A00D-9166-4F59-A35B-727EFCB81A5A}" type="datetimeFigureOut">
              <a:rPr lang="en-US" smtClean="0"/>
              <a:pPr/>
              <a:t>6/26/2013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7C61-5A48-4757-9D00-046B255788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A00D-9166-4F59-A35B-727EFCB81A5A}" type="datetimeFigureOut">
              <a:rPr lang="en-US" smtClean="0"/>
              <a:pPr/>
              <a:t>6/26/2013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7C61-5A48-4757-9D00-046B255788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A00D-9166-4F59-A35B-727EFCB81A5A}" type="datetimeFigureOut">
              <a:rPr lang="en-US" smtClean="0"/>
              <a:pPr/>
              <a:t>6/26/2013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7C61-5A48-4757-9D00-046B255788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A00D-9166-4F59-A35B-727EFCB81A5A}" type="datetimeFigureOut">
              <a:rPr lang="en-US" smtClean="0"/>
              <a:pPr/>
              <a:t>6/26/2013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7C61-5A48-4757-9D00-046B255788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A00D-9166-4F59-A35B-727EFCB81A5A}" type="datetimeFigureOut">
              <a:rPr lang="en-US" smtClean="0"/>
              <a:pPr/>
              <a:t>6/26/2013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B937C61-5A48-4757-9D00-046B255788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2B1A00D-9166-4F59-A35B-727EFCB81A5A}" type="datetimeFigureOut">
              <a:rPr lang="en-US" smtClean="0"/>
              <a:pPr/>
              <a:t>6/26/2013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B937C61-5A48-4757-9D00-046B2557882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1447800"/>
            <a:ext cx="7543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ESIP’s</a:t>
            </a:r>
          </a:p>
          <a:p>
            <a:pPr algn="ctr"/>
            <a:r>
              <a:rPr lang="en-US" sz="4800" dirty="0" smtClean="0"/>
              <a:t> </a:t>
            </a:r>
            <a:r>
              <a:rPr lang="en-US" sz="4400" dirty="0" smtClean="0"/>
              <a:t>Network of Indicators for the Gulf of Maine</a:t>
            </a:r>
            <a:endParaRPr lang="en-US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2819400" y="60960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latin typeface="+mj-lt"/>
                <a:cs typeface="Times New Roman" pitchFamily="18" charset="0"/>
              </a:rPr>
              <a:t>June 2013</a:t>
            </a:r>
            <a:endParaRPr lang="en-US" sz="2800" b="1" dirty="0">
              <a:latin typeface="+mj-lt"/>
              <a:cs typeface="Times New Roman" pitchFamily="18" charset="0"/>
            </a:endParaRPr>
          </a:p>
        </p:txBody>
      </p:sp>
      <p:pic>
        <p:nvPicPr>
          <p:cNvPr id="6" name="Picture 11" descr="綤-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810000"/>
            <a:ext cx="4566626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Indicator Reporting Tool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5791200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Air Temperature Canadian: Adjusted Historical Canadian Climate Data</a:t>
            </a:r>
          </a:p>
          <a:p>
            <a:pPr algn="ctr"/>
            <a:r>
              <a:rPr lang="en-US" b="1" dirty="0" smtClean="0"/>
              <a:t>Air Temperature U.S.: Historical Climatology Network Data</a:t>
            </a:r>
          </a:p>
          <a:p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981200"/>
            <a:ext cx="7858125" cy="354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Together, builds the network of monitoring that is currently available for ESIP indicators.</a:t>
            </a:r>
            <a:endParaRPr lang="en-US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133600"/>
            <a:ext cx="6619594" cy="399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Time Series: </a:t>
            </a:r>
            <a:r>
              <a:rPr lang="en-US" sz="4000" dirty="0" smtClean="0"/>
              <a:t>Indicator </a:t>
            </a:r>
            <a:r>
              <a:rPr lang="en-US" sz="4000" dirty="0" smtClean="0"/>
              <a:t>Reporting Tool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55626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www2.gulfofmaine.org/esip/reporting</a:t>
            </a:r>
            <a:endParaRPr lang="en-US" sz="2400" b="1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905000"/>
            <a:ext cx="6391275" cy="359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ESIP’s concerns: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Availability of these datasets as ESIP continues forward.</a:t>
            </a:r>
          </a:p>
          <a:p>
            <a:r>
              <a:rPr lang="en-US" dirty="0" smtClean="0"/>
              <a:t>Availability of the next set of indicator datasets.</a:t>
            </a:r>
          </a:p>
          <a:p>
            <a:r>
              <a:rPr lang="en-US" dirty="0" smtClean="0"/>
              <a:t>Advocates for monitoring in the future.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delivery mechanism: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Climate Change Fact Sheet.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1" y="2667000"/>
            <a:ext cx="4074866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Christine Tilburg</a:t>
            </a:r>
          </a:p>
          <a:p>
            <a:pPr algn="ctr">
              <a:buNone/>
            </a:pPr>
            <a:r>
              <a:rPr lang="en-US" dirty="0" smtClean="0"/>
              <a:t>ctilburg@securespeed.us</a:t>
            </a:r>
            <a:endParaRPr lang="en-US" dirty="0"/>
          </a:p>
        </p:txBody>
      </p:sp>
      <p:pic>
        <p:nvPicPr>
          <p:cNvPr id="4" name="Picture 3" descr="CadillacMountaincreditNancyGriff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2971800"/>
            <a:ext cx="3276600" cy="2457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19600" y="5486400"/>
            <a:ext cx="2057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Credit: Nancy Griffin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ESIP?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Partnership of scientists, academics, individuals from nonprofits using indicators to look at change in the Gulf of Maine.</a:t>
            </a:r>
            <a:endParaRPr lang="en-US" dirty="0"/>
          </a:p>
        </p:txBody>
      </p:sp>
      <p:pic>
        <p:nvPicPr>
          <p:cNvPr id="8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895600"/>
            <a:ext cx="3733800" cy="3747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1430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/>
              <a:t>ESIP’s core goal of providing information on change in the Gulf of Maine keeps intersecting the needs of other initiatives in the region.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3152" y="2819400"/>
            <a:ext cx="240804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4010464" y="410894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ESIP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172200" y="2286000"/>
            <a:ext cx="1219200" cy="8382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295400" y="4515728"/>
            <a:ext cx="1600200" cy="132353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324600" y="4572000"/>
            <a:ext cx="914400" cy="914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391400" y="3429000"/>
            <a:ext cx="914400" cy="914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295400" y="3505200"/>
            <a:ext cx="914400" cy="914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828800" y="2362200"/>
            <a:ext cx="1295400" cy="9906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5334000" y="2819400"/>
            <a:ext cx="685800" cy="22860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096000" y="3962400"/>
            <a:ext cx="129540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486400" y="4648200"/>
            <a:ext cx="609600" cy="22860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3048000" y="4724400"/>
            <a:ext cx="685800" cy="22860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200400" y="3048000"/>
            <a:ext cx="609600" cy="7620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362200" y="3962400"/>
            <a:ext cx="129540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553200" y="48768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?</a:t>
            </a:r>
            <a:endParaRPr lang="en-US" sz="20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7501596" y="3705664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CCN</a:t>
            </a:r>
            <a:endParaRPr lang="en-US" sz="20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6248400" y="251460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NEERS</a:t>
            </a:r>
            <a:endParaRPr lang="en-US" sz="20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1295400" y="50292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NERACOOS</a:t>
            </a:r>
            <a:endParaRPr lang="en-US" sz="20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1205132" y="37338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BoFEP</a:t>
            </a:r>
            <a:endParaRPr lang="en-US" sz="20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2133600" y="26670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ALSI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does ESIP intersect with Climate Change?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ESIP tackled priority indicators for Gulf of Maine by looking at seven theme areas – one of which was climate change.</a:t>
            </a:r>
          </a:p>
          <a:p>
            <a:r>
              <a:rPr lang="en-US" dirty="0" smtClean="0"/>
              <a:t>Three* priority indicators were selected for climate change. 23 ESIP indicators in </a:t>
            </a:r>
            <a:r>
              <a:rPr lang="en-US" b="1" dirty="0" smtClean="0"/>
              <a:t>TOTAL.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85800" y="4267200"/>
            <a:ext cx="7772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79940" y="5638800"/>
            <a:ext cx="7772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62000" y="43434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Sea level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" y="56388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Precipitation, particularly trends in extreme precipitation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" y="50292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Air temperature, particularly trends in seasons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en-US" dirty="0" smtClean="0"/>
              <a:t>How are indicators selected?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90800" y="59436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www2.gulfofmaine.org/esipplanning</a:t>
            </a:r>
            <a:endParaRPr lang="en-US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0"/>
            <a:ext cx="8733316" cy="435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own Arrow 5"/>
          <p:cNvSpPr/>
          <p:nvPr/>
        </p:nvSpPr>
        <p:spPr>
          <a:xfrm>
            <a:off x="7924800" y="5943600"/>
            <a:ext cx="609600" cy="685800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of indicators</a:t>
            </a:r>
            <a:endParaRPr lang="en-US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905000"/>
            <a:ext cx="6172200" cy="4556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Arrow Connector 17"/>
          <p:cNvCxnSpPr/>
          <p:nvPr/>
        </p:nvCxnSpPr>
        <p:spPr>
          <a:xfrm>
            <a:off x="5410200" y="2057400"/>
            <a:ext cx="1371600" cy="83820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343400" y="1981200"/>
            <a:ext cx="914400" cy="381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334000" y="2209800"/>
            <a:ext cx="1143000" cy="68580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914904" y="2457460"/>
            <a:ext cx="0" cy="342900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743452" y="2428874"/>
            <a:ext cx="0" cy="342900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3248022" y="2438400"/>
            <a:ext cx="1295400" cy="220980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2895600" y="2166941"/>
            <a:ext cx="1371600" cy="53340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does ESIP intersect with Climate Change?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priority indicators were selected for climate change.</a:t>
            </a:r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4400" y="3048000"/>
            <a:ext cx="7848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4419600"/>
            <a:ext cx="7848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14400" y="3733800"/>
            <a:ext cx="7848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90600" y="3124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Sea level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37338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Air temperature, particularly trends in seasons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44958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Precipitation, particularly trends in extreme precipitation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5181600"/>
            <a:ext cx="8534400" cy="1295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Indicators selected by other ESIP subcommittees that are affected by climate change: </a:t>
            </a:r>
            <a:r>
              <a:rPr lang="en-US" dirty="0" smtClean="0">
                <a:solidFill>
                  <a:schemeClr val="tx1"/>
                </a:solidFill>
              </a:rPr>
              <a:t>Eutrophication indicators (nitrogen/phosphorus loading, </a:t>
            </a:r>
            <a:r>
              <a:rPr lang="en-US" dirty="0" smtClean="0">
                <a:solidFill>
                  <a:schemeClr val="tx1"/>
                </a:solidFill>
              </a:rPr>
              <a:t>dissolved </a:t>
            </a:r>
            <a:r>
              <a:rPr lang="en-US" dirty="0" smtClean="0">
                <a:solidFill>
                  <a:schemeClr val="tx1"/>
                </a:solidFill>
              </a:rPr>
              <a:t>oxygen &amp; water clarity), </a:t>
            </a:r>
            <a:r>
              <a:rPr lang="en-US" dirty="0" smtClean="0">
                <a:solidFill>
                  <a:schemeClr val="tx1"/>
                </a:solidFill>
              </a:rPr>
              <a:t>Aquatic Habitat (</a:t>
            </a:r>
            <a:r>
              <a:rPr lang="en-US" dirty="0" smtClean="0">
                <a:solidFill>
                  <a:schemeClr val="tx1"/>
                </a:solidFill>
              </a:rPr>
              <a:t>salt </a:t>
            </a:r>
            <a:r>
              <a:rPr lang="en-US" dirty="0" smtClean="0">
                <a:solidFill>
                  <a:schemeClr val="tx1"/>
                </a:solidFill>
              </a:rPr>
              <a:t>marsh </a:t>
            </a:r>
            <a:r>
              <a:rPr lang="en-US" dirty="0" smtClean="0">
                <a:solidFill>
                  <a:schemeClr val="tx1"/>
                </a:solidFill>
              </a:rPr>
              <a:t>distribution), Fisheries (fisheries structure), and Coastal Development (population </a:t>
            </a:r>
            <a:r>
              <a:rPr lang="en-US" dirty="0" smtClean="0">
                <a:solidFill>
                  <a:schemeClr val="tx1"/>
                </a:solidFill>
              </a:rPr>
              <a:t>density at the </a:t>
            </a:r>
            <a:r>
              <a:rPr lang="en-US" dirty="0" smtClean="0">
                <a:solidFill>
                  <a:schemeClr val="tx1"/>
                </a:solidFill>
              </a:rPr>
              <a:t>coast). 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Indicator Reporting Tool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99" y="1981200"/>
            <a:ext cx="724452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14400" y="5410201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Permanent Service for Mean Sea Level (http://www.pol.ac.uk/)</a:t>
            </a:r>
          </a:p>
          <a:p>
            <a:r>
              <a:rPr lang="en-US" b="1" dirty="0" smtClean="0"/>
              <a:t>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Indicator Reporting Tool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981200"/>
            <a:ext cx="7943850" cy="355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38200" y="5791200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Precipitation Canadian: Adjusted Historical Canadian Climate Data</a:t>
            </a:r>
          </a:p>
          <a:p>
            <a:pPr algn="ctr"/>
            <a:r>
              <a:rPr lang="en-US" b="1" dirty="0" smtClean="0"/>
              <a:t>Precipitation U.S.: Historical Climatology Network Data</a:t>
            </a:r>
          </a:p>
          <a:p>
            <a:r>
              <a:rPr lang="en-US" b="1" dirty="0" smtClean="0"/>
              <a:t>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929</TotalTime>
  <Words>353</Words>
  <Application>Microsoft Office PowerPoint</Application>
  <PresentationFormat>On-screen Show (4:3)</PresentationFormat>
  <Paragraphs>62</Paragraphs>
  <Slides>15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Flow</vt:lpstr>
      <vt:lpstr>Slide 1</vt:lpstr>
      <vt:lpstr>What is ESIP?</vt:lpstr>
      <vt:lpstr>ESIP’s core goal of providing information on change in the Gulf of Maine keeps intersecting the needs of other initiatives in the region.</vt:lpstr>
      <vt:lpstr>How does ESIP intersect with Climate Change?</vt:lpstr>
      <vt:lpstr>How are indicators selected?</vt:lpstr>
      <vt:lpstr>Web of indicators</vt:lpstr>
      <vt:lpstr>How does ESIP intersect with Climate Change?</vt:lpstr>
      <vt:lpstr>Indicator Reporting Tool</vt:lpstr>
      <vt:lpstr>Indicator Reporting Tool</vt:lpstr>
      <vt:lpstr>Indicator Reporting Tool</vt:lpstr>
      <vt:lpstr>Together, builds the network of monitoring that is currently available for ESIP indicators.</vt:lpstr>
      <vt:lpstr>Time Series: Indicator Reporting Tool</vt:lpstr>
      <vt:lpstr>ESIP’s concerns:</vt:lpstr>
      <vt:lpstr>Other delivery mechanism:</vt:lpstr>
      <vt:lpstr>Contact Information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Christine Tilburg</dc:creator>
  <cp:lastModifiedBy>Christine Tilburg</cp:lastModifiedBy>
  <cp:revision>115</cp:revision>
  <dcterms:created xsi:type="dcterms:W3CDTF">2013-03-12T17:35:26Z</dcterms:created>
  <dcterms:modified xsi:type="dcterms:W3CDTF">2013-06-26T19:04:30Z</dcterms:modified>
</cp:coreProperties>
</file>