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2" r:id="rId3"/>
    <p:sldId id="256" r:id="rId4"/>
    <p:sldId id="260" r:id="rId5"/>
    <p:sldId id="261" r:id="rId6"/>
    <p:sldId id="263" r:id="rId7"/>
    <p:sldId id="264" r:id="rId8"/>
    <p:sldId id="266" r:id="rId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3919B-E3BF-4A27-9687-E18CAFC5D6B5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CD981-9756-4A0D-B135-F8A03610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03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08F21A7-B5BE-4754-96B8-18C6556366C2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8AA34EC-53E4-45CD-945C-2CDA8C5534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2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http://longislandsoundstudy.net/about/committees/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A34EC-53E4-45CD-945C-2CDA8C5534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3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56B5-3C05-4465-A273-AADAB6D29839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F664-269C-4F3A-9356-C74314432DEC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45FD-4E2A-439F-9211-7D27D01099DF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5022-E57A-48CC-8698-E3F471F88036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6AEE-BC55-45DD-A49D-74909517A4BD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19F1-35C6-487B-B896-EC06D7322CAB}" type="datetime1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7A859-A160-431A-A8F6-9FF4BB8FDBB6}" type="datetime1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4361-5D7E-41EB-A7F6-C35EBE9AA609}" type="datetime1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E7B7-D4A9-4F75-ADB1-4B477EC4858F}" type="datetime1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AD63-08E8-451C-9355-96148F214F38}" type="datetime1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21DF-98E1-48B9-8395-C4AD95AE25B8}" type="datetime1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23616-764B-4D50-8620-8EA22E5D2729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20C83-0B30-4F54-B296-20BA2F03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uzzardsbay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ngislandsoundstudy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cbp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a.gov/region1/mysticriv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sapeakebay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wa.gov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a.gov/gmp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Structure Examples of Other Geographic Programs/Initiatives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Buzzards Bay NEP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3200" y="1600200"/>
            <a:ext cx="3429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Steering Committee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4400" y="3886200"/>
            <a:ext cx="2895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Local Government Group</a:t>
            </a:r>
          </a:p>
          <a:p>
            <a:pPr algn="ctr"/>
            <a:r>
              <a:rPr lang="en-US" sz="2000" dirty="0" smtClean="0"/>
              <a:t>(Buzzards Bay Action Committee )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257800" y="3886200"/>
            <a:ext cx="2971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Advocacy Group</a:t>
            </a:r>
          </a:p>
          <a:p>
            <a:pPr algn="ctr"/>
            <a:r>
              <a:rPr lang="en-US" sz="2000" dirty="0" smtClean="0"/>
              <a:t>(Coalition for Buzzards Bay)</a:t>
            </a:r>
            <a:endParaRPr lang="en-US" sz="2000" dirty="0"/>
          </a:p>
        </p:txBody>
      </p: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2362200" y="2743200"/>
            <a:ext cx="20955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  <a:endCxn id="6" idx="0"/>
          </p:cNvCxnSpPr>
          <p:nvPr/>
        </p:nvCxnSpPr>
        <p:spPr>
          <a:xfrm>
            <a:off x="4457700" y="2743200"/>
            <a:ext cx="2286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5943600"/>
            <a:ext cx="2323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http://buzzardsbay.org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-228600"/>
            <a:ext cx="7772400" cy="1470025"/>
          </a:xfrm>
        </p:spPr>
        <p:txBody>
          <a:bodyPr/>
          <a:lstStyle/>
          <a:p>
            <a:r>
              <a:rPr lang="en-US" dirty="0" smtClean="0"/>
              <a:t>Long Island Sound Study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23622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Management Committee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14800" y="39624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Citizens Advisory Committee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0" y="22098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Science and Technical Advisory Committee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581400" y="9144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Policy Committee</a:t>
            </a:r>
            <a:endParaRPr lang="en-US" sz="2800" dirty="0"/>
          </a:p>
        </p:txBody>
      </p:sp>
      <p:cxnSp>
        <p:nvCxnSpPr>
          <p:cNvPr id="16" name="Straight Connector 15"/>
          <p:cNvCxnSpPr>
            <a:stCxn id="6" idx="3"/>
            <a:endCxn id="8" idx="1"/>
          </p:cNvCxnSpPr>
          <p:nvPr/>
        </p:nvCxnSpPr>
        <p:spPr>
          <a:xfrm flipV="1">
            <a:off x="5715000" y="2628900"/>
            <a:ext cx="1143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" idx="2"/>
            <a:endCxn id="6" idx="0"/>
          </p:cNvCxnSpPr>
          <p:nvPr/>
        </p:nvCxnSpPr>
        <p:spPr>
          <a:xfrm>
            <a:off x="4648200" y="1905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7200" y="22098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EPA Long Island Sound Office</a:t>
            </a:r>
            <a:endParaRPr lang="en-US" dirty="0"/>
          </a:p>
        </p:txBody>
      </p:sp>
      <p:cxnSp>
        <p:nvCxnSpPr>
          <p:cNvPr id="34" name="Straight Connector 33"/>
          <p:cNvCxnSpPr>
            <a:stCxn id="33" idx="3"/>
            <a:endCxn id="6" idx="1"/>
          </p:cNvCxnSpPr>
          <p:nvPr/>
        </p:nvCxnSpPr>
        <p:spPr>
          <a:xfrm>
            <a:off x="2590800" y="2628900"/>
            <a:ext cx="990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6" idx="2"/>
            <a:endCxn id="7" idx="0"/>
          </p:cNvCxnSpPr>
          <p:nvPr/>
        </p:nvCxnSpPr>
        <p:spPr>
          <a:xfrm>
            <a:off x="4648200" y="3200400"/>
            <a:ext cx="533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9456" y="3972128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Technical Work Groups</a:t>
            </a:r>
            <a:endParaRPr lang="en-US" dirty="0"/>
          </a:p>
        </p:txBody>
      </p:sp>
      <p:cxnSp>
        <p:nvCxnSpPr>
          <p:cNvPr id="62" name="Straight Connector 61"/>
          <p:cNvCxnSpPr>
            <a:stCxn id="33" idx="2"/>
            <a:endCxn id="58" idx="0"/>
          </p:cNvCxnSpPr>
          <p:nvPr/>
        </p:nvCxnSpPr>
        <p:spPr>
          <a:xfrm>
            <a:off x="1524000" y="3048000"/>
            <a:ext cx="57556" cy="924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1200" y="6019800"/>
            <a:ext cx="312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www.longislandsoundstudy.net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456" y="4495800"/>
            <a:ext cx="3200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5 State/EPA TMDL</a:t>
            </a:r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Habitat Restoration</a:t>
            </a:r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NPS &amp; Watersheds</a:t>
            </a:r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Sentinel Monitoring for Climate Change</a:t>
            </a:r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Stewardship</a:t>
            </a:r>
            <a:endParaRPr lang="en-US" sz="1400" i="1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Lake Champlain Basin Program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124200" y="1752600"/>
            <a:ext cx="3048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Lake Champlain Steering Committee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6576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Citizen’s Advisory Committee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0" y="36576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Technical Advisory Committee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24400" y="36576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Heritage Area Program Advisory Committee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05600" y="36576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Education and Outreach Advisory Committee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flipH="1">
            <a:off x="1714500" y="2971800"/>
            <a:ext cx="29337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6" idx="0"/>
          </p:cNvCxnSpPr>
          <p:nvPr/>
        </p:nvCxnSpPr>
        <p:spPr>
          <a:xfrm flipH="1">
            <a:off x="3695700" y="2971800"/>
            <a:ext cx="9525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7" idx="0"/>
          </p:cNvCxnSpPr>
          <p:nvPr/>
        </p:nvCxnSpPr>
        <p:spPr>
          <a:xfrm>
            <a:off x="4648200" y="2971800"/>
            <a:ext cx="10287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  <a:endCxn id="8" idx="0"/>
          </p:cNvCxnSpPr>
          <p:nvPr/>
        </p:nvCxnSpPr>
        <p:spPr>
          <a:xfrm>
            <a:off x="4648200" y="2971800"/>
            <a:ext cx="3009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33400" y="5410200"/>
            <a:ext cx="1484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www.lcbp.org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Mystic River Watershed Initiative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95600" y="1752600"/>
            <a:ext cx="33528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Mystic River Watershed Steering Committee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2400" y="2362200"/>
            <a:ext cx="1828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Open Space Sub-Group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010400" y="2400300"/>
            <a:ext cx="1828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Water Quality Sub-Group</a:t>
            </a:r>
            <a:endParaRPr lang="en-US" dirty="0"/>
          </a:p>
        </p:txBody>
      </p:sp>
      <p:cxnSp>
        <p:nvCxnSpPr>
          <p:cNvPr id="10" name="Straight Connector 9"/>
          <p:cNvCxnSpPr>
            <a:stCxn id="5" idx="6"/>
            <a:endCxn id="4" idx="1"/>
          </p:cNvCxnSpPr>
          <p:nvPr/>
        </p:nvCxnSpPr>
        <p:spPr>
          <a:xfrm flipV="1">
            <a:off x="1981200" y="2400300"/>
            <a:ext cx="914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2"/>
          </p:cNvCxnSpPr>
          <p:nvPr/>
        </p:nvCxnSpPr>
        <p:spPr>
          <a:xfrm flipH="1" flipV="1">
            <a:off x="6248400" y="2362200"/>
            <a:ext cx="762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90600" y="4419600"/>
            <a:ext cx="2286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Municipal Subcommittee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29000" y="4419600"/>
            <a:ext cx="2286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Science Subcommittee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67400" y="4419600"/>
            <a:ext cx="2286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 Subcommittee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20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www.epa.gov/region1/mysticriver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17" name="Straight Connector 16"/>
          <p:cNvCxnSpPr>
            <a:stCxn id="4" idx="2"/>
            <a:endCxn id="13" idx="0"/>
          </p:cNvCxnSpPr>
          <p:nvPr/>
        </p:nvCxnSpPr>
        <p:spPr>
          <a:xfrm flipH="1">
            <a:off x="2133600" y="3048000"/>
            <a:ext cx="24384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  <a:endCxn id="14" idx="0"/>
          </p:cNvCxnSpPr>
          <p:nvPr/>
        </p:nvCxnSpPr>
        <p:spPr>
          <a:xfrm>
            <a:off x="4572000" y="3048000"/>
            <a:ext cx="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  <a:endCxn id="15" idx="0"/>
          </p:cNvCxnSpPr>
          <p:nvPr/>
        </p:nvCxnSpPr>
        <p:spPr>
          <a:xfrm>
            <a:off x="4572000" y="3048000"/>
            <a:ext cx="24384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Chesapeake Bay Program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38600" y="1219200"/>
            <a:ext cx="1752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 Council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38600" y="2133600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Principals Staff Committee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010400" y="1981200"/>
            <a:ext cx="1371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Independent Evaluator</a:t>
            </a:r>
            <a:endParaRPr lang="en-US" sz="1100" dirty="0"/>
          </a:p>
        </p:txBody>
      </p:sp>
      <p:cxnSp>
        <p:nvCxnSpPr>
          <p:cNvPr id="8" name="Straight Connector 7"/>
          <p:cNvCxnSpPr>
            <a:endCxn id="6" idx="2"/>
          </p:cNvCxnSpPr>
          <p:nvPr/>
        </p:nvCxnSpPr>
        <p:spPr>
          <a:xfrm>
            <a:off x="5791200" y="23622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4800" y="2209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Citizen’s Advisory Committee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4800" y="28956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/>
              <a:t>Local Government Advisory Committee</a:t>
            </a:r>
            <a:endParaRPr lang="en-US" sz="1700" dirty="0"/>
          </a:p>
        </p:txBody>
      </p:sp>
      <p:sp>
        <p:nvSpPr>
          <p:cNvPr id="13" name="Rectangle 12"/>
          <p:cNvSpPr/>
          <p:nvPr/>
        </p:nvSpPr>
        <p:spPr>
          <a:xfrm>
            <a:off x="304800" y="3581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/>
              <a:t>Scientific &amp; Technical Advisory Committee</a:t>
            </a:r>
            <a:endParaRPr lang="en-US" sz="1700" dirty="0"/>
          </a:p>
        </p:txBody>
      </p:sp>
      <p:sp>
        <p:nvSpPr>
          <p:cNvPr id="14" name="Rectangle 13"/>
          <p:cNvSpPr/>
          <p:nvPr/>
        </p:nvSpPr>
        <p:spPr>
          <a:xfrm>
            <a:off x="3886200" y="38862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/>
              <a:t>Management Board</a:t>
            </a:r>
            <a:endParaRPr lang="en-US" sz="1700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124200" y="2133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4200" y="2133600"/>
            <a:ext cx="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4" idx="1"/>
          </p:cNvCxnSpPr>
          <p:nvPr/>
        </p:nvCxnSpPr>
        <p:spPr>
          <a:xfrm>
            <a:off x="3124200" y="4191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3"/>
          </p:cNvCxnSpPr>
          <p:nvPr/>
        </p:nvCxnSpPr>
        <p:spPr>
          <a:xfrm>
            <a:off x="2362200" y="25146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3"/>
          </p:cNvCxnSpPr>
          <p:nvPr/>
        </p:nvCxnSpPr>
        <p:spPr>
          <a:xfrm>
            <a:off x="2362200" y="3200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3" idx="3"/>
          </p:cNvCxnSpPr>
          <p:nvPr/>
        </p:nvCxnSpPr>
        <p:spPr>
          <a:xfrm>
            <a:off x="2362200" y="38862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066800" y="4724400"/>
            <a:ext cx="2514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Communications Work Group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6248400" y="4648200"/>
            <a:ext cx="2514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Scientific, Technical, Assessment &amp; Reporting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2362200" y="5562600"/>
            <a:ext cx="510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Goal Implementation Teams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362199" y="5983069"/>
            <a:ext cx="5105401" cy="64633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Sustainable Fisheries 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Protect &amp; Restore Vital Habitats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Protect &amp; Restore Water Quality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Maintain Healthy Watersheds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Foster Chesapeake Stewardship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Enhance Partnering &amp; Leadership  </a:t>
            </a:r>
            <a:endParaRPr lang="en-US" sz="12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6273225"/>
            <a:ext cx="2248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hlinkClick r:id="rId2"/>
              </a:rPr>
              <a:t>www.chesapeakebay.net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Puget Sound Partnership </a:t>
            </a:r>
            <a:br>
              <a:rPr lang="en-US" dirty="0" smtClean="0"/>
            </a:br>
            <a:r>
              <a:rPr lang="en-US" dirty="0" smtClean="0"/>
              <a:t>(Primary Leadership)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94888" y="17526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 Council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1910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Ecosystem Coordination Board</a:t>
            </a:r>
            <a:endParaRPr lang="en-US" dirty="0"/>
          </a:p>
        </p:txBody>
      </p:sp>
      <p:cxnSp>
        <p:nvCxnSpPr>
          <p:cNvPr id="19" name="Shape 18"/>
          <p:cNvCxnSpPr>
            <a:stCxn id="5" idx="0"/>
            <a:endCxn id="25" idx="1"/>
          </p:cNvCxnSpPr>
          <p:nvPr/>
        </p:nvCxnSpPr>
        <p:spPr>
          <a:xfrm rot="5400000" flipH="1" flipV="1">
            <a:off x="2247900" y="2705100"/>
            <a:ext cx="1028700" cy="1943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705600" y="41910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Science Panel</a:t>
            </a:r>
            <a:endParaRPr lang="en-US" dirty="0"/>
          </a:p>
        </p:txBody>
      </p:sp>
      <p:cxnSp>
        <p:nvCxnSpPr>
          <p:cNvPr id="23" name="Shape 22"/>
          <p:cNvCxnSpPr>
            <a:stCxn id="25" idx="3"/>
            <a:endCxn id="21" idx="0"/>
          </p:cNvCxnSpPr>
          <p:nvPr/>
        </p:nvCxnSpPr>
        <p:spPr>
          <a:xfrm>
            <a:off x="5791200" y="3162300"/>
            <a:ext cx="1943100" cy="10287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733800" y="28194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Puget Sound Partnership Agency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733800" y="41910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Salmon Recovery Council</a:t>
            </a:r>
            <a:endParaRPr lang="en-US" dirty="0"/>
          </a:p>
        </p:txBody>
      </p:sp>
      <p:cxnSp>
        <p:nvCxnSpPr>
          <p:cNvPr id="33" name="Straight Connector 32"/>
          <p:cNvCxnSpPr>
            <a:stCxn id="25" idx="2"/>
            <a:endCxn id="26" idx="0"/>
          </p:cNvCxnSpPr>
          <p:nvPr/>
        </p:nvCxnSpPr>
        <p:spPr>
          <a:xfrm>
            <a:off x="4762500" y="3505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" idx="2"/>
            <a:endCxn id="25" idx="0"/>
          </p:cNvCxnSpPr>
          <p:nvPr/>
        </p:nvCxnSpPr>
        <p:spPr>
          <a:xfrm>
            <a:off x="4761688" y="2438400"/>
            <a:ext cx="812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85800" y="6019800"/>
            <a:ext cx="1772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www.psp.wa.gov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Gulf of Mexico Program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1600200"/>
            <a:ext cx="2362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 Council Advisory Committee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Citizens Advisory Subcommittee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0" y="17526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GOM Program Office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57600" y="335280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Underserved Communities Subcommittee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2"/>
            <a:endCxn id="7" idx="0"/>
          </p:cNvCxnSpPr>
          <p:nvPr/>
        </p:nvCxnSpPr>
        <p:spPr>
          <a:xfrm>
            <a:off x="4686300" y="25146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4" idx="1"/>
            <a:endCxn id="5" idx="0"/>
          </p:cNvCxnSpPr>
          <p:nvPr/>
        </p:nvCxnSpPr>
        <p:spPr>
          <a:xfrm rot="10800000" flipV="1">
            <a:off x="1790700" y="2057400"/>
            <a:ext cx="1714500" cy="609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1"/>
            <a:endCxn id="4" idx="3"/>
          </p:cNvCxnSpPr>
          <p:nvPr/>
        </p:nvCxnSpPr>
        <p:spPr>
          <a:xfrm flipH="1">
            <a:off x="5867400" y="2057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81200" y="4800600"/>
            <a:ext cx="541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Alliance Teams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81200" y="5334000"/>
            <a:ext cx="5715000" cy="64633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Water Quality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Nutrients &amp; Nutrient Impacts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Habitat Conservation &amp; Restoration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Ecosystem Integration &amp; Assessment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Coastal Community Resilience</a:t>
            </a:r>
          </a:p>
          <a:p>
            <a:pPr>
              <a:buFont typeface="Arial" pitchFamily="34" charset="0"/>
              <a:buChar char="•"/>
            </a:pPr>
            <a:r>
              <a:rPr lang="en-US" sz="1200" i="1" dirty="0" smtClean="0"/>
              <a:t>Environmental Education</a:t>
            </a:r>
            <a:endParaRPr lang="en-US" sz="1200" i="1" dirty="0"/>
          </a:p>
        </p:txBody>
      </p:sp>
      <p:cxnSp>
        <p:nvCxnSpPr>
          <p:cNvPr id="17" name="Straight Connector 16"/>
          <p:cNvCxnSpPr>
            <a:stCxn id="7" idx="2"/>
            <a:endCxn id="14" idx="0"/>
          </p:cNvCxnSpPr>
          <p:nvPr/>
        </p:nvCxnSpPr>
        <p:spPr>
          <a:xfrm>
            <a:off x="4686300" y="41148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6172200"/>
            <a:ext cx="20880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www.epa.gov/gmpo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0C83-0B30-4F54-B296-20BA2F03B87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247</Words>
  <Application>Microsoft Office PowerPoint</Application>
  <PresentationFormat>On-screen Show (4:3)</PresentationFormat>
  <Paragraphs>84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Structure Examples of Other Geographic Programs/Initiatives</vt:lpstr>
      <vt:lpstr>Buzzards Bay NEP</vt:lpstr>
      <vt:lpstr>Long Island Sound Study</vt:lpstr>
      <vt:lpstr>Lake Champlain Basin Program</vt:lpstr>
      <vt:lpstr>Mystic River Watershed Initiative</vt:lpstr>
      <vt:lpstr>Chesapeake Bay Program</vt:lpstr>
      <vt:lpstr>Puget Sound Partnership  (Primary Leadership)</vt:lpstr>
      <vt:lpstr>Gulf of Mexico Program</vt:lpstr>
    </vt:vector>
  </TitlesOfParts>
  <Company>US-EPA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Island Sound Study</dc:title>
  <dc:creator>manage1</dc:creator>
  <cp:lastModifiedBy>Rodney, Ann</cp:lastModifiedBy>
  <cp:revision>46</cp:revision>
  <dcterms:created xsi:type="dcterms:W3CDTF">2012-10-02T18:38:13Z</dcterms:created>
  <dcterms:modified xsi:type="dcterms:W3CDTF">2014-07-10T19:01:51Z</dcterms:modified>
</cp:coreProperties>
</file>