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6" r:id="rId3"/>
    <p:sldId id="327" r:id="rId4"/>
    <p:sldId id="31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6" r:id="rId13"/>
    <p:sldId id="318" r:id="rId14"/>
    <p:sldId id="337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75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1D5F33-7893-46DD-A02B-5923221010E3}" type="datetimeFigureOut">
              <a:rPr lang="en-US" smtClean="0"/>
              <a:t>10/15/2014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Gulf of Maine Council</a:t>
            </a:r>
            <a:br>
              <a:rPr lang="en-US" dirty="0" smtClean="0"/>
            </a:br>
            <a:r>
              <a:rPr lang="en-US" sz="3600" dirty="0" smtClean="0"/>
              <a:t>Working Group Meeting </a:t>
            </a:r>
            <a:br>
              <a:rPr lang="en-US" sz="3600" dirty="0" smtClean="0"/>
            </a:br>
            <a:r>
              <a:rPr lang="en-US" sz="3600" dirty="0" smtClean="0"/>
              <a:t>October 15-16, 2014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" y="3733800"/>
            <a:ext cx="7854696" cy="2514600"/>
          </a:xfrm>
        </p:spPr>
        <p:txBody>
          <a:bodyPr>
            <a:normAutofit fontScale="77500" lnSpcReduction="20000"/>
          </a:bodyPr>
          <a:lstStyle/>
          <a:p>
            <a:r>
              <a:rPr lang="en-US" sz="3800" b="1" dirty="0" smtClean="0"/>
              <a:t>GOMC Organizational Assessment</a:t>
            </a:r>
          </a:p>
          <a:p>
            <a:r>
              <a:rPr lang="en-US" sz="3800" b="1" dirty="0" smtClean="0"/>
              <a:t>Progress to Date</a:t>
            </a:r>
          </a:p>
          <a:p>
            <a:endParaRPr lang="en-US" sz="3800" b="1" dirty="0" smtClean="0"/>
          </a:p>
          <a:p>
            <a:endParaRPr lang="en-US" b="1" dirty="0"/>
          </a:p>
          <a:p>
            <a:r>
              <a:rPr lang="en-US" sz="2900" b="1" dirty="0" smtClean="0"/>
              <a:t>Joan LeBlanc</a:t>
            </a:r>
          </a:p>
          <a:p>
            <a:r>
              <a:rPr lang="en-US" sz="2900" b="1" dirty="0" smtClean="0"/>
              <a:t>GOMC Council Coordinator</a:t>
            </a:r>
            <a:endParaRPr lang="en-US" sz="29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5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810000"/>
          </a:xfrm>
        </p:spPr>
        <p:txBody>
          <a:bodyPr>
            <a:normAutofit/>
          </a:bodyPr>
          <a:lstStyle/>
          <a:p>
            <a:r>
              <a:rPr lang="en-US" sz="3200" dirty="0"/>
              <a:t>Steve and Joan propose conducting a survey to engage Working Group and Council in </a:t>
            </a:r>
            <a:r>
              <a:rPr lang="en-US" sz="3200" dirty="0" smtClean="0"/>
              <a:t>prioritizing </a:t>
            </a:r>
            <a:r>
              <a:rPr lang="en-US" sz="3200" dirty="0"/>
              <a:t>potential opportunities for pursuing </a:t>
            </a:r>
            <a:r>
              <a:rPr lang="en-US" sz="3200" dirty="0" smtClean="0"/>
              <a:t>two </a:t>
            </a:r>
            <a:r>
              <a:rPr lang="en-US" sz="3200" dirty="0"/>
              <a:t>‘Types of Work’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 smtClean="0"/>
              <a:t>WG </a:t>
            </a:r>
            <a:r>
              <a:rPr lang="en-US" sz="3200" dirty="0"/>
              <a:t>will participate in two sessions during today’s meeting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Session 1 - GOMC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3048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Explore option of combining WG and Council into one entity</a:t>
            </a:r>
          </a:p>
          <a:p>
            <a:r>
              <a:rPr lang="en-US" sz="3200" dirty="0" smtClean="0"/>
              <a:t>Why?</a:t>
            </a:r>
          </a:p>
          <a:p>
            <a:pPr lvl="1"/>
            <a:r>
              <a:rPr lang="en-US" sz="3000" dirty="0" smtClean="0"/>
              <a:t>Streamline operations</a:t>
            </a:r>
          </a:p>
          <a:p>
            <a:pPr lvl="1"/>
            <a:r>
              <a:rPr lang="en-US" sz="3000" dirty="0" smtClean="0"/>
              <a:t>Improve organizational effectiveness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6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86800" cy="9144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Session 2 - GOMC Leadership Options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Identify constraints and opportunities for 4 options for leadership structure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No Change. Existing State / Provincial leadership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State / Provincial and Federal Partners Joint Leadership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State / Provincial, Federal, NGOs share leadership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Network Approach</a:t>
            </a:r>
            <a:endParaRPr lang="en-US" sz="3200" dirty="0"/>
          </a:p>
          <a:p>
            <a:pPr marL="514350" indent="-514350">
              <a:buAutoNum type="arabicPeriod"/>
            </a:pPr>
            <a:endParaRPr lang="en-US" sz="3200" dirty="0" smtClean="0"/>
          </a:p>
          <a:p>
            <a:pPr marL="514350" indent="-514350">
              <a:buAutoNum type="arabicPeriod"/>
            </a:pP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31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Reaffirmed GOMC Founding Purpose (1989)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/>
          <a:lstStyle/>
          <a:p>
            <a:r>
              <a:rPr lang="en-US" dirty="0" smtClean="0"/>
              <a:t>To enable the region’s governments to be more effective stewards</a:t>
            </a:r>
          </a:p>
          <a:p>
            <a:r>
              <a:rPr lang="en-US" dirty="0" smtClean="0"/>
              <a:t>To sustain strong partnerships</a:t>
            </a:r>
          </a:p>
          <a:p>
            <a:r>
              <a:rPr lang="en-US" dirty="0" smtClean="0"/>
              <a:t>To integrate watershed, coastal, and ocean management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9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038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Thanks for all your </a:t>
            </a:r>
            <a:br>
              <a:rPr lang="en-US" dirty="0"/>
            </a:br>
            <a:r>
              <a:rPr lang="en-US" dirty="0"/>
              <a:t>feedback and advice!</a:t>
            </a:r>
            <a:br>
              <a:rPr lang="en-US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 smtClean="0"/>
              <a:t>Any questions?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from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Conduct GOMC organizational assessment during 2014-2015 NH year</a:t>
            </a:r>
          </a:p>
          <a:p>
            <a:r>
              <a:rPr lang="en-US" dirty="0" smtClean="0"/>
              <a:t>Convene a Council Advisory Committee as a subset of the Council to provide direction throughout year</a:t>
            </a:r>
          </a:p>
          <a:p>
            <a:r>
              <a:rPr lang="en-US" dirty="0" smtClean="0"/>
              <a:t>Steve and Joan will develop a draft scope for the assessment</a:t>
            </a:r>
          </a:p>
          <a:p>
            <a:r>
              <a:rPr lang="en-US" dirty="0" smtClean="0"/>
              <a:t>Recommendations from the assessment will be considered at the June 2015 Council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656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Direction from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During assessment year –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Ongoing programs and committees</a:t>
            </a:r>
          </a:p>
          <a:p>
            <a:r>
              <a:rPr lang="en-US" dirty="0"/>
              <a:t>F</a:t>
            </a:r>
            <a:r>
              <a:rPr lang="en-US" dirty="0" smtClean="0"/>
              <a:t>und development activities</a:t>
            </a:r>
          </a:p>
          <a:p>
            <a:r>
              <a:rPr lang="en-US" dirty="0" smtClean="0"/>
              <a:t> Action plan priorities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  will continue in current form throughout the year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94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Organizational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Overarching </a:t>
            </a:r>
            <a:r>
              <a:rPr lang="en-US" sz="2800" dirty="0"/>
              <a:t>themes – ensure GOMC is: </a:t>
            </a:r>
          </a:p>
          <a:p>
            <a:pPr lvl="1"/>
            <a:r>
              <a:rPr lang="en-US" sz="2800" dirty="0"/>
              <a:t>Able to make a difference, “in the game”</a:t>
            </a:r>
          </a:p>
          <a:p>
            <a:pPr lvl="1"/>
            <a:r>
              <a:rPr lang="en-US" sz="2800" dirty="0"/>
              <a:t>Strategic</a:t>
            </a:r>
          </a:p>
          <a:p>
            <a:pPr lvl="1"/>
            <a:r>
              <a:rPr lang="en-US" sz="2800" dirty="0"/>
              <a:t>Decision-based</a:t>
            </a:r>
          </a:p>
          <a:p>
            <a:pPr lvl="1"/>
            <a:r>
              <a:rPr lang="en-US" sz="2800" dirty="0"/>
              <a:t>Reflective of jurisdictional priorities</a:t>
            </a:r>
          </a:p>
          <a:p>
            <a:pPr lvl="1"/>
            <a:r>
              <a:rPr lang="en-US" sz="2800" dirty="0"/>
              <a:t>Relevant</a:t>
            </a:r>
          </a:p>
          <a:p>
            <a:pPr lvl="1"/>
            <a:r>
              <a:rPr lang="en-US" sz="2800" dirty="0"/>
              <a:t>Effective </a:t>
            </a:r>
          </a:p>
          <a:p>
            <a:pPr lvl="1"/>
            <a:r>
              <a:rPr lang="en-US" sz="2800" dirty="0"/>
              <a:t>Able to adapt to changing needs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78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Council Identified Two Highest Priority ‘Types of Work’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GOMC should continue to focus on within framework of a streamlined organization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Networking / Multi-jurisdictional Collaboration and Facilitation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Sharing Resources / Best Practices / Capacity Building (regional or jurisdictional)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578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Since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733800"/>
          </a:xfrm>
        </p:spPr>
        <p:txBody>
          <a:bodyPr>
            <a:normAutofit/>
          </a:bodyPr>
          <a:lstStyle/>
          <a:p>
            <a:r>
              <a:rPr lang="en-US" dirty="0" smtClean="0"/>
              <a:t>WG Conducted Strengths, Weakness, Opportunities and Threats (SWOT) exercise</a:t>
            </a:r>
          </a:p>
          <a:p>
            <a:r>
              <a:rPr lang="en-US" dirty="0" smtClean="0"/>
              <a:t>WG conducted session to identify opportunities to implement ‘Types of Work’</a:t>
            </a:r>
          </a:p>
          <a:p>
            <a:r>
              <a:rPr lang="en-US" dirty="0" smtClean="0"/>
              <a:t>Lee and Susan prepared summary from ‘Voices of the Gulf’ session at CZC 2014</a:t>
            </a:r>
          </a:p>
          <a:p>
            <a:r>
              <a:rPr lang="en-US" dirty="0" smtClean="0"/>
              <a:t>Steve and Joan developed scope and timeline for organizational assessment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0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Since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Joan set up webpage for Council Advisory Committee (CAC) meeting materials and reference documents (partial list - p. 10 of briefing book)</a:t>
            </a:r>
          </a:p>
          <a:p>
            <a:r>
              <a:rPr lang="en-US" sz="2800" dirty="0" smtClean="0"/>
              <a:t>CAC first meeting in August to provide feedback and direction regarding the scope and timeline</a:t>
            </a:r>
          </a:p>
          <a:p>
            <a:r>
              <a:rPr lang="en-US" sz="2800" dirty="0" smtClean="0"/>
              <a:t>In August, CAC identified GOMC leadership and structure as the first order or business for the organizational assessment.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52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Since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971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Following August CAC meeting direction –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Steve and Joan worked with Secretariat Team to develop options regarding GOMC leadership and structure for consideration at September CAC meeting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68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Progress Since June 2014 </a:t>
            </a:r>
            <a:br>
              <a:rPr lang="en-US" dirty="0" smtClean="0"/>
            </a:br>
            <a:r>
              <a:rPr lang="en-US" dirty="0" smtClean="0"/>
              <a:t>Council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At September meeting, CAC discussed options and directed WG to</a:t>
            </a:r>
            <a:r>
              <a:rPr lang="en-US" sz="3200" dirty="0"/>
              <a:t> </a:t>
            </a:r>
            <a:r>
              <a:rPr lang="en-US" sz="3200" dirty="0" smtClean="0"/>
              <a:t>assist with –</a:t>
            </a:r>
            <a:br>
              <a:rPr lang="en-US" sz="3200" dirty="0" smtClean="0"/>
            </a:br>
            <a:endParaRPr lang="en-US" sz="3200" dirty="0" smtClean="0"/>
          </a:p>
          <a:p>
            <a:pPr lvl="1"/>
            <a:r>
              <a:rPr lang="en-US" sz="2800" dirty="0" smtClean="0"/>
              <a:t>Evaluating option of combining Working Group and Council into one entity</a:t>
            </a:r>
          </a:p>
          <a:p>
            <a:pPr lvl="1"/>
            <a:r>
              <a:rPr lang="en-US" sz="2800" dirty="0" smtClean="0"/>
              <a:t>Fleshing out 4 potential options for restructuring leadership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20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2953</TotalTime>
  <Words>403</Words>
  <Application>Microsoft Office PowerPoint</Application>
  <PresentationFormat>On-screen Show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Gulf of Maine Council Working Group Meeting  October 15-16, 2014</vt:lpstr>
      <vt:lpstr>Direction from June 2014  Council Meeting</vt:lpstr>
      <vt:lpstr>Direction from June 2014  Council Meeting</vt:lpstr>
      <vt:lpstr>Organizational Assessment</vt:lpstr>
      <vt:lpstr>Council Identified Two Highest Priority ‘Types of Work’</vt:lpstr>
      <vt:lpstr>Progress Since June 2014  Council Meeting</vt:lpstr>
      <vt:lpstr>Progress Since June 2014  Council Meeting</vt:lpstr>
      <vt:lpstr>Progress Since June 2014  Council Meeting</vt:lpstr>
      <vt:lpstr>Progress Since June 2014  Council Meeting</vt:lpstr>
      <vt:lpstr>Next Steps </vt:lpstr>
      <vt:lpstr>Session 1 - GOMC Structure</vt:lpstr>
      <vt:lpstr>Session 2 - GOMC Leadership Options</vt:lpstr>
      <vt:lpstr>Reaffirmed GOMC Founding Purpose (1989)</vt:lpstr>
      <vt:lpstr> Thanks for all your  feedback and advice!  Any questions?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Gulf of Maine Council June 11-12, 2013  Working Group Meeting</dc:title>
  <dc:creator>Joan</dc:creator>
  <cp:lastModifiedBy>Joan</cp:lastModifiedBy>
  <cp:revision>320</cp:revision>
  <dcterms:created xsi:type="dcterms:W3CDTF">2013-06-11T16:47:15Z</dcterms:created>
  <dcterms:modified xsi:type="dcterms:W3CDTF">2014-10-15T17:32:17Z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DA6D24C5-973D-4152-B4FE-36D9F80934A4</vt:lpwstr>
  </property>
  <property fmtid="{D5CDD505-2E9C-101B-9397-08002B2CF9AE}" pid="3" name="ArticulatePath">
    <vt:lpwstr>June 2014 Council Meeting Key Decisions and Action Items</vt:lpwstr>
  </property>
</Properties>
</file>