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ti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4385" r:id="rId3"/>
    <p:sldMasterId id="2147484476" r:id="rId4"/>
    <p:sldMasterId id="2147484488" r:id="rId5"/>
    <p:sldMasterId id="2147484500" r:id="rId6"/>
    <p:sldMasterId id="2147484512" r:id="rId7"/>
    <p:sldMasterId id="2147484524" r:id="rId8"/>
  </p:sldMasterIdLst>
  <p:notesMasterIdLst>
    <p:notesMasterId r:id="rId75"/>
  </p:notesMasterIdLst>
  <p:handoutMasterIdLst>
    <p:handoutMasterId r:id="rId76"/>
  </p:handoutMasterIdLst>
  <p:sldIdLst>
    <p:sldId id="414" r:id="rId9"/>
    <p:sldId id="429" r:id="rId10"/>
    <p:sldId id="488" r:id="rId11"/>
    <p:sldId id="489" r:id="rId12"/>
    <p:sldId id="503" r:id="rId13"/>
    <p:sldId id="425" r:id="rId14"/>
    <p:sldId id="554" r:id="rId15"/>
    <p:sldId id="557" r:id="rId16"/>
    <p:sldId id="515" r:id="rId17"/>
    <p:sldId id="499" r:id="rId18"/>
    <p:sldId id="504" r:id="rId19"/>
    <p:sldId id="534" r:id="rId20"/>
    <p:sldId id="494" r:id="rId21"/>
    <p:sldId id="535" r:id="rId22"/>
    <p:sldId id="495" r:id="rId23"/>
    <p:sldId id="518" r:id="rId24"/>
    <p:sldId id="416" r:id="rId25"/>
    <p:sldId id="398" r:id="rId26"/>
    <p:sldId id="427" r:id="rId27"/>
    <p:sldId id="424" r:id="rId28"/>
    <p:sldId id="419" r:id="rId29"/>
    <p:sldId id="397" r:id="rId30"/>
    <p:sldId id="260" r:id="rId31"/>
    <p:sldId id="545" r:id="rId32"/>
    <p:sldId id="538" r:id="rId33"/>
    <p:sldId id="539" r:id="rId34"/>
    <p:sldId id="546" r:id="rId35"/>
    <p:sldId id="517" r:id="rId36"/>
    <p:sldId id="333" r:id="rId37"/>
    <p:sldId id="551" r:id="rId38"/>
    <p:sldId id="556" r:id="rId39"/>
    <p:sldId id="558" r:id="rId40"/>
    <p:sldId id="547" r:id="rId41"/>
    <p:sldId id="528" r:id="rId42"/>
    <p:sldId id="498" r:id="rId43"/>
    <p:sldId id="474" r:id="rId44"/>
    <p:sldId id="467" r:id="rId45"/>
    <p:sldId id="521" r:id="rId46"/>
    <p:sldId id="509" r:id="rId47"/>
    <p:sldId id="510" r:id="rId48"/>
    <p:sldId id="511" r:id="rId49"/>
    <p:sldId id="513" r:id="rId50"/>
    <p:sldId id="410" r:id="rId51"/>
    <p:sldId id="458" r:id="rId52"/>
    <p:sldId id="524" r:id="rId53"/>
    <p:sldId id="421" r:id="rId54"/>
    <p:sldId id="423" r:id="rId55"/>
    <p:sldId id="486" r:id="rId56"/>
    <p:sldId id="553" r:id="rId57"/>
    <p:sldId id="552" r:id="rId58"/>
    <p:sldId id="536" r:id="rId59"/>
    <p:sldId id="537" r:id="rId60"/>
    <p:sldId id="522" r:id="rId61"/>
    <p:sldId id="523" r:id="rId62"/>
    <p:sldId id="439" r:id="rId63"/>
    <p:sldId id="466" r:id="rId64"/>
    <p:sldId id="526" r:id="rId65"/>
    <p:sldId id="542" r:id="rId66"/>
    <p:sldId id="543" r:id="rId67"/>
    <p:sldId id="530" r:id="rId68"/>
    <p:sldId id="533" r:id="rId69"/>
    <p:sldId id="548" r:id="rId70"/>
    <p:sldId id="549" r:id="rId71"/>
    <p:sldId id="550" r:id="rId72"/>
    <p:sldId id="487" r:id="rId73"/>
    <p:sldId id="514" r:id="rId7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050"/>
    <a:srgbClr val="FF6161"/>
    <a:srgbClr val="FFCC99"/>
    <a:srgbClr val="F8FEA8"/>
    <a:srgbClr val="BAFFB7"/>
    <a:srgbClr val="9ABCFF"/>
    <a:srgbClr val="B9C8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13" autoAdjust="0"/>
    <p:restoredTop sz="96448" autoAdjust="0"/>
  </p:normalViewPr>
  <p:slideViewPr>
    <p:cSldViewPr>
      <p:cViewPr>
        <p:scale>
          <a:sx n="100" d="100"/>
          <a:sy n="100" d="100"/>
        </p:scale>
        <p:origin x="-1608" y="-282"/>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cs typeface="+mn-cs"/>
              </a:defRPr>
            </a:lvl1pPr>
          </a:lstStyle>
          <a:p>
            <a:pPr>
              <a:defRPr/>
            </a:pPr>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smtClean="0">
                <a:cs typeface="+mn-cs"/>
              </a:defRPr>
            </a:lvl1pPr>
          </a:lstStyle>
          <a:p>
            <a:pPr>
              <a:defRPr/>
            </a:pPr>
            <a:fld id="{13BCD542-A55B-4A00-86F7-B262B2D48130}" type="datetimeFigureOut">
              <a:rPr lang="en-CA"/>
              <a:pPr>
                <a:defRPr/>
              </a:pPr>
              <a:t>16/10/2014</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cs typeface="+mn-cs"/>
              </a:defRPr>
            </a:lvl1pPr>
          </a:lstStyle>
          <a:p>
            <a:pPr>
              <a:defRPr/>
            </a:pPr>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smtClean="0">
                <a:cs typeface="+mn-cs"/>
              </a:defRPr>
            </a:lvl1pPr>
          </a:lstStyle>
          <a:p>
            <a:pPr>
              <a:defRPr/>
            </a:pPr>
            <a:fld id="{3397FBA8-751E-4FCC-B9E2-EECF9B12B015}" type="slidenum">
              <a:rPr lang="en-CA"/>
              <a:pPr>
                <a:defRPr/>
              </a:pPr>
              <a:t>‹#›</a:t>
            </a:fld>
            <a:endParaRPr lang="en-CA"/>
          </a:p>
        </p:txBody>
      </p:sp>
    </p:spTree>
    <p:extLst>
      <p:ext uri="{BB962C8B-B14F-4D97-AF65-F5344CB8AC3E}">
        <p14:creationId xmlns:p14="http://schemas.microsoft.com/office/powerpoint/2010/main" val="3524549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3075" name="Rectangle 3"/>
          <p:cNvSpPr>
            <a:spLocks noGrp="1" noChangeArrowheads="1"/>
          </p:cNvSpPr>
          <p:nvPr>
            <p:ph type="dt" idx="1"/>
          </p:nvPr>
        </p:nvSpPr>
        <p:spPr bwMode="auto">
          <a:xfrm>
            <a:off x="3970338"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10138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01675" y="4416425"/>
            <a:ext cx="5607050" cy="4183063"/>
          </a:xfrm>
          <a:prstGeom prst="rect">
            <a:avLst/>
          </a:prstGeom>
          <a:noFill/>
          <a:ln>
            <a:noFill/>
          </a:ln>
          <a:effectLs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0338"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043C09E9-218D-404F-A44A-71AED7A29F68}" type="slidenum">
              <a:rPr lang="en-US"/>
              <a:pPr>
                <a:defRPr/>
              </a:pPr>
              <a:t>‹#›</a:t>
            </a:fld>
            <a:endParaRPr lang="en-US"/>
          </a:p>
        </p:txBody>
      </p:sp>
    </p:spTree>
    <p:extLst>
      <p:ext uri="{BB962C8B-B14F-4D97-AF65-F5344CB8AC3E}">
        <p14:creationId xmlns:p14="http://schemas.microsoft.com/office/powerpoint/2010/main" val="39675183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CA" sz="1100" i="1" dirty="0" smtClean="0">
              <a:latin typeface="Arial" pitchFamily="34" charset="0"/>
            </a:endParaRPr>
          </a:p>
        </p:txBody>
      </p:sp>
      <p:sp>
        <p:nvSpPr>
          <p:cNvPr id="10445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F28AA6F0-9DF9-4549-B436-8457DA7D219D}" type="slidenum">
              <a:rPr lang="en-CA" smtClean="0">
                <a:solidFill>
                  <a:srgbClr val="000000"/>
                </a:solidFill>
                <a:latin typeface="Calibri" pitchFamily="34" charset="0"/>
              </a:rPr>
              <a:pPr/>
              <a:t>1</a:t>
            </a:fld>
            <a:endParaRPr lang="en-CA" smtClean="0">
              <a:solidFill>
                <a:srgbClr val="000000"/>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xfrm>
            <a:off x="1181100" y="257175"/>
            <a:ext cx="4648200" cy="3486150"/>
          </a:xfrm>
          <a:ln/>
        </p:spPr>
      </p:sp>
      <p:sp>
        <p:nvSpPr>
          <p:cNvPr id="122882" name="Notes Placeholder 2"/>
          <p:cNvSpPr>
            <a:spLocks noGrp="1"/>
          </p:cNvSpPr>
          <p:nvPr>
            <p:ph type="body" idx="1"/>
          </p:nvPr>
        </p:nvSpPr>
        <p:spPr>
          <a:xfrm>
            <a:off x="912813" y="4000500"/>
            <a:ext cx="5183187"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z="1000" b="1" smtClean="0">
                <a:latin typeface="Arial" pitchFamily="34" charset="0"/>
              </a:rPr>
              <a:t>SCIENCE RISK ASSESSMENT</a:t>
            </a:r>
          </a:p>
          <a:p>
            <a:pPr>
              <a:buFontTx/>
              <a:buChar char="-"/>
            </a:pPr>
            <a:r>
              <a:rPr lang="en-CA" altLang="en-US" sz="1000" smtClean="0">
                <a:latin typeface="Arial" pitchFamily="34" charset="0"/>
              </a:rPr>
              <a:t>For each LAB, some foundational science work was conducted on climate change </a:t>
            </a:r>
            <a:r>
              <a:rPr lang="en-CA" altLang="en-US" sz="1000" b="1" smtClean="0">
                <a:latin typeface="Arial" pitchFamily="34" charset="0"/>
              </a:rPr>
              <a:t>trends</a:t>
            </a:r>
            <a:r>
              <a:rPr lang="en-CA" altLang="en-US" sz="1000" smtClean="0">
                <a:latin typeface="Arial" pitchFamily="34" charset="0"/>
              </a:rPr>
              <a:t> </a:t>
            </a:r>
            <a:r>
              <a:rPr lang="en-CA" altLang="en-US" sz="1000" b="1" smtClean="0">
                <a:latin typeface="Arial" pitchFamily="34" charset="0"/>
              </a:rPr>
              <a:t>and</a:t>
            </a:r>
            <a:r>
              <a:rPr lang="en-CA" altLang="en-US" sz="1000" smtClean="0">
                <a:latin typeface="Arial" pitchFamily="34" charset="0"/>
              </a:rPr>
              <a:t> </a:t>
            </a:r>
            <a:r>
              <a:rPr lang="en-CA" altLang="en-US" sz="1000" b="1" smtClean="0">
                <a:latin typeface="Arial" pitchFamily="34" charset="0"/>
              </a:rPr>
              <a:t>projections</a:t>
            </a:r>
            <a:r>
              <a:rPr lang="en-CA" altLang="en-US" sz="1000" smtClean="0">
                <a:latin typeface="Arial" pitchFamily="34" charset="0"/>
              </a:rPr>
              <a:t> as well as the </a:t>
            </a:r>
            <a:r>
              <a:rPr lang="en-CA" altLang="en-US" sz="1000" b="1" smtClean="0">
                <a:latin typeface="Arial" pitchFamily="34" charset="0"/>
              </a:rPr>
              <a:t>impacts</a:t>
            </a:r>
            <a:r>
              <a:rPr lang="en-CA" altLang="en-US" sz="1000" smtClean="0">
                <a:latin typeface="Arial" pitchFamily="34" charset="0"/>
              </a:rPr>
              <a:t>, </a:t>
            </a:r>
            <a:r>
              <a:rPr lang="en-CA" altLang="en-US" sz="1000" b="1" smtClean="0">
                <a:latin typeface="Arial" pitchFamily="34" charset="0"/>
              </a:rPr>
              <a:t>vulnerabilities</a:t>
            </a:r>
            <a:r>
              <a:rPr lang="en-CA" altLang="en-US" sz="1000" smtClean="0">
                <a:latin typeface="Arial" pitchFamily="34" charset="0"/>
              </a:rPr>
              <a:t> </a:t>
            </a:r>
            <a:r>
              <a:rPr lang="en-CA" altLang="en-US" sz="1000" b="1" smtClean="0">
                <a:latin typeface="Arial" pitchFamily="34" charset="0"/>
              </a:rPr>
              <a:t>and</a:t>
            </a:r>
            <a:r>
              <a:rPr lang="en-CA" altLang="en-US" sz="1000" smtClean="0">
                <a:latin typeface="Arial" pitchFamily="34" charset="0"/>
              </a:rPr>
              <a:t> </a:t>
            </a:r>
            <a:r>
              <a:rPr lang="en-CA" altLang="en-US" sz="1000" b="1" smtClean="0">
                <a:latin typeface="Arial" pitchFamily="34" charset="0"/>
              </a:rPr>
              <a:t>opportunities</a:t>
            </a:r>
            <a:r>
              <a:rPr lang="en-CA" altLang="en-US" sz="1000" smtClean="0">
                <a:latin typeface="Arial" pitchFamily="34" charset="0"/>
              </a:rPr>
              <a:t> that climate change may present for DFO’s areas of responsibility (ecological/biological aspects as well as the infrastructure that we are responsible for).</a:t>
            </a:r>
          </a:p>
          <a:p>
            <a:pPr>
              <a:buFontTx/>
              <a:buChar char="-"/>
            </a:pPr>
            <a:r>
              <a:rPr lang="en-CA" altLang="en-US" sz="1000" smtClean="0">
                <a:latin typeface="Arial" pitchFamily="34" charset="0"/>
              </a:rPr>
              <a:t>There was a meeting in St John’s NL in November of 2012 to confirm that science work and using that new understanding, to produce the heat maps that you see on the left hand side of this slide – essentially telling you what the departmental risks mean for the Atlantic LAB, in terms of impact and likelihood, on two timescales – 10 years and 50 years.</a:t>
            </a:r>
          </a:p>
          <a:p>
            <a:pPr>
              <a:buFontTx/>
              <a:buChar char="-"/>
            </a:pPr>
            <a:r>
              <a:rPr lang="en-CA" altLang="en-US" sz="1000" smtClean="0">
                <a:latin typeface="Arial" pitchFamily="34" charset="0"/>
              </a:rPr>
              <a:t>You can see that in both cases, the highest risk is Risk #5 – infrastructure damage but that all of the risks are actually pretty high, especially on the 50 year timeline.</a:t>
            </a:r>
          </a:p>
          <a:p>
            <a:pPr marL="163513" lvl="1" indent="-163513">
              <a:buFontTx/>
              <a:buChar char="-"/>
            </a:pPr>
            <a:r>
              <a:rPr lang="en-CA" altLang="en-US" sz="1000" smtClean="0">
                <a:latin typeface="Arial" pitchFamily="34" charset="0"/>
              </a:rPr>
              <a:t>It is also worth noting that the three biological Risks (1,2,3) have more significant program overlap and are more closely connected than the infrastructure/services based Risks (4,5,6). </a:t>
            </a:r>
          </a:p>
          <a:p>
            <a:pPr marL="163513" lvl="1" indent="-163513">
              <a:buFontTx/>
              <a:buChar char="-"/>
            </a:pPr>
            <a:endParaRPr lang="en-CA" altLang="en-US" sz="1000" smtClean="0">
              <a:latin typeface="Arial" pitchFamily="34" charset="0"/>
            </a:endParaRPr>
          </a:p>
          <a:p>
            <a:pPr marL="163513" lvl="1" indent="-163513"/>
            <a:r>
              <a:rPr lang="en-CA" altLang="en-US" sz="1000" b="1" smtClean="0">
                <a:latin typeface="Arial" pitchFamily="34" charset="0"/>
              </a:rPr>
              <a:t>INTEGRATED RISK ASSESSMENT</a:t>
            </a:r>
          </a:p>
          <a:p>
            <a:pPr marL="163513" lvl="1" indent="-163513">
              <a:buFontTx/>
              <a:buChar char="-"/>
            </a:pPr>
            <a:r>
              <a:rPr lang="en-CA" altLang="en-US" sz="1000" smtClean="0">
                <a:solidFill>
                  <a:srgbClr val="00B050"/>
                </a:solidFill>
                <a:latin typeface="Arial" pitchFamily="34" charset="0"/>
              </a:rPr>
              <a:t>Moving to the right of the slide, less than half a year later an integrated risk assessment workshop was held. </a:t>
            </a:r>
          </a:p>
          <a:p>
            <a:pPr marL="163513" lvl="1" indent="-163513">
              <a:buFontTx/>
              <a:buChar char="-"/>
            </a:pPr>
            <a:r>
              <a:rPr lang="en-CA" altLang="en-US" sz="1000" smtClean="0">
                <a:solidFill>
                  <a:srgbClr val="00B050"/>
                </a:solidFill>
                <a:latin typeface="Arial" pitchFamily="34" charset="0"/>
              </a:rPr>
              <a:t>Along with the science work, other elements were considered.</a:t>
            </a:r>
          </a:p>
          <a:p>
            <a:pPr marL="163513" lvl="1" indent="-163513">
              <a:buFontTx/>
              <a:buChar char="-"/>
            </a:pPr>
            <a:r>
              <a:rPr lang="en-CA" altLang="en-US" sz="1000" smtClean="0">
                <a:solidFill>
                  <a:srgbClr val="00B050"/>
                </a:solidFill>
                <a:latin typeface="Arial" pitchFamily="34" charset="0"/>
              </a:rPr>
              <a:t>New heat maps were generated.</a:t>
            </a:r>
          </a:p>
          <a:p>
            <a:pPr marL="163513" lvl="1" indent="-163513">
              <a:buFontTx/>
              <a:buChar char="-"/>
            </a:pPr>
            <a:r>
              <a:rPr lang="en-CA" altLang="en-US" sz="1000" smtClean="0">
                <a:solidFill>
                  <a:srgbClr val="00B050"/>
                </a:solidFill>
                <a:latin typeface="Arial" pitchFamily="34" charset="0"/>
              </a:rPr>
              <a:t>You can see that there were some slight changes but that we are still pretty focused in that upper right quadrant.</a:t>
            </a:r>
          </a:p>
          <a:p>
            <a:pPr marL="163513" lvl="1" indent="-163513">
              <a:buFontTx/>
              <a:buChar char="-"/>
            </a:pPr>
            <a:endParaRPr lang="en-CA" altLang="en-US" sz="1400" i="1" smtClean="0">
              <a:solidFill>
                <a:srgbClr val="00B050"/>
              </a:solidFill>
              <a:latin typeface="Arial" pitchFamily="34" charset="0"/>
            </a:endParaRPr>
          </a:p>
          <a:p>
            <a:pPr>
              <a:buFontTx/>
              <a:buChar char="-"/>
            </a:pPr>
            <a:endParaRPr lang="en-CA" altLang="en-US" sz="1000" smtClean="0">
              <a:latin typeface="Arial" pitchFamily="34" charset="0"/>
            </a:endParaRPr>
          </a:p>
        </p:txBody>
      </p:sp>
      <p:sp>
        <p:nvSpPr>
          <p:cNvPr id="12288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B555E78D-3475-41C2-B359-645500389F9D}" type="slidenum">
              <a:rPr lang="en-CA" altLang="en-US" smtClean="0"/>
              <a:pPr/>
              <a:t>10</a:t>
            </a:fld>
            <a:endParaRPr lang="en-CA"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a:xfrm>
            <a:off x="1181100" y="257175"/>
            <a:ext cx="4648200" cy="3486150"/>
          </a:xfrm>
          <a:ln/>
        </p:spPr>
      </p:sp>
      <p:sp>
        <p:nvSpPr>
          <p:cNvPr id="126978" name="Notes Placeholder 2"/>
          <p:cNvSpPr>
            <a:spLocks noGrp="1"/>
          </p:cNvSpPr>
          <p:nvPr>
            <p:ph type="body" idx="1"/>
          </p:nvPr>
        </p:nvSpPr>
        <p:spPr>
          <a:xfrm>
            <a:off x="912813" y="4000500"/>
            <a:ext cx="5183187"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z="1000" b="1" smtClean="0">
                <a:latin typeface="Arial" pitchFamily="34" charset="0"/>
              </a:rPr>
              <a:t>SCIENCE RISK ASSESSMENT</a:t>
            </a:r>
          </a:p>
          <a:p>
            <a:pPr>
              <a:buFontTx/>
              <a:buChar char="-"/>
            </a:pPr>
            <a:r>
              <a:rPr lang="en-CA" altLang="en-US" sz="1000" smtClean="0">
                <a:latin typeface="Arial" pitchFamily="34" charset="0"/>
              </a:rPr>
              <a:t>For each LAB, some foundational science work was conducted on climate change </a:t>
            </a:r>
            <a:r>
              <a:rPr lang="en-CA" altLang="en-US" sz="1000" b="1" smtClean="0">
                <a:latin typeface="Arial" pitchFamily="34" charset="0"/>
              </a:rPr>
              <a:t>trends</a:t>
            </a:r>
            <a:r>
              <a:rPr lang="en-CA" altLang="en-US" sz="1000" smtClean="0">
                <a:latin typeface="Arial" pitchFamily="34" charset="0"/>
              </a:rPr>
              <a:t> </a:t>
            </a:r>
            <a:r>
              <a:rPr lang="en-CA" altLang="en-US" sz="1000" b="1" smtClean="0">
                <a:latin typeface="Arial" pitchFamily="34" charset="0"/>
              </a:rPr>
              <a:t>and</a:t>
            </a:r>
            <a:r>
              <a:rPr lang="en-CA" altLang="en-US" sz="1000" smtClean="0">
                <a:latin typeface="Arial" pitchFamily="34" charset="0"/>
              </a:rPr>
              <a:t> </a:t>
            </a:r>
            <a:r>
              <a:rPr lang="en-CA" altLang="en-US" sz="1000" b="1" smtClean="0">
                <a:latin typeface="Arial" pitchFamily="34" charset="0"/>
              </a:rPr>
              <a:t>projections</a:t>
            </a:r>
            <a:r>
              <a:rPr lang="en-CA" altLang="en-US" sz="1000" smtClean="0">
                <a:latin typeface="Arial" pitchFamily="34" charset="0"/>
              </a:rPr>
              <a:t> as well as the </a:t>
            </a:r>
            <a:r>
              <a:rPr lang="en-CA" altLang="en-US" sz="1000" b="1" smtClean="0">
                <a:latin typeface="Arial" pitchFamily="34" charset="0"/>
              </a:rPr>
              <a:t>impacts</a:t>
            </a:r>
            <a:r>
              <a:rPr lang="en-CA" altLang="en-US" sz="1000" smtClean="0">
                <a:latin typeface="Arial" pitchFamily="34" charset="0"/>
              </a:rPr>
              <a:t>, </a:t>
            </a:r>
            <a:r>
              <a:rPr lang="en-CA" altLang="en-US" sz="1000" b="1" smtClean="0">
                <a:latin typeface="Arial" pitchFamily="34" charset="0"/>
              </a:rPr>
              <a:t>vulnerabilities</a:t>
            </a:r>
            <a:r>
              <a:rPr lang="en-CA" altLang="en-US" sz="1000" smtClean="0">
                <a:latin typeface="Arial" pitchFamily="34" charset="0"/>
              </a:rPr>
              <a:t> </a:t>
            </a:r>
            <a:r>
              <a:rPr lang="en-CA" altLang="en-US" sz="1000" b="1" smtClean="0">
                <a:latin typeface="Arial" pitchFamily="34" charset="0"/>
              </a:rPr>
              <a:t>and</a:t>
            </a:r>
            <a:r>
              <a:rPr lang="en-CA" altLang="en-US" sz="1000" smtClean="0">
                <a:latin typeface="Arial" pitchFamily="34" charset="0"/>
              </a:rPr>
              <a:t> </a:t>
            </a:r>
            <a:r>
              <a:rPr lang="en-CA" altLang="en-US" sz="1000" b="1" smtClean="0">
                <a:latin typeface="Arial" pitchFamily="34" charset="0"/>
              </a:rPr>
              <a:t>opportunities</a:t>
            </a:r>
            <a:r>
              <a:rPr lang="en-CA" altLang="en-US" sz="1000" smtClean="0">
                <a:latin typeface="Arial" pitchFamily="34" charset="0"/>
              </a:rPr>
              <a:t> that climate change may present for DFO’s areas of responsibility (ecological/biological aspects as well as the infrastructure that we are responsible for).</a:t>
            </a:r>
          </a:p>
          <a:p>
            <a:pPr>
              <a:buFontTx/>
              <a:buChar char="-"/>
            </a:pPr>
            <a:r>
              <a:rPr lang="en-CA" altLang="en-US" sz="1000" smtClean="0">
                <a:latin typeface="Arial" pitchFamily="34" charset="0"/>
              </a:rPr>
              <a:t>There was a meeting in St John’s NL in November of 2012 to confirm that science work and using that new understanding, to produce the heat maps that you see on the left hand side of this slide – essentially telling you what the departmental risks mean for the Atlantic LAB, in terms of impact and likelihood, on two timescales – 10 years and 50 years.</a:t>
            </a:r>
          </a:p>
          <a:p>
            <a:pPr>
              <a:buFontTx/>
              <a:buChar char="-"/>
            </a:pPr>
            <a:r>
              <a:rPr lang="en-CA" altLang="en-US" sz="1000" smtClean="0">
                <a:latin typeface="Arial" pitchFamily="34" charset="0"/>
              </a:rPr>
              <a:t>You can see that in both cases, the highest risk is Risk #5 – infrastructure damage but that all of the risks are actually pretty high, especially on the 50 year timeline.</a:t>
            </a:r>
          </a:p>
          <a:p>
            <a:pPr marL="163513" lvl="1" indent="-163513">
              <a:buFontTx/>
              <a:buChar char="-"/>
            </a:pPr>
            <a:r>
              <a:rPr lang="en-CA" altLang="en-US" sz="1000" smtClean="0">
                <a:latin typeface="Arial" pitchFamily="34" charset="0"/>
              </a:rPr>
              <a:t>It is also worth noting that the three biological Risks (1,2,3) have more significant program overlap and are more closely connected than the infrastructure/services based Risks (4,5,6). </a:t>
            </a:r>
          </a:p>
          <a:p>
            <a:pPr marL="163513" lvl="1" indent="-163513">
              <a:buFontTx/>
              <a:buChar char="-"/>
            </a:pPr>
            <a:endParaRPr lang="en-CA" altLang="en-US" sz="1000" smtClean="0">
              <a:latin typeface="Arial" pitchFamily="34" charset="0"/>
            </a:endParaRPr>
          </a:p>
          <a:p>
            <a:pPr marL="163513" lvl="1" indent="-163513"/>
            <a:r>
              <a:rPr lang="en-CA" altLang="en-US" sz="1000" b="1" smtClean="0">
                <a:latin typeface="Arial" pitchFamily="34" charset="0"/>
              </a:rPr>
              <a:t>INTEGRATED RISK ASSESSMENT</a:t>
            </a:r>
          </a:p>
          <a:p>
            <a:pPr marL="163513" lvl="1" indent="-163513">
              <a:buFontTx/>
              <a:buChar char="-"/>
            </a:pPr>
            <a:r>
              <a:rPr lang="en-CA" altLang="en-US" sz="1000" smtClean="0">
                <a:solidFill>
                  <a:srgbClr val="00B050"/>
                </a:solidFill>
                <a:latin typeface="Arial" pitchFamily="34" charset="0"/>
              </a:rPr>
              <a:t>Moving to the right of the slide, less than half a year later an integrated risk assessment workshop was held. </a:t>
            </a:r>
          </a:p>
          <a:p>
            <a:pPr marL="163513" lvl="1" indent="-163513">
              <a:buFontTx/>
              <a:buChar char="-"/>
            </a:pPr>
            <a:r>
              <a:rPr lang="en-CA" altLang="en-US" sz="1000" smtClean="0">
                <a:solidFill>
                  <a:srgbClr val="00B050"/>
                </a:solidFill>
                <a:latin typeface="Arial" pitchFamily="34" charset="0"/>
              </a:rPr>
              <a:t>Along with the science work, other elements were considered.</a:t>
            </a:r>
          </a:p>
          <a:p>
            <a:pPr marL="163513" lvl="1" indent="-163513">
              <a:buFontTx/>
              <a:buChar char="-"/>
            </a:pPr>
            <a:r>
              <a:rPr lang="en-CA" altLang="en-US" sz="1000" smtClean="0">
                <a:solidFill>
                  <a:srgbClr val="00B050"/>
                </a:solidFill>
                <a:latin typeface="Arial" pitchFamily="34" charset="0"/>
              </a:rPr>
              <a:t>New heat maps were generated.</a:t>
            </a:r>
          </a:p>
          <a:p>
            <a:pPr marL="163513" lvl="1" indent="-163513">
              <a:buFontTx/>
              <a:buChar char="-"/>
            </a:pPr>
            <a:r>
              <a:rPr lang="en-CA" altLang="en-US" sz="1000" smtClean="0">
                <a:solidFill>
                  <a:srgbClr val="00B050"/>
                </a:solidFill>
                <a:latin typeface="Arial" pitchFamily="34" charset="0"/>
              </a:rPr>
              <a:t>You can see that there were some slight changes but that we are still pretty focused in that upper right quadrant.</a:t>
            </a:r>
          </a:p>
          <a:p>
            <a:pPr marL="163513" lvl="1" indent="-163513">
              <a:buFontTx/>
              <a:buChar char="-"/>
            </a:pPr>
            <a:endParaRPr lang="en-CA" altLang="en-US" sz="1400" i="1" smtClean="0">
              <a:solidFill>
                <a:srgbClr val="00B050"/>
              </a:solidFill>
              <a:latin typeface="Arial" pitchFamily="34" charset="0"/>
            </a:endParaRPr>
          </a:p>
          <a:p>
            <a:pPr>
              <a:buFontTx/>
              <a:buChar char="-"/>
            </a:pPr>
            <a:endParaRPr lang="en-CA" altLang="en-US" sz="1000" smtClean="0">
              <a:latin typeface="Arial" pitchFamily="34" charset="0"/>
            </a:endParaRPr>
          </a:p>
        </p:txBody>
      </p:sp>
      <p:sp>
        <p:nvSpPr>
          <p:cNvPr id="12697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E1CF122C-6487-4C3B-9C46-57D889BD91D5}" type="slidenum">
              <a:rPr lang="en-CA" altLang="en-US" smtClean="0"/>
              <a:pPr/>
              <a:t>11</a:t>
            </a:fld>
            <a:endParaRPr lang="en-CA"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noTextEdit="1"/>
          </p:cNvSpPr>
          <p:nvPr>
            <p:ph type="sldImg"/>
          </p:nvPr>
        </p:nvSpPr>
        <p:spPr>
          <a:ln/>
        </p:spPr>
      </p:sp>
      <p:sp>
        <p:nvSpPr>
          <p:cNvPr id="18739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CA" sz="1100" i="1" smtClean="0">
              <a:latin typeface="Arial" pitchFamily="34" charset="0"/>
            </a:endParaRPr>
          </a:p>
        </p:txBody>
      </p:sp>
      <p:sp>
        <p:nvSpPr>
          <p:cNvPr id="18739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E4FD0A29-AE07-4763-BBA0-496560C33304}" type="slidenum">
              <a:rPr lang="en-CA" smtClean="0">
                <a:solidFill>
                  <a:srgbClr val="000000"/>
                </a:solidFill>
                <a:latin typeface="Calibri" pitchFamily="34" charset="0"/>
              </a:rPr>
              <a:pPr/>
              <a:t>12</a:t>
            </a:fld>
            <a:endParaRPr lang="en-CA" smtClean="0">
              <a:solidFill>
                <a:srgbClr val="000000"/>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a:xfrm>
            <a:off x="1181100" y="257175"/>
            <a:ext cx="4648200" cy="3486150"/>
          </a:xfrm>
          <a:ln/>
        </p:spPr>
      </p:sp>
      <p:sp>
        <p:nvSpPr>
          <p:cNvPr id="21507" name="Notes Placeholder 2"/>
          <p:cNvSpPr>
            <a:spLocks noGrp="1"/>
          </p:cNvSpPr>
          <p:nvPr>
            <p:ph type="body" idx="1"/>
          </p:nvPr>
        </p:nvSpPr>
        <p:spPr>
          <a:xfrm>
            <a:off x="912813" y="4000500"/>
            <a:ext cx="5183187" cy="4183063"/>
          </a:xfrm>
        </p:spPr>
        <p:txBody>
          <a:bodyPr/>
          <a:lstStyle/>
          <a:p>
            <a:pPr eaLnBrk="1" hangingPunct="1">
              <a:defRPr/>
            </a:pPr>
            <a:r>
              <a:rPr lang="en-CA" altLang="en-US" sz="1000" b="1" dirty="0"/>
              <a:t>Project selection guided by</a:t>
            </a:r>
            <a:r>
              <a:rPr lang="en-CA" altLang="en-US" sz="1000" dirty="0"/>
              <a:t>: </a:t>
            </a:r>
          </a:p>
          <a:p>
            <a:pPr lvl="1" eaLnBrk="1" hangingPunct="1">
              <a:defRPr/>
            </a:pPr>
            <a:r>
              <a:rPr lang="en-CA" altLang="en-US" sz="1000" dirty="0"/>
              <a:t>Outcome of science and risk work</a:t>
            </a:r>
          </a:p>
          <a:p>
            <a:pPr lvl="1" eaLnBrk="1" hangingPunct="1">
              <a:defRPr/>
            </a:pPr>
            <a:r>
              <a:rPr lang="en-CA" altLang="en-US" sz="1000" dirty="0"/>
              <a:t>As the program went on, identification of gaps in areas that hadn’t had much attention.</a:t>
            </a:r>
          </a:p>
          <a:p>
            <a:pPr lvl="1" eaLnBrk="1" hangingPunct="1">
              <a:defRPr/>
            </a:pPr>
            <a:r>
              <a:rPr lang="en-CA" altLang="en-US" sz="1000" dirty="0"/>
              <a:t>Climate-sensitive decisions</a:t>
            </a:r>
          </a:p>
          <a:p>
            <a:pPr lvl="1" eaLnBrk="1" hangingPunct="1">
              <a:defRPr/>
            </a:pPr>
            <a:endParaRPr lang="en-CA" altLang="en-US" sz="1000" dirty="0"/>
          </a:p>
          <a:p>
            <a:pPr eaLnBrk="1" hangingPunct="1">
              <a:defRPr/>
            </a:pPr>
            <a:r>
              <a:rPr lang="en-CA" altLang="en-US" sz="1000" b="1" dirty="0"/>
              <a:t>Knowledge and Understanding</a:t>
            </a:r>
            <a:r>
              <a:rPr lang="en-CA" altLang="en-US" sz="1000" dirty="0"/>
              <a:t>: Development of new knowledge through science and technology to improve the Department’s understanding of the impacts of climate change across its business lines</a:t>
            </a:r>
          </a:p>
          <a:p>
            <a:pPr lvl="1" eaLnBrk="1" hangingPunct="1">
              <a:defRPr/>
            </a:pPr>
            <a:endParaRPr lang="en-CA" altLang="en-US" sz="1000" dirty="0"/>
          </a:p>
          <a:p>
            <a:pPr marL="165228" indent="-165228">
              <a:buFontTx/>
              <a:buChar char="-"/>
              <a:defRPr/>
            </a:pPr>
            <a:endParaRPr lang="en-CA" altLang="en-US" sz="1000" dirty="0"/>
          </a:p>
          <a:p>
            <a:pPr>
              <a:defRPr/>
            </a:pPr>
            <a:endParaRPr lang="en-CA" altLang="en-US" sz="1000" b="1" dirty="0"/>
          </a:p>
        </p:txBody>
      </p:sp>
      <p:sp>
        <p:nvSpPr>
          <p:cNvPr id="12902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5E9BC0D9-ACCA-44A5-A2F7-9BB226D5A4D3}" type="slidenum">
              <a:rPr lang="en-CA" altLang="en-US" smtClean="0"/>
              <a:pPr/>
              <a:t>13</a:t>
            </a:fld>
            <a:endParaRPr lang="en-CA"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a:ln/>
        </p:spPr>
      </p:sp>
      <p:sp>
        <p:nvSpPr>
          <p:cNvPr id="15974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5974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AA7F610A-9EBD-4BA9-B5D9-41A3FFD19D05}" type="slidenum">
              <a:rPr lang="en-US" smtClean="0">
                <a:solidFill>
                  <a:srgbClr val="000000"/>
                </a:solidFill>
              </a:rPr>
              <a:pPr/>
              <a:t>14</a:t>
            </a:fld>
            <a:endParaRPr lang="en-US"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a:xfrm>
            <a:off x="1181100" y="257175"/>
            <a:ext cx="4648200" cy="3486150"/>
          </a:xfrm>
          <a:ln/>
        </p:spPr>
      </p:sp>
      <p:sp>
        <p:nvSpPr>
          <p:cNvPr id="131074" name="Notes Placeholder 2"/>
          <p:cNvSpPr>
            <a:spLocks noGrp="1"/>
          </p:cNvSpPr>
          <p:nvPr>
            <p:ph type="body" idx="1"/>
          </p:nvPr>
        </p:nvSpPr>
        <p:spPr>
          <a:xfrm>
            <a:off x="912813" y="4000500"/>
            <a:ext cx="5183187"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1225"/>
            <a:r>
              <a:rPr lang="en-CA" altLang="en-US" sz="1000" b="1" smtClean="0">
                <a:solidFill>
                  <a:srgbClr val="C00000"/>
                </a:solidFill>
                <a:latin typeface="Arial" pitchFamily="34" charset="0"/>
              </a:rPr>
              <a:t>From Risk Assessment to Adaptation : </a:t>
            </a:r>
            <a:r>
              <a:rPr lang="en-CA" altLang="en-US" sz="1000" smtClean="0">
                <a:latin typeface="Arial" pitchFamily="34" charset="0"/>
                <a:cs typeface="Arial" pitchFamily="34" charset="0"/>
              </a:rPr>
              <a:t>Adjusting DFO’s decisions to consider the vulnerabilities, risks, impacts, and opportunities associated with a changing climate</a:t>
            </a:r>
            <a:endParaRPr lang="en-CA" altLang="en-US" sz="1000" b="1" smtClean="0">
              <a:latin typeface="Arial" pitchFamily="34" charset="0"/>
              <a:cs typeface="Arial" pitchFamily="34" charset="0"/>
            </a:endParaRPr>
          </a:p>
          <a:p>
            <a:pPr defTabSz="911225"/>
            <a:endParaRPr lang="en-CA" altLang="en-US" sz="1000" b="1" u="sng" smtClean="0">
              <a:latin typeface="Arial" pitchFamily="34" charset="0"/>
            </a:endParaRPr>
          </a:p>
          <a:p>
            <a:pPr defTabSz="911225"/>
            <a:r>
              <a:rPr lang="en-CA" altLang="en-US" sz="1000" smtClean="0">
                <a:latin typeface="Arial" pitchFamily="34" charset="0"/>
              </a:rPr>
              <a:t>Adaptation Tools: Adaptation to climate change through the development of science-based and applied climate change adaptation tools for use by departmental decision makers and Canadians</a:t>
            </a:r>
          </a:p>
          <a:p>
            <a:pPr defTabSz="911225"/>
            <a:endParaRPr lang="en-CA" altLang="en-US" sz="900" b="1" u="sng" smtClean="0">
              <a:latin typeface="Arial" pitchFamily="34" charset="0"/>
            </a:endParaRPr>
          </a:p>
        </p:txBody>
      </p:sp>
      <p:sp>
        <p:nvSpPr>
          <p:cNvPr id="1310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B92DBAE9-3218-40F0-8788-9D38AA0D8ADF}" type="slidenum">
              <a:rPr lang="en-CA" altLang="en-US" smtClean="0"/>
              <a:pPr/>
              <a:t>15</a:t>
            </a:fld>
            <a:endParaRPr lang="en-CA"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noTextEdit="1"/>
          </p:cNvSpPr>
          <p:nvPr>
            <p:ph type="sldImg"/>
          </p:nvPr>
        </p:nvSpPr>
        <p:spPr>
          <a:ln/>
        </p:spPr>
      </p:sp>
      <p:sp>
        <p:nvSpPr>
          <p:cNvPr id="13312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3312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D864AD26-5732-4A63-B684-E50D0D705F13}" type="slidenum">
              <a:rPr lang="en-CA" smtClean="0">
                <a:latin typeface="Times New Roman" pitchFamily="18" charset="0"/>
              </a:rPr>
              <a:pPr/>
              <a:t>16</a:t>
            </a:fld>
            <a:endParaRPr lang="en-CA"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a:ln/>
        </p:spPr>
      </p:sp>
      <p:sp>
        <p:nvSpPr>
          <p:cNvPr id="13517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sz="1100" u="sng" smtClean="0">
              <a:latin typeface="Arial" pitchFamily="34" charset="0"/>
            </a:endParaRPr>
          </a:p>
          <a:p>
            <a:pPr eaLnBrk="1" hangingPunct="1">
              <a:lnSpc>
                <a:spcPct val="80000"/>
              </a:lnSpc>
            </a:pPr>
            <a:endParaRPr lang="en-US" sz="1100" u="sng" smtClean="0">
              <a:latin typeface="Arial" pitchFamily="34" charset="0"/>
            </a:endParaRPr>
          </a:p>
          <a:p>
            <a:pPr eaLnBrk="1" hangingPunct="1">
              <a:lnSpc>
                <a:spcPct val="80000"/>
              </a:lnSpc>
            </a:pPr>
            <a:r>
              <a:rPr lang="en-US" sz="1100" u="sng" smtClean="0">
                <a:latin typeface="Arial" pitchFamily="34" charset="0"/>
              </a:rPr>
              <a:t>Management:</a:t>
            </a:r>
            <a:r>
              <a:rPr lang="en-US" sz="1100" smtClean="0">
                <a:latin typeface="Arial" pitchFamily="34" charset="0"/>
              </a:rPr>
              <a:t> must incorporate climate change into operations =&gt;adaptation </a:t>
            </a:r>
          </a:p>
          <a:p>
            <a:pPr eaLnBrk="1" hangingPunct="1">
              <a:spcBef>
                <a:spcPct val="0"/>
              </a:spcBef>
            </a:pPr>
            <a:endParaRPr lang="en-CA" sz="1100" i="1" smtClean="0">
              <a:latin typeface="Arial" pitchFamily="34" charset="0"/>
            </a:endParaRPr>
          </a:p>
        </p:txBody>
      </p:sp>
      <p:sp>
        <p:nvSpPr>
          <p:cNvPr id="13517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A5AAD049-ADF2-4FCA-A365-B67949E1B05A}" type="slidenum">
              <a:rPr lang="en-CA" smtClean="0">
                <a:solidFill>
                  <a:srgbClr val="000000"/>
                </a:solidFill>
                <a:latin typeface="Calibri" pitchFamily="34" charset="0"/>
              </a:rPr>
              <a:pPr/>
              <a:t>17</a:t>
            </a:fld>
            <a:endParaRPr lang="en-CA" smtClean="0">
              <a:solidFill>
                <a:srgbClr val="000000"/>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noTextEdit="1"/>
          </p:cNvSpPr>
          <p:nvPr>
            <p:ph type="sldImg"/>
          </p:nvPr>
        </p:nvSpPr>
        <p:spPr>
          <a:ln/>
        </p:spPr>
      </p:sp>
      <p:sp>
        <p:nvSpPr>
          <p:cNvPr id="1372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mtClean="0">
                <a:latin typeface="Arial" pitchFamily="34" charset="0"/>
              </a:rPr>
              <a:t>Habitat gain loss is small small part of gigantic puzzle</a:t>
            </a:r>
          </a:p>
          <a:p>
            <a:endParaRPr lang="en-CA" smtClean="0">
              <a:latin typeface="Arial" pitchFamily="34" charset="0"/>
            </a:endParaRPr>
          </a:p>
          <a:p>
            <a:r>
              <a:rPr lang="en-CA" smtClean="0">
                <a:latin typeface="Arial" pitchFamily="34" charset="0"/>
              </a:rPr>
              <a:t>…)</a:t>
            </a:r>
          </a:p>
          <a:p>
            <a:r>
              <a:rPr lang="en-CA" smtClean="0">
                <a:latin typeface="Arial" pitchFamily="34" charset="0"/>
              </a:rPr>
              <a:t>Phytoplankton (base of food chain)</a:t>
            </a:r>
          </a:p>
          <a:p>
            <a:r>
              <a:rPr lang="en-CA" smtClean="0">
                <a:latin typeface="Arial" pitchFamily="34" charset="0"/>
              </a:rPr>
              <a:t>-Recruitment</a:t>
            </a:r>
          </a:p>
          <a:p>
            <a:r>
              <a:rPr lang="en-CA" smtClean="0">
                <a:latin typeface="Arial" pitchFamily="34" charset="0"/>
              </a:rPr>
              <a:t>-Habitat</a:t>
            </a:r>
          </a:p>
          <a:p>
            <a:r>
              <a:rPr lang="en-CA" smtClean="0">
                <a:latin typeface="Arial" pitchFamily="34" charset="0"/>
              </a:rPr>
              <a:t>-cumulative effect</a:t>
            </a:r>
          </a:p>
          <a:p>
            <a:endParaRPr lang="en-CA" smtClean="0">
              <a:latin typeface="Arial" pitchFamily="34" charset="0"/>
            </a:endParaRPr>
          </a:p>
        </p:txBody>
      </p:sp>
      <p:sp>
        <p:nvSpPr>
          <p:cNvPr id="13721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4A281834-57EB-4279-A66B-9391B27364CC}"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noTextEdit="1"/>
          </p:cNvSpPr>
          <p:nvPr>
            <p:ph type="sldImg"/>
          </p:nvPr>
        </p:nvSpPr>
        <p:spPr>
          <a:ln/>
        </p:spPr>
      </p:sp>
      <p:sp>
        <p:nvSpPr>
          <p:cNvPr id="13926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CA" sz="1100" i="1" smtClean="0">
              <a:latin typeface="Arial" pitchFamily="34" charset="0"/>
            </a:endParaRPr>
          </a:p>
        </p:txBody>
      </p:sp>
      <p:sp>
        <p:nvSpPr>
          <p:cNvPr id="13926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ABA927CC-6953-41B3-A0F1-4777C0714329}" type="slidenum">
              <a:rPr lang="en-CA" smtClean="0">
                <a:solidFill>
                  <a:srgbClr val="000000"/>
                </a:solidFill>
                <a:latin typeface="Calibri" pitchFamily="34" charset="0"/>
              </a:rPr>
              <a:pPr/>
              <a:t>19</a:t>
            </a:fld>
            <a:endParaRPr lang="en-CA" smtClean="0">
              <a:solidFill>
                <a:srgbClr val="000000"/>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a:ln/>
        </p:spPr>
      </p:sp>
      <p:sp>
        <p:nvSpPr>
          <p:cNvPr id="10649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CA" sz="1100" i="1" dirty="0" smtClean="0">
              <a:latin typeface="Arial" pitchFamily="34" charset="0"/>
            </a:endParaRPr>
          </a:p>
        </p:txBody>
      </p:sp>
      <p:sp>
        <p:nvSpPr>
          <p:cNvPr id="10649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3505791E-A8DA-47B7-B60D-C760CEDF0C2D}" type="slidenum">
              <a:rPr lang="en-CA" smtClean="0">
                <a:solidFill>
                  <a:srgbClr val="000000"/>
                </a:solidFill>
                <a:latin typeface="Calibri" pitchFamily="34" charset="0"/>
              </a:rPr>
              <a:pPr/>
              <a:t>2</a:t>
            </a:fld>
            <a:endParaRPr lang="en-CA" smtClean="0">
              <a:solidFill>
                <a:srgbClr val="000000"/>
              </a:solidFill>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a:ln/>
        </p:spPr>
      </p:sp>
      <p:sp>
        <p:nvSpPr>
          <p:cNvPr id="14131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413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98F6A73A-BF80-42A3-A290-DF03CDC4C753}"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a:ln/>
        </p:spPr>
      </p:sp>
      <p:sp>
        <p:nvSpPr>
          <p:cNvPr id="14336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CA" sz="1100" i="1" smtClean="0">
              <a:latin typeface="Arial" pitchFamily="34" charset="0"/>
            </a:endParaRPr>
          </a:p>
        </p:txBody>
      </p:sp>
      <p:sp>
        <p:nvSpPr>
          <p:cNvPr id="14336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BF3AAAD5-2055-4811-A9F4-B61A301A2103}" type="slidenum">
              <a:rPr lang="en-CA" smtClean="0">
                <a:solidFill>
                  <a:srgbClr val="000000"/>
                </a:solidFill>
                <a:latin typeface="Calibri" pitchFamily="34" charset="0"/>
              </a:rPr>
              <a:pPr/>
              <a:t>21</a:t>
            </a:fld>
            <a:endParaRPr lang="en-CA" smtClean="0">
              <a:solidFill>
                <a:srgbClr val="000000"/>
              </a:solidFill>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noTextEdit="1"/>
          </p:cNvSpPr>
          <p:nvPr>
            <p:ph type="sldImg"/>
          </p:nvPr>
        </p:nvSpPr>
        <p:spPr>
          <a:ln/>
        </p:spPr>
      </p:sp>
      <p:sp>
        <p:nvSpPr>
          <p:cNvPr id="14745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mtClean="0">
                <a:latin typeface="Arial" pitchFamily="34" charset="0"/>
              </a:rPr>
              <a:t>SDMs</a:t>
            </a:r>
          </a:p>
          <a:p>
            <a:r>
              <a:rPr lang="en-CA" smtClean="0">
                <a:latin typeface="Arial" pitchFamily="34" charset="0"/>
              </a:rPr>
              <a:t>-First Response: animal follows temperature.</a:t>
            </a:r>
          </a:p>
        </p:txBody>
      </p:sp>
      <p:sp>
        <p:nvSpPr>
          <p:cNvPr id="14745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45287A0A-D56F-4407-B72B-183025B1D440}"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4794EFB4-7C00-41C8-8CCE-02FDF73ECE02}" type="slidenum">
              <a:rPr lang="en-US" smtClean="0"/>
              <a:pPr/>
              <a:t>23</a:t>
            </a:fld>
            <a:endParaRPr lang="en-US" smtClean="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Many terrestrial studies predicting poleward movement. Here is example of a marine study</a:t>
            </a:r>
          </a:p>
          <a:p>
            <a:pPr eaLnBrk="1" hangingPunct="1"/>
            <a:r>
              <a:rPr lang="en-US" smtClean="0">
                <a:latin typeface="Arial" pitchFamily="34" charset="0"/>
              </a:rPr>
              <a:t>-</a:t>
            </a:r>
            <a:r>
              <a:rPr lang="en-US" sz="900" smtClean="0">
                <a:latin typeface="Arial" pitchFamily="34" charset="0"/>
              </a:rPr>
              <a:t>-very impt work and then followed by study showing that change may not be poleward.(next slide)</a:t>
            </a:r>
          </a:p>
          <a:p>
            <a:pPr eaLnBrk="1" hangingPunct="1"/>
            <a:r>
              <a:rPr lang="en-US" sz="900" smtClean="0">
                <a:latin typeface="Arial" pitchFamily="34" charset="0"/>
              </a:rPr>
              <a:t>see hake eg. In US)</a:t>
            </a:r>
          </a:p>
          <a:p>
            <a:pPr eaLnBrk="1" hangingPunct="1"/>
            <a:endParaRPr lang="en-US" sz="900"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mtClean="0">
                <a:latin typeface="Arial" pitchFamily="34" charset="0"/>
              </a:rPr>
              <a:t>--fish </a:t>
            </a:r>
          </a:p>
          <a:p>
            <a:pPr eaLnBrk="1" hangingPunct="1"/>
            <a:r>
              <a:rPr lang="en-CA" smtClean="0">
                <a:latin typeface="Arial" pitchFamily="34" charset="0"/>
              </a:rPr>
              <a:t>Pinsky et al. 2013 -climate velocity= rate and direction of temperature: marine organisms track temperature.</a:t>
            </a:r>
          </a:p>
          <a:p>
            <a:pPr eaLnBrk="1" hangingPunct="1"/>
            <a:endParaRPr lang="en-CA" smtClean="0">
              <a:latin typeface="Arial" pitchFamily="34" charset="0"/>
            </a:endParaRPr>
          </a:p>
          <a:p>
            <a:r>
              <a:rPr lang="en-CA" smtClean="0">
                <a:latin typeface="Arial" pitchFamily="34" charset="0"/>
              </a:rPr>
              <a:t>follow temperature.</a:t>
            </a:r>
          </a:p>
          <a:p>
            <a:endParaRPr lang="en-CA" smtClean="0">
              <a:latin typeface="Arial" pitchFamily="34" charset="0"/>
            </a:endParaRPr>
          </a:p>
          <a:p>
            <a:r>
              <a:rPr lang="en-CA" smtClean="0">
                <a:latin typeface="Arial" pitchFamily="34" charset="0"/>
              </a:rPr>
              <a:t>2 Arrows facing Poleward</a:t>
            </a:r>
          </a:p>
        </p:txBody>
      </p:sp>
      <p:sp>
        <p:nvSpPr>
          <p:cNvPr id="14950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222F8FCC-77D3-4FAE-A15F-623E1F27CB56}" type="slidenum">
              <a:rPr lang="en-US" smtClean="0">
                <a:solidFill>
                  <a:srgbClr val="000000"/>
                </a:solidFill>
              </a:rPr>
              <a:pPr/>
              <a:t>24</a:t>
            </a:fld>
            <a:endParaRPr lang="en-US" smtClean="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E3FBB3CE-1FFC-4229-8417-C10ADF9B0C22}" type="slidenum">
              <a:rPr lang="en-US" smtClean="0">
                <a:solidFill>
                  <a:srgbClr val="000000"/>
                </a:solidFill>
              </a:rPr>
              <a:pPr/>
              <a:t>25</a:t>
            </a:fld>
            <a:endParaRPr lang="en-US" smtClean="0">
              <a:solidFill>
                <a:srgbClr val="000000"/>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smtClean="0">
                <a:latin typeface="Arial" pitchFamily="34" charset="0"/>
              </a:rPr>
              <a:t>Used logistic regression to describe probability map of all those species. Predict probability under different temperatures and estimate diff between now and projeciton.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noTextEdit="1"/>
          </p:cNvSpPr>
          <p:nvPr>
            <p:ph type="sldImg"/>
          </p:nvPr>
        </p:nvSpPr>
        <p:spPr>
          <a:ln/>
        </p:spPr>
      </p:sp>
      <p:sp>
        <p:nvSpPr>
          <p:cNvPr id="15360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mtClean="0">
                <a:latin typeface="Arial" pitchFamily="34" charset="0"/>
              </a:rPr>
              <a:t>Examples of non-parametric curve fit smoothed component plot, transformed from logit scale to prob scale with only temperature in model. Cod like cold, Haddock bit warmer.</a:t>
            </a:r>
          </a:p>
        </p:txBody>
      </p:sp>
      <p:sp>
        <p:nvSpPr>
          <p:cNvPr id="15360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3C223829-9B4F-442C-B594-5978EEB8FE11}" type="slidenum">
              <a:rPr lang="en-US" smtClean="0">
                <a:solidFill>
                  <a:srgbClr val="000000"/>
                </a:solidFill>
              </a:rPr>
              <a:pPr/>
              <a:t>26</a:t>
            </a:fld>
            <a:endParaRPr lang="en-US" smtClean="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5565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B332D24B-F82F-43FA-B8E1-9D12905C427A}"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a:ln/>
        </p:spPr>
      </p:sp>
      <p:sp>
        <p:nvSpPr>
          <p:cNvPr id="15769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mtClean="0">
                <a:latin typeface="Arial" pitchFamily="34" charset="0"/>
              </a:rPr>
              <a:t>Most spp from 40N to 47N</a:t>
            </a:r>
          </a:p>
          <a:p>
            <a:r>
              <a:rPr lang="en-CA" smtClean="0">
                <a:latin typeface="Arial" pitchFamily="34" charset="0"/>
              </a:rPr>
              <a:t>-note no angel shark etc.</a:t>
            </a:r>
          </a:p>
        </p:txBody>
      </p:sp>
      <p:sp>
        <p:nvSpPr>
          <p:cNvPr id="15769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34EDAA09-7FAC-4C15-AF27-7B3A5A05BB12}" type="slidenum">
              <a:rPr lang="en-US" smtClean="0">
                <a:solidFill>
                  <a:srgbClr val="000000"/>
                </a:solidFill>
              </a:rPr>
              <a:pPr/>
              <a:t>28</a:t>
            </a:fld>
            <a:endParaRPr lang="en-US"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8196080A-E26B-4E02-BB1D-08C7351586F0}" type="slidenum">
              <a:rPr lang="en-US" smtClean="0"/>
              <a:pPr/>
              <a:t>29</a:t>
            </a:fld>
            <a:endParaRPr lang="en-US" smtClean="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A"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a:ln/>
        </p:spPr>
      </p:sp>
      <p:sp>
        <p:nvSpPr>
          <p:cNvPr id="10854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3513" indent="-163513">
              <a:buFontTx/>
              <a:buChar char="-"/>
            </a:pPr>
            <a:endParaRPr lang="en-CA" altLang="en-US" sz="1000" smtClean="0">
              <a:latin typeface="Arial" pitchFamily="34" charset="0"/>
            </a:endParaRPr>
          </a:p>
        </p:txBody>
      </p:sp>
      <p:sp>
        <p:nvSpPr>
          <p:cNvPr id="10854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F7A41E7B-11EC-4569-A1C0-BE22872A8629}" type="slidenum">
              <a:rPr lang="en-CA" altLang="en-US" smtClean="0"/>
              <a:pPr/>
              <a:t>3</a:t>
            </a:fld>
            <a:endParaRPr lang="en-CA"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a:ln/>
        </p:spPr>
      </p:sp>
      <p:sp>
        <p:nvSpPr>
          <p:cNvPr id="1658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658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D716D4D5-6DB8-42A9-AE4A-B3750D64C66F}"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a:ln/>
        </p:spPr>
      </p:sp>
      <p:sp>
        <p:nvSpPr>
          <p:cNvPr id="16793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6793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5699406F-AEB4-4F0B-9C02-FC5E36264F2E}" type="slidenum">
              <a:rPr lang="en-CA" smtClean="0"/>
              <a:pPr/>
              <a:t>31</a:t>
            </a:fld>
            <a:endParaRPr lang="en-CA"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043C09E9-218D-404F-A44A-71AED7A29F68}" type="slidenum">
              <a:rPr lang="en-US" smtClean="0"/>
              <a:pPr>
                <a:defRPr/>
              </a:pPr>
              <a:t>32</a:t>
            </a:fld>
            <a:endParaRPr lang="en-US"/>
          </a:p>
        </p:txBody>
      </p:sp>
    </p:spTree>
    <p:extLst>
      <p:ext uri="{BB962C8B-B14F-4D97-AF65-F5344CB8AC3E}">
        <p14:creationId xmlns:p14="http://schemas.microsoft.com/office/powerpoint/2010/main" val="1388310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a:ln/>
        </p:spPr>
      </p:sp>
      <p:sp>
        <p:nvSpPr>
          <p:cNvPr id="17203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7203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BC8E0F55-1301-48DE-B18D-E06E099E8880}"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ln/>
        </p:spPr>
      </p:sp>
      <p:sp>
        <p:nvSpPr>
          <p:cNvPr id="17613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7613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1AE32F1E-C90B-413B-AACE-1757BD0336E7}"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a:ln/>
        </p:spPr>
      </p:sp>
      <p:sp>
        <p:nvSpPr>
          <p:cNvPr id="18125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8125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821ED752-CB63-494E-A457-8B43C5626741}"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r>
              <a:rPr lang="en-US" b="1" dirty="0">
                <a:latin typeface="+mn-lt"/>
              </a:rPr>
              <a:t>Where species were significantly lacking in data (one reference or no references; i.e. a certainty score of 0 or 0.25 for more than two factors), these species were not assessed (Table A2).  Where a species had no references for one or two factors, it was given a neutral score (i.e. 3) for these factors in order not to over- or under- estimate vulnerability (Table A1). </a:t>
            </a:r>
            <a:endParaRPr lang="en-US" dirty="0"/>
          </a:p>
        </p:txBody>
      </p:sp>
      <p:sp>
        <p:nvSpPr>
          <p:cNvPr id="17920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7DDC6F24-FCBE-450C-9E93-993B70E53490}"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8329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15D1FEE2-ABEA-48FE-876B-662389D87B18}"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ln/>
        </p:spPr>
      </p:sp>
      <p:sp>
        <p:nvSpPr>
          <p:cNvPr id="18534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sz="1100" u="sng" smtClean="0">
              <a:latin typeface="Arial" pitchFamily="34" charset="0"/>
            </a:endParaRPr>
          </a:p>
          <a:p>
            <a:pPr eaLnBrk="1" hangingPunct="1">
              <a:lnSpc>
                <a:spcPct val="80000"/>
              </a:lnSpc>
            </a:pPr>
            <a:endParaRPr lang="en-US" sz="1100" u="sng" smtClean="0">
              <a:latin typeface="Arial" pitchFamily="34" charset="0"/>
            </a:endParaRPr>
          </a:p>
          <a:p>
            <a:pPr eaLnBrk="1" hangingPunct="1">
              <a:lnSpc>
                <a:spcPct val="80000"/>
              </a:lnSpc>
            </a:pPr>
            <a:r>
              <a:rPr lang="en-US" sz="1100" u="sng" smtClean="0">
                <a:latin typeface="Arial" pitchFamily="34" charset="0"/>
              </a:rPr>
              <a:t>Management:</a:t>
            </a:r>
            <a:r>
              <a:rPr lang="en-US" sz="1100" smtClean="0">
                <a:latin typeface="Arial" pitchFamily="34" charset="0"/>
              </a:rPr>
              <a:t> must incorporate climate change into operations =&gt;adaptation </a:t>
            </a:r>
          </a:p>
          <a:p>
            <a:pPr eaLnBrk="1" hangingPunct="1">
              <a:spcBef>
                <a:spcPct val="0"/>
              </a:spcBef>
            </a:pPr>
            <a:endParaRPr lang="en-CA" sz="1100" i="1" smtClean="0">
              <a:latin typeface="Arial" pitchFamily="34" charset="0"/>
            </a:endParaRPr>
          </a:p>
        </p:txBody>
      </p:sp>
      <p:sp>
        <p:nvSpPr>
          <p:cNvPr id="18534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C19B3CF2-0DFB-48E2-8567-BAA080CADF96}" type="slidenum">
              <a:rPr lang="en-CA" smtClean="0">
                <a:solidFill>
                  <a:srgbClr val="000000"/>
                </a:solidFill>
                <a:latin typeface="Calibri" pitchFamily="34" charset="0"/>
              </a:rPr>
              <a:pPr/>
              <a:t>38</a:t>
            </a:fld>
            <a:endParaRPr lang="en-CA" smtClean="0">
              <a:solidFill>
                <a:srgbClr val="000000"/>
              </a:solidFill>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629C62F6-589B-4BA3-913B-C84F104771F9}" type="slidenum">
              <a:rPr lang="en-US" smtClean="0"/>
              <a:pPr/>
              <a:t>39</a:t>
            </a:fld>
            <a:endParaRPr lang="en-US" smtClean="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A lot of work in lakes and terrestrial systems about the ecosystem effects of removing top predatrs</a:t>
            </a:r>
          </a:p>
          <a:p>
            <a:r>
              <a:rPr lang="en-US" smtClean="0">
                <a:latin typeface="Arial" pitchFamily="34" charset="0"/>
              </a:rPr>
              <a:t>-A lot of work in the ocean, on climated-induced ecological changes.</a:t>
            </a:r>
            <a:endParaRPr lang="en-CA"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11059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38138" indent="-338138" eaLnBrk="1" hangingPunct="1">
              <a:buFontTx/>
              <a:buChar char="-"/>
            </a:pPr>
            <a:endParaRPr lang="en-CA" altLang="en-US" sz="1000" smtClean="0">
              <a:latin typeface="Arial" pitchFamily="34" charset="0"/>
            </a:endParaRPr>
          </a:p>
        </p:txBody>
      </p:sp>
      <p:sp>
        <p:nvSpPr>
          <p:cNvPr id="11059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29DC63C8-493F-4787-9967-30DDB1126B2D}" type="slidenum">
              <a:rPr lang="en-CA" altLang="en-US" smtClean="0"/>
              <a:pPr/>
              <a:t>4</a:t>
            </a:fld>
            <a:endParaRPr lang="en-CA"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D9F8AD6D-8E2C-4691-8312-DB5E499220BB}" type="slidenum">
              <a:rPr lang="en-US" smtClean="0"/>
              <a:pPr/>
              <a:t>40</a:t>
            </a:fld>
            <a:endParaRPr lang="en-US" smtClean="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49EDCA4E-B60A-4D90-A593-C3221B32F1AA}" type="slidenum">
              <a:rPr lang="en-US" smtClean="0"/>
              <a:pPr/>
              <a:t>41</a:t>
            </a:fld>
            <a:endParaRPr lang="en-US" smtClean="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DD52B6CA-A7B5-47FB-A7D8-FA4EB69A001D}" type="slidenum">
              <a:rPr lang="en-US" smtClean="0"/>
              <a:pPr/>
              <a:t>42</a:t>
            </a:fld>
            <a:endParaRPr lang="en-US" smtClean="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p:cNvSpPr>
          <p:nvPr>
            <p:ph type="sldImg"/>
          </p:nvPr>
        </p:nvSpPr>
        <p:spPr>
          <a:ln/>
        </p:spPr>
      </p:sp>
      <p:sp>
        <p:nvSpPr>
          <p:cNvPr id="19865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9865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850101F7-5A47-46A1-A3AA-C3DDE27B8449}"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noTextEdit="1"/>
          </p:cNvSpPr>
          <p:nvPr>
            <p:ph type="sldImg"/>
          </p:nvPr>
        </p:nvSpPr>
        <p:spPr>
          <a:ln/>
        </p:spPr>
      </p:sp>
      <p:sp>
        <p:nvSpPr>
          <p:cNvPr id="20275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202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454AF692-D477-43E1-8E31-2F2D29020A5A}"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p:cNvSpPr>
          <p:nvPr>
            <p:ph type="sldImg"/>
          </p:nvPr>
        </p:nvSpPr>
        <p:spPr>
          <a:ln/>
        </p:spPr>
      </p:sp>
      <p:sp>
        <p:nvSpPr>
          <p:cNvPr id="20070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20070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9FF172BB-8743-4360-98EA-D16495F14170}"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noTextEdit="1"/>
          </p:cNvSpPr>
          <p:nvPr>
            <p:ph type="sldImg"/>
          </p:nvPr>
        </p:nvSpPr>
        <p:spPr>
          <a:ln/>
        </p:spPr>
      </p:sp>
      <p:sp>
        <p:nvSpPr>
          <p:cNvPr id="20480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CA" sz="1100" i="1" smtClean="0">
              <a:latin typeface="Arial" pitchFamily="34" charset="0"/>
            </a:endParaRPr>
          </a:p>
        </p:txBody>
      </p:sp>
      <p:sp>
        <p:nvSpPr>
          <p:cNvPr id="20480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1D610E13-4913-4BB9-88C4-BD8A05D902A4}" type="slidenum">
              <a:rPr lang="en-CA" smtClean="0">
                <a:solidFill>
                  <a:srgbClr val="000000"/>
                </a:solidFill>
                <a:latin typeface="Calibri" pitchFamily="34" charset="0"/>
              </a:rPr>
              <a:pPr/>
              <a:t>46</a:t>
            </a:fld>
            <a:endParaRPr lang="en-CA" smtClean="0">
              <a:solidFill>
                <a:srgbClr val="000000"/>
              </a:solidFill>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noTextEdit="1"/>
          </p:cNvSpPr>
          <p:nvPr>
            <p:ph type="sldImg"/>
          </p:nvPr>
        </p:nvSpPr>
        <p:spPr>
          <a:ln/>
        </p:spPr>
      </p:sp>
      <p:sp>
        <p:nvSpPr>
          <p:cNvPr id="20685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CA" sz="1100" i="1" smtClean="0">
              <a:latin typeface="Arial" pitchFamily="34" charset="0"/>
            </a:endParaRPr>
          </a:p>
        </p:txBody>
      </p:sp>
      <p:sp>
        <p:nvSpPr>
          <p:cNvPr id="20685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21353750-1473-48B3-A658-B36DF891FB51}" type="slidenum">
              <a:rPr lang="en-CA" smtClean="0">
                <a:solidFill>
                  <a:srgbClr val="000000"/>
                </a:solidFill>
                <a:latin typeface="Calibri" pitchFamily="34" charset="0"/>
              </a:rPr>
              <a:pPr/>
              <a:t>47</a:t>
            </a:fld>
            <a:endParaRPr lang="en-CA" smtClean="0">
              <a:solidFill>
                <a:srgbClr val="000000"/>
              </a:solidFill>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p:cNvSpPr>
          <p:nvPr>
            <p:ph type="sldImg"/>
          </p:nvPr>
        </p:nvSpPr>
        <p:spPr>
          <a:ln/>
        </p:spPr>
      </p:sp>
      <p:sp>
        <p:nvSpPr>
          <p:cNvPr id="20889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20889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E6A73DE0-7AB6-42A4-9302-B65F32C1316B}"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p:cNvSpPr>
            <a:spLocks noGrp="1" noRot="1" noChangeAspect="1" noTextEdit="1"/>
          </p:cNvSpPr>
          <p:nvPr>
            <p:ph type="sldImg"/>
          </p:nvPr>
        </p:nvSpPr>
        <p:spPr>
          <a:ln/>
        </p:spPr>
      </p:sp>
      <p:sp>
        <p:nvSpPr>
          <p:cNvPr id="21094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21094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5AC28C66-273D-455B-AAE7-34672DE8892B}" type="slidenum">
              <a:rPr lang="en-US" smtClean="0">
                <a:solidFill>
                  <a:srgbClr val="000000"/>
                </a:solidFill>
              </a:rPr>
              <a:pPr/>
              <a:t>49</a:t>
            </a:fld>
            <a:endParaRPr 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126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FFBF0665-21F2-408F-9481-E3E0DF2DFD31}"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a:ln/>
        </p:spPr>
      </p:sp>
      <p:sp>
        <p:nvSpPr>
          <p:cNvPr id="17408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7408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28F693F1-32EF-4660-BFD2-B494BD33F224}" type="slidenum">
              <a:rPr lang="en-US"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noTextEdit="1"/>
          </p:cNvSpPr>
          <p:nvPr>
            <p:ph type="sldImg"/>
          </p:nvPr>
        </p:nvSpPr>
        <p:spPr>
          <a:ln/>
        </p:spPr>
      </p:sp>
      <p:sp>
        <p:nvSpPr>
          <p:cNvPr id="21299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b="1" smtClean="0">
                <a:latin typeface="Arial" pitchFamily="34" charset="0"/>
              </a:rPr>
              <a:t>Figure 5-5 </a:t>
            </a:r>
            <a:r>
              <a:rPr lang="en-CA" smtClean="0">
                <a:latin typeface="Arial" pitchFamily="34" charset="0"/>
              </a:rPr>
              <a:t>Bi-decadal monthly TOS change fields from 1986-2005 to 2046-2065 for the NWA for RCP8.5 from interpolated data from the six ESMs for a) February and b) August. The white contour is the 0°C isotherm. Gulf Stream not well resolved in hindcast model, </a:t>
            </a:r>
          </a:p>
          <a:p>
            <a:pPr eaLnBrk="1" hangingPunct="1"/>
            <a:r>
              <a:rPr lang="en-CA" smtClean="0">
                <a:latin typeface="Arial" pitchFamily="34" charset="0"/>
              </a:rPr>
              <a:t>so Changefields are affected</a:t>
            </a:r>
          </a:p>
          <a:p>
            <a:pPr eaLnBrk="1" hangingPunct="1"/>
            <a:r>
              <a:rPr lang="en-CA" smtClean="0">
                <a:latin typeface="Arial" pitchFamily="34" charset="0"/>
              </a:rPr>
              <a:t>So much Var</a:t>
            </a:r>
          </a:p>
          <a:p>
            <a:pPr eaLnBrk="1" hangingPunct="1"/>
            <a:r>
              <a:rPr lang="en-CA" smtClean="0">
                <a:latin typeface="Arial" pitchFamily="34" charset="0"/>
              </a:rPr>
              <a:t>Among</a:t>
            </a:r>
          </a:p>
          <a:p>
            <a:pPr eaLnBrk="1" hangingPunct="1"/>
            <a:r>
              <a:rPr lang="en-CA" smtClean="0">
                <a:latin typeface="Arial" pitchFamily="34" charset="0"/>
              </a:rPr>
              <a:t>IPCC use Ensemble</a:t>
            </a:r>
          </a:p>
          <a:p>
            <a:endParaRPr lang="en-CA" smtClean="0">
              <a:latin typeface="Arial" pitchFamily="34" charset="0"/>
            </a:endParaRPr>
          </a:p>
        </p:txBody>
      </p:sp>
      <p:sp>
        <p:nvSpPr>
          <p:cNvPr id="21299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455DF717-2779-4786-8560-9C938D4A96F1}" type="slidenum">
              <a:rPr lang="en-US" smtClean="0">
                <a:solidFill>
                  <a:srgbClr val="000000"/>
                </a:solidFill>
              </a:rPr>
              <a:pPr/>
              <a:t>51</a:t>
            </a:fld>
            <a:endParaRPr lang="en-US" smtClean="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Image Placeholder 1"/>
          <p:cNvSpPr>
            <a:spLocks noGrp="1" noRot="1" noChangeAspect="1" noTextEdit="1"/>
          </p:cNvSpPr>
          <p:nvPr>
            <p:ph type="sldImg"/>
          </p:nvPr>
        </p:nvSpPr>
        <p:spPr>
          <a:ln/>
        </p:spPr>
      </p:sp>
      <p:sp>
        <p:nvSpPr>
          <p:cNvPr id="2150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2150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42E07C2F-6463-4B72-85FE-E0524745310F}" type="slidenum">
              <a:rPr lang="en-US" smtClean="0">
                <a:solidFill>
                  <a:srgbClr val="000000"/>
                </a:solidFill>
              </a:rPr>
              <a:pPr/>
              <a:t>52</a:t>
            </a:fld>
            <a:endParaRPr lang="en-US" smtClean="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3EA22B69-F33A-49C7-8E1D-7DEBF7F88ACB}" type="slidenum">
              <a:rPr lang="en-US" smtClean="0"/>
              <a:pPr/>
              <a:t>53</a:t>
            </a:fld>
            <a:endParaRPr lang="en-US" smtClean="0"/>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Cheung et al. 2011.Ocean acidification and reduction in oxygen content reduce growth performance, increase the rate of range shift,</a:t>
            </a:r>
          </a:p>
          <a:p>
            <a:r>
              <a:rPr lang="en-US" smtClean="0">
                <a:latin typeface="Arial" pitchFamily="34" charset="0"/>
              </a:rPr>
              <a:t>and lower the estimated catch potentials (10-year average of 2050 relative to 2005) by 20–30% relative to simulations without considering</a:t>
            </a:r>
          </a:p>
          <a:p>
            <a:r>
              <a:rPr lang="en-US" smtClean="0">
                <a:latin typeface="Arial" pitchFamily="34" charset="0"/>
              </a:rPr>
              <a:t>these factors. Consideration of phytoplankton community structure may further reduce projected catch potentials by 10%.</a:t>
            </a:r>
          </a:p>
          <a:p>
            <a:endParaRPr lang="en-US"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EFD9280B-2FA9-4C6C-B0C7-CEA41A1F2186}" type="slidenum">
              <a:rPr lang="en-US" smtClean="0"/>
              <a:pPr/>
              <a:t>54</a:t>
            </a:fld>
            <a:endParaRPr lang="en-US" smtClean="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Changes in phytoplankton community structure -&gt; reduce projected catch potentials by 10%</a:t>
            </a:r>
          </a:p>
          <a:p>
            <a:endParaRPr 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Image Placeholder 1"/>
          <p:cNvSpPr>
            <a:spLocks noGrp="1" noRot="1" noChangeAspect="1"/>
          </p:cNvSpPr>
          <p:nvPr>
            <p:ph type="sldImg"/>
          </p:nvPr>
        </p:nvSpPr>
        <p:spPr>
          <a:ln/>
        </p:spPr>
      </p:sp>
      <p:sp>
        <p:nvSpPr>
          <p:cNvPr id="22118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22118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A3CE1926-64D3-48F3-92C4-FC2D2D3BD28C}" type="slidenum">
              <a:rPr lang="en-US" smtClean="0"/>
              <a:pPr/>
              <a:t>55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ide Image Placeholder 1"/>
          <p:cNvSpPr>
            <a:spLocks noGrp="1" noRot="1" noChangeAspect="1"/>
          </p:cNvSpPr>
          <p:nvPr>
            <p:ph type="sldImg"/>
          </p:nvPr>
        </p:nvSpPr>
        <p:spPr>
          <a:ln/>
        </p:spPr>
      </p:sp>
      <p:sp>
        <p:nvSpPr>
          <p:cNvPr id="22323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323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DCCD3F2C-2728-4A1B-BC95-1EA69FA48C10}" type="slidenum">
              <a:rPr lang="en-US" smtClean="0"/>
              <a:pPr/>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p:cNvSpPr>
          <p:nvPr>
            <p:ph type="sldImg"/>
          </p:nvPr>
        </p:nvSpPr>
        <p:spPr>
          <a:ln/>
        </p:spPr>
      </p:sp>
      <p:sp>
        <p:nvSpPr>
          <p:cNvPr id="22528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22528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C631A319-0227-4569-B512-5AD916068BD3}" type="slidenum">
              <a:rPr lang="en-US" smtClean="0"/>
              <a:pPr/>
              <a:t>57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7F1434D9-4219-43B9-8FFB-A23C852964EC}" type="slidenum">
              <a:rPr lang="en-US" smtClean="0">
                <a:solidFill>
                  <a:srgbClr val="000000"/>
                </a:solidFill>
              </a:rPr>
              <a:pPr/>
              <a:t>58</a:t>
            </a:fld>
            <a:endParaRPr lang="en-US" smtClean="0">
              <a:solidFill>
                <a:srgbClr val="000000"/>
              </a:solidFill>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smtClean="0">
                <a:latin typeface="Arial" pitchFamily="34" charset="0"/>
              </a:rPr>
              <a:t>Used logistic regression to describe probability map of all those species. Predict probability under different temperatures and estimate diff between now and projeciton.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noTextEdit="1"/>
          </p:cNvSpPr>
          <p:nvPr>
            <p:ph type="sldImg"/>
          </p:nvPr>
        </p:nvSpPr>
        <p:spPr>
          <a:ln/>
        </p:spPr>
      </p:sp>
      <p:sp>
        <p:nvSpPr>
          <p:cNvPr id="22937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mtClean="0">
                <a:latin typeface="Arial" pitchFamily="34" charset="0"/>
              </a:rPr>
              <a:t>Examples of non-parametric curve fit smoothed component plot, transformed from logit scale to prob scale with only temperature in model. Cod like cold, Haddock bit warmer.</a:t>
            </a:r>
          </a:p>
        </p:txBody>
      </p:sp>
      <p:sp>
        <p:nvSpPr>
          <p:cNvPr id="22937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48009474-E598-4286-A19E-D4E6679CFFEF}" type="slidenum">
              <a:rPr lang="en-US" smtClean="0">
                <a:solidFill>
                  <a:srgbClr val="000000"/>
                </a:solidFill>
              </a:rPr>
              <a:pPr/>
              <a:t>59</a:t>
            </a:fld>
            <a:endParaRPr lang="en-US"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146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2648B78C-91E7-476E-8565-4F5B2076D790}"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noTextEdit="1"/>
          </p:cNvSpPr>
          <p:nvPr>
            <p:ph type="sldImg"/>
          </p:nvPr>
        </p:nvSpPr>
        <p:spPr>
          <a:ln/>
        </p:spPr>
      </p:sp>
      <p:sp>
        <p:nvSpPr>
          <p:cNvPr id="23142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mtClean="0">
                <a:latin typeface="Arial" pitchFamily="34" charset="0"/>
              </a:rPr>
              <a:t>The 1951-2009 period was chosen for the longest period with sufficient sampling. The 1979-2009 period represents the last approximate three decades of sampling. The p-value, a measure of how much the trend is significantly different from zero, was determined. The following figures show the trend (positive is red; negative is blue) for each region and parameter as bar graphs. For each region, the left bar is for the period 1951-2009 and the right bar is for 1979-2009. The height of the bar is proportional to the magnitude of the trend. A scale is given at the bottom centre of the figure. The intensity of the red (blue) within each bar is an indication of the p-value with higher intensities indicative of trends more significantly different from zero. The log of the p-value is used and the scale is given in the lower right corner of the figure (e.g. a significance level of 0.1 and 0.01 corresponds to a log scale value of -1 and -2). It should be noted that the Matlab</a:t>
            </a:r>
            <a:r>
              <a:rPr lang="en-CA" baseline="30000" smtClean="0">
                <a:latin typeface="Arial" pitchFamily="34" charset="0"/>
              </a:rPr>
              <a:t>®</a:t>
            </a:r>
            <a:r>
              <a:rPr lang="en-CA" smtClean="0">
                <a:latin typeface="Arial" pitchFamily="34" charset="0"/>
              </a:rPr>
              <a:t> routine assumes that the number of degrees of freedom is N-2. If the time series has a decorrelation scale greater than a year, the effective number of degrees of freedom would be smaller. Thus, the confidence limited presented could be an overestimate. A proper estimate of the significance of the trend of any autocorrelated series is beyond the scope of this paper.</a:t>
            </a:r>
          </a:p>
          <a:p>
            <a:r>
              <a:rPr lang="en-CA" smtClean="0">
                <a:latin typeface="Arial" pitchFamily="34" charset="0"/>
              </a:rPr>
              <a:t> </a:t>
            </a:r>
          </a:p>
          <a:p>
            <a:endParaRPr lang="en-CA" smtClean="0">
              <a:latin typeface="Arial" pitchFamily="34" charset="0"/>
            </a:endParaRPr>
          </a:p>
        </p:txBody>
      </p:sp>
      <p:sp>
        <p:nvSpPr>
          <p:cNvPr id="23142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927FB378-59D2-4BAF-BD9F-F93580A28A69}" type="slidenum">
              <a:rPr lang="en-US" smtClean="0">
                <a:solidFill>
                  <a:srgbClr val="000000"/>
                </a:solidFill>
              </a:rPr>
              <a:pPr/>
              <a:t>60</a:t>
            </a:fld>
            <a:endParaRPr lang="en-US" smtClean="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noTextEdit="1"/>
          </p:cNvSpPr>
          <p:nvPr>
            <p:ph type="sldImg"/>
          </p:nvPr>
        </p:nvSpPr>
        <p:spPr>
          <a:ln/>
        </p:spPr>
      </p:sp>
      <p:sp>
        <p:nvSpPr>
          <p:cNvPr id="23347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2334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637B8417-DA4D-4D0E-9A91-17CA831B176A}" type="slidenum">
              <a:rPr lang="en-US" smtClean="0">
                <a:solidFill>
                  <a:srgbClr val="000000"/>
                </a:solidFill>
              </a:rPr>
              <a:pPr/>
              <a:t>61</a:t>
            </a:fld>
            <a:endParaRPr lang="en-US" smtClean="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noTextEdit="1"/>
          </p:cNvSpPr>
          <p:nvPr>
            <p:ph type="sldImg"/>
          </p:nvPr>
        </p:nvSpPr>
        <p:spPr>
          <a:ln/>
        </p:spPr>
      </p:sp>
      <p:sp>
        <p:nvSpPr>
          <p:cNvPr id="23552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mtClean="0">
                <a:latin typeface="Arial" pitchFamily="34" charset="0"/>
              </a:rPr>
              <a:t>-Describe all, and then discuss preference of realized (more conservative), for rest of talk , just presenting realized.</a:t>
            </a:r>
          </a:p>
        </p:txBody>
      </p:sp>
      <p:sp>
        <p:nvSpPr>
          <p:cNvPr id="23552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298EF99D-2CB7-41CA-A2D8-6C229DC46860}" type="slidenum">
              <a:rPr lang="en-US" smtClean="0">
                <a:solidFill>
                  <a:srgbClr val="000000"/>
                </a:solidFill>
              </a:rPr>
              <a:pPr/>
              <a:t>62</a:t>
            </a:fld>
            <a:endParaRPr lang="en-US" smtClean="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noTextEdit="1"/>
          </p:cNvSpPr>
          <p:nvPr>
            <p:ph type="sldImg"/>
          </p:nvPr>
        </p:nvSpPr>
        <p:spPr>
          <a:ln/>
        </p:spPr>
      </p:sp>
      <p:sp>
        <p:nvSpPr>
          <p:cNvPr id="23757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mtClean="0">
                <a:latin typeface="Arial" pitchFamily="34" charset="0"/>
              </a:rPr>
              <a:t>Can’t see it in 2030, but that’s the advantage of looking at longer term change as it reveals the relationship in upper panel, Most species who lose are less than 25% of total area, meaning thay are relatively not widespread</a:t>
            </a:r>
          </a:p>
        </p:txBody>
      </p:sp>
      <p:sp>
        <p:nvSpPr>
          <p:cNvPr id="23757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DC0823C8-FE6A-483E-9E96-90085EDCE892}" type="slidenum">
              <a:rPr lang="en-US" smtClean="0">
                <a:solidFill>
                  <a:srgbClr val="000000"/>
                </a:solidFill>
              </a:rPr>
              <a:pPr/>
              <a:t>63</a:t>
            </a:fld>
            <a:endParaRPr lang="en-US" smtClean="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p:cNvSpPr>
          <p:nvPr>
            <p:ph type="sldImg"/>
          </p:nvPr>
        </p:nvSpPr>
        <p:spPr>
          <a:ln/>
        </p:spPr>
      </p:sp>
      <p:sp>
        <p:nvSpPr>
          <p:cNvPr id="2396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23961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35EEB15F-75D1-4F98-B05F-F2CC93C6FD6D}" type="slidenum">
              <a:rPr lang="en-US" smtClean="0">
                <a:solidFill>
                  <a:srgbClr val="000000"/>
                </a:solidFill>
              </a:rPr>
              <a:pPr/>
              <a:t>64</a:t>
            </a:fld>
            <a:endParaRPr lang="en-US" smtClean="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p:cNvSpPr>
            <a:spLocks noGrp="1" noRot="1" noChangeAspect="1"/>
          </p:cNvSpPr>
          <p:nvPr>
            <p:ph type="sldImg"/>
          </p:nvPr>
        </p:nvSpPr>
        <p:spPr>
          <a:ln/>
        </p:spPr>
      </p:sp>
      <p:sp>
        <p:nvSpPr>
          <p:cNvPr id="24166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24166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DB5911D4-E5FD-4974-8A8C-2B71CD5F55C2}" type="slidenum">
              <a:rPr lang="en-US" smtClean="0"/>
              <a:pPr/>
              <a:t>65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Rot="1" noChangeAspect="1" noChangeArrowheads="1" noTextEdit="1"/>
          </p:cNvSpPr>
          <p:nvPr>
            <p:ph type="sldImg"/>
          </p:nvPr>
        </p:nvSpPr>
        <p:spPr>
          <a:ln/>
        </p:spPr>
      </p:sp>
      <p:sp>
        <p:nvSpPr>
          <p:cNvPr id="24371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a:ln/>
        </p:spPr>
      </p:sp>
      <p:sp>
        <p:nvSpPr>
          <p:cNvPr id="11878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1878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D1E5EA72-5200-4F45-9BF1-20F12AD43ACA}" type="slidenum">
              <a:rPr lang="en-CA" smtClean="0">
                <a:solidFill>
                  <a:srgbClr val="000000"/>
                </a:solidFill>
              </a:rPr>
              <a:pPr/>
              <a:t>7</a:t>
            </a:fld>
            <a:endParaRPr lang="en-CA"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a:ln/>
        </p:spPr>
      </p:sp>
      <p:sp>
        <p:nvSpPr>
          <p:cNvPr id="11673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1673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29BF2927-C6C3-495D-94D0-349F3E64641D}" type="slidenum">
              <a:rPr lang="en-CA" smtClean="0"/>
              <a:pPr/>
              <a:t>8</a:t>
            </a:fld>
            <a:endParaRPr lang="en-CA"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a:ln/>
        </p:spPr>
      </p:sp>
      <p:sp>
        <p:nvSpPr>
          <p:cNvPr id="12083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latin typeface="Arial" pitchFamily="34" charset="0"/>
            </a:endParaRPr>
          </a:p>
        </p:txBody>
      </p:sp>
      <p:sp>
        <p:nvSpPr>
          <p:cNvPr id="12083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664159EB-4E62-4257-A047-17162F5BF62E}"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87D27FDD-CED6-4C0E-B07B-9295BDB1CBD9}" type="datetime1">
              <a:rPr lang="en-CA"/>
              <a:pPr>
                <a:defRPr/>
              </a:pPr>
              <a:t>16/10/2014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E6E98E-208F-4187-AB30-EE3DC4CC958E}" type="slidenum">
              <a:rPr lang="en-US"/>
              <a:pPr>
                <a:defRPr/>
              </a:pPr>
              <a:t>‹#›</a:t>
            </a:fld>
            <a:endParaRPr lang="en-US"/>
          </a:p>
        </p:txBody>
      </p:sp>
    </p:spTree>
    <p:extLst>
      <p:ext uri="{BB962C8B-B14F-4D97-AF65-F5344CB8AC3E}">
        <p14:creationId xmlns:p14="http://schemas.microsoft.com/office/powerpoint/2010/main" val="1192658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75E465FF-862E-40F3-A26B-9DC057B2DC31}" type="datetime1">
              <a:rPr lang="en-CA"/>
              <a:pPr>
                <a:defRPr/>
              </a:pPr>
              <a:t>16/10/2014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8254C-6FB1-4A83-9DE3-5B42161D3C82}" type="slidenum">
              <a:rPr lang="en-US"/>
              <a:pPr>
                <a:defRPr/>
              </a:pPr>
              <a:t>‹#›</a:t>
            </a:fld>
            <a:endParaRPr lang="en-US"/>
          </a:p>
        </p:txBody>
      </p:sp>
    </p:spTree>
    <p:extLst>
      <p:ext uri="{BB962C8B-B14F-4D97-AF65-F5344CB8AC3E}">
        <p14:creationId xmlns:p14="http://schemas.microsoft.com/office/powerpoint/2010/main" val="372916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6B087B64-7FBE-4463-984C-1F796E9A28CA}" type="datetime1">
              <a:rPr lang="en-CA"/>
              <a:pPr>
                <a:defRPr/>
              </a:pPr>
              <a:t>16/10/2014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1E1A3D-0D49-4301-BE89-A6A91AC818AB}" type="slidenum">
              <a:rPr lang="en-US"/>
              <a:pPr>
                <a:defRPr/>
              </a:pPr>
              <a:t>‹#›</a:t>
            </a:fld>
            <a:endParaRPr lang="en-US"/>
          </a:p>
        </p:txBody>
      </p:sp>
    </p:spTree>
    <p:extLst>
      <p:ext uri="{BB962C8B-B14F-4D97-AF65-F5344CB8AC3E}">
        <p14:creationId xmlns:p14="http://schemas.microsoft.com/office/powerpoint/2010/main" val="811038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a:extLst/>
        </p:spPr>
        <p:txBody>
          <a:bodyPr/>
          <a:lstStyle/>
          <a:p>
            <a:pPr>
              <a:defRPr/>
            </a:pPr>
            <a:endParaRPr lang="en-CA">
              <a:cs typeface="+mn-cs"/>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p:spPr>
          <p:txBody>
            <a:bodyPr/>
            <a:lstStyle/>
            <a:p>
              <a:pPr>
                <a:defRPr/>
              </a:pPr>
              <a:endParaRPr lang="en-CA">
                <a:cs typeface="+mn-cs"/>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p:spPr>
          <p:txBody>
            <a:bodyPr/>
            <a:lstStyle/>
            <a:p>
              <a:pPr>
                <a:defRPr/>
              </a:pPr>
              <a:endParaRPr lang="en-CA">
                <a:cs typeface="+mn-cs"/>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p:spPr>
          <p:txBody>
            <a:bodyPr/>
            <a:lstStyle/>
            <a:p>
              <a:pPr>
                <a:defRPr/>
              </a:pPr>
              <a:endParaRPr lang="en-CA">
                <a:cs typeface="+mn-cs"/>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p:spPr>
          <p:txBody>
            <a:bodyPr/>
            <a:lstStyle/>
            <a:p>
              <a:pPr>
                <a:defRPr/>
              </a:pPr>
              <a:endParaRPr lang="en-CA">
                <a:cs typeface="+mn-cs"/>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p:spPr>
          <p:txBody>
            <a:bodyPr/>
            <a:lstStyle/>
            <a:p>
              <a:pPr>
                <a:defRPr/>
              </a:pPr>
              <a:endParaRPr lang="en-CA">
                <a:cs typeface="+mn-cs"/>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p:spPr>
          <p:txBody>
            <a:bodyPr/>
            <a:lstStyle/>
            <a:p>
              <a:pPr>
                <a:defRPr/>
              </a:pPr>
              <a:endParaRPr lang="en-CA">
                <a:cs typeface="+mn-cs"/>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p:spPr>
          <p:txBody>
            <a:bodyPr/>
            <a:lstStyle/>
            <a:p>
              <a:pPr>
                <a:defRPr/>
              </a:pPr>
              <a:endParaRPr lang="en-CA">
                <a:cs typeface="+mn-cs"/>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p:spPr>
          <p:txBody>
            <a:bodyPr/>
            <a:lstStyle/>
            <a:p>
              <a:pPr>
                <a:defRPr/>
              </a:pPr>
              <a:endParaRPr lang="en-CA">
                <a:cs typeface="+mn-cs"/>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p:spPr>
          <p:txBody>
            <a:bodyPr/>
            <a:lstStyle/>
            <a:p>
              <a:pPr>
                <a:defRPr/>
              </a:pPr>
              <a:endParaRPr lang="en-CA">
                <a:cs typeface="+mn-cs"/>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p:spPr>
          <p:txBody>
            <a:bodyPr/>
            <a:lstStyle/>
            <a:p>
              <a:pPr>
                <a:defRPr/>
              </a:pPr>
              <a:endParaRPr lang="en-CA">
                <a:cs typeface="+mn-cs"/>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p:spPr>
          <p:txBody>
            <a:bodyPr/>
            <a:lstStyle/>
            <a:p>
              <a:pPr>
                <a:defRPr/>
              </a:pPr>
              <a:endParaRPr lang="en-CA">
                <a:cs typeface="+mn-cs"/>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p:spPr>
          <p:txBody>
            <a:bodyPr/>
            <a:lstStyle/>
            <a:p>
              <a:pPr>
                <a:defRPr/>
              </a:pPr>
              <a:endParaRPr lang="en-CA">
                <a:cs typeface="+mn-cs"/>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p:spPr>
          <p:txBody>
            <a:bodyPr/>
            <a:lstStyle/>
            <a:p>
              <a:pPr>
                <a:defRPr/>
              </a:pPr>
              <a:endParaRPr lang="en-CA">
                <a:cs typeface="+mn-cs"/>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a:extLst/>
        </p:spPr>
        <p:txBody>
          <a:bodyPr/>
          <a:lstStyle/>
          <a:p>
            <a:pPr>
              <a:defRPr/>
            </a:pPr>
            <a:endParaRPr lang="en-CA">
              <a:cs typeface="+mn-cs"/>
            </a:endParaRPr>
          </a:p>
        </p:txBody>
      </p:sp>
      <p:sp>
        <p:nvSpPr>
          <p:cNvPr id="32770" name="Rectangle 2"/>
          <p:cNvSpPr>
            <a:spLocks noGrp="1" noChangeArrowheads="1"/>
          </p:cNvSpPr>
          <p:nvPr>
            <p:ph type="ctrTitle"/>
          </p:nvPr>
        </p:nvSpPr>
        <p:spPr>
          <a:xfrm>
            <a:off x="2895600" y="1371600"/>
            <a:ext cx="5867400" cy="2286000"/>
          </a:xfrm>
        </p:spPr>
        <p:txBody>
          <a:bodyPr/>
          <a:lstStyle>
            <a:lvl1pPr>
              <a:defRPr sz="4500"/>
            </a:lvl1pPr>
          </a:lstStyle>
          <a:p>
            <a:pPr lvl="0"/>
            <a:r>
              <a:rPr lang="en-US" noProof="0" smtClean="0"/>
              <a:t>Click to edit Master title style</a:t>
            </a:r>
          </a:p>
        </p:txBody>
      </p:sp>
      <p:sp>
        <p:nvSpPr>
          <p:cNvPr id="32771" name="Rectangle 3"/>
          <p:cNvSpPr>
            <a:spLocks noGrp="1" noChangeArrowheads="1"/>
          </p:cNvSpPr>
          <p:nvPr>
            <p:ph type="subTitle" idx="1"/>
          </p:nvPr>
        </p:nvSpPr>
        <p:spPr>
          <a:xfrm>
            <a:off x="2971800" y="4267200"/>
            <a:ext cx="5791200" cy="1447800"/>
          </a:xfrm>
        </p:spPr>
        <p:txBody>
          <a:bodyPr/>
          <a:lstStyle>
            <a:lvl1pPr marL="0" indent="0">
              <a:buFont typeface="Wingdings" pitchFamily="2" charset="2"/>
              <a:buNone/>
              <a:defRPr sz="2600" b="1"/>
            </a:lvl1pPr>
          </a:lstStyle>
          <a:p>
            <a:pPr lvl="0"/>
            <a:r>
              <a:rPr lang="en-US" noProof="0" smtClean="0"/>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smtClean="0"/>
            </a:lvl1pPr>
          </a:lstStyle>
          <a:p>
            <a:pPr>
              <a:defRPr/>
            </a:pPr>
            <a:fld id="{7CA116EF-7A8D-4260-9806-005BF7BC9192}" type="datetime1">
              <a:rPr lang="en-CA"/>
              <a:pPr>
                <a:defRPr/>
              </a:pPr>
              <a:t>16/10/2014</a:t>
            </a:fld>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pPr>
              <a:defRPr/>
            </a:pPr>
            <a:fld id="{87DEB17A-2E81-425D-A7B3-C8F75DB19B21}" type="slidenum">
              <a:rPr lang="en-US"/>
              <a:pPr>
                <a:defRPr/>
              </a:pPr>
              <a:t>‹#›</a:t>
            </a:fld>
            <a:endParaRPr lang="en-US"/>
          </a:p>
        </p:txBody>
      </p:sp>
    </p:spTree>
    <p:extLst>
      <p:ext uri="{BB962C8B-B14F-4D97-AF65-F5344CB8AC3E}">
        <p14:creationId xmlns:p14="http://schemas.microsoft.com/office/powerpoint/2010/main" val="1263522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61C0EFD3-9E44-4391-AEA8-0B8302605927}"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fld id="{32B4DB78-ACFB-4B22-B866-877E0470788D}" type="datetime1">
              <a:rPr lang="en-CA"/>
              <a:pPr>
                <a:defRPr/>
              </a:pPr>
              <a:t>16/10/2014</a:t>
            </a:fld>
            <a:endParaRPr lang="en-US"/>
          </a:p>
        </p:txBody>
      </p:sp>
    </p:spTree>
    <p:extLst>
      <p:ext uri="{BB962C8B-B14F-4D97-AF65-F5344CB8AC3E}">
        <p14:creationId xmlns:p14="http://schemas.microsoft.com/office/powerpoint/2010/main" val="4200089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031FC930-CB70-4CD7-B559-E366BCF77560}"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fld id="{4005EE4F-62E9-4E83-B582-4C9279FEC2EA}" type="datetime1">
              <a:rPr lang="en-CA"/>
              <a:pPr>
                <a:defRPr/>
              </a:pPr>
              <a:t>16/10/2014</a:t>
            </a:fld>
            <a:endParaRPr lang="en-US"/>
          </a:p>
        </p:txBody>
      </p:sp>
    </p:spTree>
    <p:extLst>
      <p:ext uri="{BB962C8B-B14F-4D97-AF65-F5344CB8AC3E}">
        <p14:creationId xmlns:p14="http://schemas.microsoft.com/office/powerpoint/2010/main" val="4254422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E62FBEA4-26B7-45B8-B47D-DB38D230B008}"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fld id="{2F8B913C-2306-4C07-B885-BF8F90A90F9A}" type="datetime1">
              <a:rPr lang="en-CA"/>
              <a:pPr>
                <a:defRPr/>
              </a:pPr>
              <a:t>16/10/2014</a:t>
            </a:fld>
            <a:endParaRPr lang="en-US"/>
          </a:p>
        </p:txBody>
      </p:sp>
    </p:spTree>
    <p:extLst>
      <p:ext uri="{BB962C8B-B14F-4D97-AF65-F5344CB8AC3E}">
        <p14:creationId xmlns:p14="http://schemas.microsoft.com/office/powerpoint/2010/main" val="1738959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788C415B-6402-4652-AA52-19729CBF70D4}" type="slidenum">
              <a:rPr lang="en-US"/>
              <a:pPr>
                <a:defRPr/>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fld id="{FD1B9185-D53B-4700-B102-7B9333C6B1D2}" type="datetime1">
              <a:rPr lang="en-CA"/>
              <a:pPr>
                <a:defRPr/>
              </a:pPr>
              <a:t>16/10/2014</a:t>
            </a:fld>
            <a:endParaRPr lang="en-US"/>
          </a:p>
        </p:txBody>
      </p:sp>
    </p:spTree>
    <p:extLst>
      <p:ext uri="{BB962C8B-B14F-4D97-AF65-F5344CB8AC3E}">
        <p14:creationId xmlns:p14="http://schemas.microsoft.com/office/powerpoint/2010/main" val="331690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CDCA7A92-708B-40AB-BCC6-05AE7508AFD8}" type="slidenum">
              <a:rPr lang="en-US"/>
              <a:pPr>
                <a:defRPr/>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fld id="{32C42DE9-AA1C-44A2-93E6-E3F354701979}" type="datetime1">
              <a:rPr lang="en-CA"/>
              <a:pPr>
                <a:defRPr/>
              </a:pPr>
              <a:t>16/10/2014</a:t>
            </a:fld>
            <a:endParaRPr lang="en-US"/>
          </a:p>
        </p:txBody>
      </p:sp>
    </p:spTree>
    <p:extLst>
      <p:ext uri="{BB962C8B-B14F-4D97-AF65-F5344CB8AC3E}">
        <p14:creationId xmlns:p14="http://schemas.microsoft.com/office/powerpoint/2010/main" val="2920312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99BBD8E3-D818-473C-9B3C-46EF74BD88C9}" type="slidenum">
              <a:rPr lang="en-US"/>
              <a:pPr>
                <a:defRPr/>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fld id="{B7EB8217-9FD9-4165-BD1F-3604017B473A}" type="datetime1">
              <a:rPr lang="en-CA"/>
              <a:pPr>
                <a:defRPr/>
              </a:pPr>
              <a:t>16/10/2014</a:t>
            </a:fld>
            <a:endParaRPr lang="en-US"/>
          </a:p>
        </p:txBody>
      </p:sp>
    </p:spTree>
    <p:extLst>
      <p:ext uri="{BB962C8B-B14F-4D97-AF65-F5344CB8AC3E}">
        <p14:creationId xmlns:p14="http://schemas.microsoft.com/office/powerpoint/2010/main" val="4288018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C304BC28-3648-4478-9208-8ADFDAD1B665}"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fld id="{05827601-05F8-413B-B2BD-F400AF6A9768}" type="datetime1">
              <a:rPr lang="en-CA"/>
              <a:pPr>
                <a:defRPr/>
              </a:pPr>
              <a:t>16/10/2014</a:t>
            </a:fld>
            <a:endParaRPr lang="en-US"/>
          </a:p>
        </p:txBody>
      </p:sp>
    </p:spTree>
    <p:extLst>
      <p:ext uri="{BB962C8B-B14F-4D97-AF65-F5344CB8AC3E}">
        <p14:creationId xmlns:p14="http://schemas.microsoft.com/office/powerpoint/2010/main" val="1247612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870D580A-FE5B-4104-91BC-050C2FE8500C}" type="datetime1">
              <a:rPr lang="en-CA"/>
              <a:pPr>
                <a:defRPr/>
              </a:pPr>
              <a:t>16/10/2014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76BB75-1C43-4A64-9C78-90377BA5B6DF}" type="slidenum">
              <a:rPr lang="en-US"/>
              <a:pPr>
                <a:defRPr/>
              </a:pPr>
              <a:t>‹#›</a:t>
            </a:fld>
            <a:endParaRPr lang="en-US"/>
          </a:p>
        </p:txBody>
      </p:sp>
    </p:spTree>
    <p:extLst>
      <p:ext uri="{BB962C8B-B14F-4D97-AF65-F5344CB8AC3E}">
        <p14:creationId xmlns:p14="http://schemas.microsoft.com/office/powerpoint/2010/main" val="1755615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A61586C8-BB50-4A9D-991E-05DFA0424A15}"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fld id="{A874E6EF-C426-458D-860B-3EFF4ECC6E2B}" type="datetime1">
              <a:rPr lang="en-CA"/>
              <a:pPr>
                <a:defRPr/>
              </a:pPr>
              <a:t>16/10/2014</a:t>
            </a:fld>
            <a:endParaRPr lang="en-US"/>
          </a:p>
        </p:txBody>
      </p:sp>
    </p:spTree>
    <p:extLst>
      <p:ext uri="{BB962C8B-B14F-4D97-AF65-F5344CB8AC3E}">
        <p14:creationId xmlns:p14="http://schemas.microsoft.com/office/powerpoint/2010/main" val="1245141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102573A-74FE-4754-9CD2-A7346297B450}"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fld id="{77D2B42E-2CF2-4CDC-947D-DD1C64228AD1}" type="datetime1">
              <a:rPr lang="en-CA"/>
              <a:pPr>
                <a:defRPr/>
              </a:pPr>
              <a:t>16/10/2014</a:t>
            </a:fld>
            <a:endParaRPr lang="en-US"/>
          </a:p>
        </p:txBody>
      </p:sp>
    </p:spTree>
    <p:extLst>
      <p:ext uri="{BB962C8B-B14F-4D97-AF65-F5344CB8AC3E}">
        <p14:creationId xmlns:p14="http://schemas.microsoft.com/office/powerpoint/2010/main" val="1626369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9733E8FC-1D0E-4493-9AB5-D465F2E2F50F}"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fld id="{DEA45CBF-AB8E-4962-8778-A65CC8EE8BF7}" type="datetime1">
              <a:rPr lang="en-CA"/>
              <a:pPr>
                <a:defRPr/>
              </a:pPr>
              <a:t>16/10/2014</a:t>
            </a:fld>
            <a:endParaRPr lang="en-US"/>
          </a:p>
        </p:txBody>
      </p:sp>
    </p:spTree>
    <p:extLst>
      <p:ext uri="{BB962C8B-B14F-4D97-AF65-F5344CB8AC3E}">
        <p14:creationId xmlns:p14="http://schemas.microsoft.com/office/powerpoint/2010/main" val="361128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smtClean="0"/>
            </a:lvl1pPr>
          </a:lstStyle>
          <a:p>
            <a:pPr>
              <a:defRPr/>
            </a:pPr>
            <a:fld id="{9CA500D7-6992-4801-9F04-7633057FE402}" type="datetime1">
              <a:rPr lang="en-CA"/>
              <a:pPr>
                <a:defRPr/>
              </a:pPr>
              <a:t>16/10/2014</a:t>
            </a:fld>
            <a:endParaRPr lang="en-CA" dirty="0"/>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0E0989FF-EC7E-4C46-B0EE-0C930C1D1F5A}" type="slidenum">
              <a:rPr lang="en-CA"/>
              <a:pPr>
                <a:defRPr/>
              </a:pPr>
              <a:t>‹#›</a:t>
            </a:fld>
            <a:endParaRPr lang="en-CA" dirty="0"/>
          </a:p>
        </p:txBody>
      </p:sp>
    </p:spTree>
    <p:extLst>
      <p:ext uri="{BB962C8B-B14F-4D97-AF65-F5344CB8AC3E}">
        <p14:creationId xmlns:p14="http://schemas.microsoft.com/office/powerpoint/2010/main" val="4172298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smtClean="0"/>
            </a:lvl1pPr>
          </a:lstStyle>
          <a:p>
            <a:pPr>
              <a:defRPr/>
            </a:pPr>
            <a:fld id="{093FB934-2EE1-4104-B566-5170082D949F}" type="datetime1">
              <a:rPr lang="en-CA"/>
              <a:pPr>
                <a:defRPr/>
              </a:pPr>
              <a:t>16/10/2014</a:t>
            </a:fld>
            <a:endParaRPr lang="en-CA" dirty="0"/>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5F16900B-8D10-4FE1-A223-7BEC0646BD70}" type="slidenum">
              <a:rPr lang="en-CA"/>
              <a:pPr>
                <a:defRPr/>
              </a:pPr>
              <a:t>‹#›</a:t>
            </a:fld>
            <a:endParaRPr lang="en-CA" dirty="0"/>
          </a:p>
        </p:txBody>
      </p:sp>
    </p:spTree>
    <p:extLst>
      <p:ext uri="{BB962C8B-B14F-4D97-AF65-F5344CB8AC3E}">
        <p14:creationId xmlns:p14="http://schemas.microsoft.com/office/powerpoint/2010/main" val="3483137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4D14597F-BA05-4DEB-BAB7-D3E6D96235C4}" type="datetime1">
              <a:rPr lang="en-CA"/>
              <a:pPr>
                <a:defRPr/>
              </a:pPr>
              <a:t>16/10/2014</a:t>
            </a:fld>
            <a:endParaRPr lang="en-CA" dirty="0"/>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8D700CC8-2416-4DCC-B6C2-B3D8F4D79EEF}" type="slidenum">
              <a:rPr lang="en-CA"/>
              <a:pPr>
                <a:defRPr/>
              </a:pPr>
              <a:t>‹#›</a:t>
            </a:fld>
            <a:endParaRPr lang="en-CA" dirty="0"/>
          </a:p>
        </p:txBody>
      </p:sp>
    </p:spTree>
    <p:extLst>
      <p:ext uri="{BB962C8B-B14F-4D97-AF65-F5344CB8AC3E}">
        <p14:creationId xmlns:p14="http://schemas.microsoft.com/office/powerpoint/2010/main" val="4203483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smtClean="0"/>
            </a:lvl1pPr>
          </a:lstStyle>
          <a:p>
            <a:pPr>
              <a:defRPr/>
            </a:pPr>
            <a:fld id="{C291E973-2857-4A36-916C-ECD23C2FD6DB}" type="datetime1">
              <a:rPr lang="en-CA"/>
              <a:pPr>
                <a:defRPr/>
              </a:pPr>
              <a:t>16/10/2014</a:t>
            </a:fld>
            <a:endParaRPr lang="en-CA" dirty="0"/>
          </a:p>
        </p:txBody>
      </p:sp>
      <p:sp>
        <p:nvSpPr>
          <p:cNvPr id="6"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3EA82889-836F-4580-A386-64EB627E8F95}" type="slidenum">
              <a:rPr lang="en-CA"/>
              <a:pPr>
                <a:defRPr/>
              </a:pPr>
              <a:t>‹#›</a:t>
            </a:fld>
            <a:endParaRPr lang="en-CA" dirty="0"/>
          </a:p>
        </p:txBody>
      </p:sp>
    </p:spTree>
    <p:extLst>
      <p:ext uri="{BB962C8B-B14F-4D97-AF65-F5344CB8AC3E}">
        <p14:creationId xmlns:p14="http://schemas.microsoft.com/office/powerpoint/2010/main" val="783981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smtClean="0"/>
            </a:lvl1pPr>
          </a:lstStyle>
          <a:p>
            <a:pPr>
              <a:defRPr/>
            </a:pPr>
            <a:fld id="{606323EE-3B36-4D1C-B2F0-AF0CFE95D2C0}" type="datetime1">
              <a:rPr lang="en-CA"/>
              <a:pPr>
                <a:defRPr/>
              </a:pPr>
              <a:t>16/10/2014</a:t>
            </a:fld>
            <a:endParaRPr lang="en-CA" dirty="0"/>
          </a:p>
        </p:txBody>
      </p:sp>
      <p:sp>
        <p:nvSpPr>
          <p:cNvPr id="8"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CA"/>
          </a:p>
        </p:txBody>
      </p:sp>
      <p:sp>
        <p:nvSpPr>
          <p:cNvPr id="9" name="Slide Number Placeholder 5"/>
          <p:cNvSpPr>
            <a:spLocks noGrp="1"/>
          </p:cNvSpPr>
          <p:nvPr>
            <p:ph type="sldNum" sz="quarter" idx="12"/>
          </p:nvPr>
        </p:nvSpPr>
        <p:spPr/>
        <p:txBody>
          <a:bodyPr/>
          <a:lstStyle>
            <a:lvl1pPr>
              <a:defRPr/>
            </a:lvl1pPr>
          </a:lstStyle>
          <a:p>
            <a:pPr>
              <a:defRPr/>
            </a:pPr>
            <a:fld id="{0F548E35-2754-4CBF-8DCC-7CB471315EA2}" type="slidenum">
              <a:rPr lang="en-CA"/>
              <a:pPr>
                <a:defRPr/>
              </a:pPr>
              <a:t>‹#›</a:t>
            </a:fld>
            <a:endParaRPr lang="en-CA" dirty="0"/>
          </a:p>
        </p:txBody>
      </p:sp>
    </p:spTree>
    <p:extLst>
      <p:ext uri="{BB962C8B-B14F-4D97-AF65-F5344CB8AC3E}">
        <p14:creationId xmlns:p14="http://schemas.microsoft.com/office/powerpoint/2010/main" val="3299526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a:defRPr smtClean="0"/>
            </a:lvl1pPr>
          </a:lstStyle>
          <a:p>
            <a:pPr>
              <a:defRPr/>
            </a:pPr>
            <a:fld id="{1B19FDB1-CED6-4064-A3BF-BE7A43094708}" type="datetime1">
              <a:rPr lang="en-CA"/>
              <a:pPr>
                <a:defRPr/>
              </a:pPr>
              <a:t>16/10/2014</a:t>
            </a:fld>
            <a:endParaRPr lang="en-CA" dirty="0"/>
          </a:p>
        </p:txBody>
      </p:sp>
      <p:sp>
        <p:nvSpPr>
          <p:cNvPr id="4"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CA"/>
          </a:p>
        </p:txBody>
      </p:sp>
      <p:sp>
        <p:nvSpPr>
          <p:cNvPr id="5" name="Slide Number Placeholder 5"/>
          <p:cNvSpPr>
            <a:spLocks noGrp="1"/>
          </p:cNvSpPr>
          <p:nvPr>
            <p:ph type="sldNum" sz="quarter" idx="12"/>
          </p:nvPr>
        </p:nvSpPr>
        <p:spPr/>
        <p:txBody>
          <a:bodyPr/>
          <a:lstStyle>
            <a:lvl1pPr>
              <a:defRPr/>
            </a:lvl1pPr>
          </a:lstStyle>
          <a:p>
            <a:pPr>
              <a:defRPr/>
            </a:pPr>
            <a:fld id="{F9AB4214-568B-4876-9FE0-2DAFD4B2864B}" type="slidenum">
              <a:rPr lang="en-CA"/>
              <a:pPr>
                <a:defRPr/>
              </a:pPr>
              <a:t>‹#›</a:t>
            </a:fld>
            <a:endParaRPr lang="en-CA" dirty="0"/>
          </a:p>
        </p:txBody>
      </p:sp>
    </p:spTree>
    <p:extLst>
      <p:ext uri="{BB962C8B-B14F-4D97-AF65-F5344CB8AC3E}">
        <p14:creationId xmlns:p14="http://schemas.microsoft.com/office/powerpoint/2010/main" val="2614667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pPr>
              <a:defRPr/>
            </a:pPr>
            <a:fld id="{9AA221B2-5128-4DE5-9ECA-1C43C7F26D4B}" type="datetime1">
              <a:rPr lang="en-CA"/>
              <a:pPr>
                <a:defRPr/>
              </a:pPr>
              <a:t>16/10/2014</a:t>
            </a:fld>
            <a:endParaRPr lang="en-CA" dirty="0"/>
          </a:p>
        </p:txBody>
      </p:sp>
      <p:sp>
        <p:nvSpPr>
          <p:cNvPr id="3"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CA"/>
          </a:p>
        </p:txBody>
      </p:sp>
      <p:sp>
        <p:nvSpPr>
          <p:cNvPr id="4" name="Slide Number Placeholder 5"/>
          <p:cNvSpPr>
            <a:spLocks noGrp="1"/>
          </p:cNvSpPr>
          <p:nvPr>
            <p:ph type="sldNum" sz="quarter" idx="12"/>
          </p:nvPr>
        </p:nvSpPr>
        <p:spPr/>
        <p:txBody>
          <a:bodyPr/>
          <a:lstStyle>
            <a:lvl1pPr>
              <a:defRPr/>
            </a:lvl1pPr>
          </a:lstStyle>
          <a:p>
            <a:pPr>
              <a:defRPr/>
            </a:pPr>
            <a:fld id="{57D3CCE5-91F9-4E85-A560-1B1472899283}" type="slidenum">
              <a:rPr lang="en-CA"/>
              <a:pPr>
                <a:defRPr/>
              </a:pPr>
              <a:t>‹#›</a:t>
            </a:fld>
            <a:endParaRPr lang="en-CA" dirty="0"/>
          </a:p>
        </p:txBody>
      </p:sp>
    </p:spTree>
    <p:extLst>
      <p:ext uri="{BB962C8B-B14F-4D97-AF65-F5344CB8AC3E}">
        <p14:creationId xmlns:p14="http://schemas.microsoft.com/office/powerpoint/2010/main" val="2335349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EF3C408-96DE-4C57-AA55-F8CA44A3B8DD}" type="datetime1">
              <a:rPr lang="en-CA"/>
              <a:pPr>
                <a:defRPr/>
              </a:pPr>
              <a:t>16/10/2014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1CEEA-6088-42FC-ACA1-5DABAF91DA18}" type="slidenum">
              <a:rPr lang="en-US"/>
              <a:pPr>
                <a:defRPr/>
              </a:pPr>
              <a:t>‹#›</a:t>
            </a:fld>
            <a:endParaRPr lang="en-US"/>
          </a:p>
        </p:txBody>
      </p:sp>
    </p:spTree>
    <p:extLst>
      <p:ext uri="{BB962C8B-B14F-4D97-AF65-F5344CB8AC3E}">
        <p14:creationId xmlns:p14="http://schemas.microsoft.com/office/powerpoint/2010/main" val="112650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fld id="{85B31F09-583E-414B-B084-34B4E3AF7DF9}" type="datetime1">
              <a:rPr lang="en-CA"/>
              <a:pPr>
                <a:defRPr/>
              </a:pPr>
              <a:t>16/10/2014</a:t>
            </a:fld>
            <a:endParaRPr lang="en-CA" dirty="0"/>
          </a:p>
        </p:txBody>
      </p:sp>
      <p:sp>
        <p:nvSpPr>
          <p:cNvPr id="6"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47C13DBC-B21C-4266-B476-3B37F30A5408}" type="slidenum">
              <a:rPr lang="en-CA"/>
              <a:pPr>
                <a:defRPr/>
              </a:pPr>
              <a:t>‹#›</a:t>
            </a:fld>
            <a:endParaRPr lang="en-CA" dirty="0"/>
          </a:p>
        </p:txBody>
      </p:sp>
    </p:spTree>
    <p:extLst>
      <p:ext uri="{BB962C8B-B14F-4D97-AF65-F5344CB8AC3E}">
        <p14:creationId xmlns:p14="http://schemas.microsoft.com/office/powerpoint/2010/main" val="123868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fld id="{533BCFBD-8D4C-40B6-9E75-6355A0FCAB29}" type="datetime1">
              <a:rPr lang="en-CA"/>
              <a:pPr>
                <a:defRPr/>
              </a:pPr>
              <a:t>16/10/2014</a:t>
            </a:fld>
            <a:endParaRPr lang="en-CA" dirty="0"/>
          </a:p>
        </p:txBody>
      </p:sp>
      <p:sp>
        <p:nvSpPr>
          <p:cNvPr id="6"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80C7C8EC-72D1-4FDB-B127-435332282755}" type="slidenum">
              <a:rPr lang="en-CA"/>
              <a:pPr>
                <a:defRPr/>
              </a:pPr>
              <a:t>‹#›</a:t>
            </a:fld>
            <a:endParaRPr lang="en-CA" dirty="0"/>
          </a:p>
        </p:txBody>
      </p:sp>
    </p:spTree>
    <p:extLst>
      <p:ext uri="{BB962C8B-B14F-4D97-AF65-F5344CB8AC3E}">
        <p14:creationId xmlns:p14="http://schemas.microsoft.com/office/powerpoint/2010/main" val="1098755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smtClean="0"/>
            </a:lvl1pPr>
          </a:lstStyle>
          <a:p>
            <a:pPr>
              <a:defRPr/>
            </a:pPr>
            <a:fld id="{25A4F58D-27DE-4E3D-A643-9C4033502731}" type="datetime1">
              <a:rPr lang="en-CA"/>
              <a:pPr>
                <a:defRPr/>
              </a:pPr>
              <a:t>16/10/2014</a:t>
            </a:fld>
            <a:endParaRPr lang="en-CA" dirty="0"/>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1249A88A-F1CA-4F8A-8F54-5D70E10DC147}" type="slidenum">
              <a:rPr lang="en-CA"/>
              <a:pPr>
                <a:defRPr/>
              </a:pPr>
              <a:t>‹#›</a:t>
            </a:fld>
            <a:endParaRPr lang="en-CA" dirty="0"/>
          </a:p>
        </p:txBody>
      </p:sp>
    </p:spTree>
    <p:extLst>
      <p:ext uri="{BB962C8B-B14F-4D97-AF65-F5344CB8AC3E}">
        <p14:creationId xmlns:p14="http://schemas.microsoft.com/office/powerpoint/2010/main" val="800140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smtClean="0"/>
            </a:lvl1pPr>
          </a:lstStyle>
          <a:p>
            <a:pPr>
              <a:defRPr/>
            </a:pPr>
            <a:fld id="{70E12D01-C083-4B58-90F8-92D5BF96C1FD}" type="datetime1">
              <a:rPr lang="en-CA"/>
              <a:pPr>
                <a:defRPr/>
              </a:pPr>
              <a:t>16/10/2014</a:t>
            </a:fld>
            <a:endParaRPr lang="en-CA" dirty="0"/>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9FD039C7-95E5-4851-AECB-78BAB9A767E9}" type="slidenum">
              <a:rPr lang="en-CA"/>
              <a:pPr>
                <a:defRPr/>
              </a:pPr>
              <a:t>‹#›</a:t>
            </a:fld>
            <a:endParaRPr lang="en-CA" dirty="0"/>
          </a:p>
        </p:txBody>
      </p:sp>
    </p:spTree>
    <p:extLst>
      <p:ext uri="{BB962C8B-B14F-4D97-AF65-F5344CB8AC3E}">
        <p14:creationId xmlns:p14="http://schemas.microsoft.com/office/powerpoint/2010/main" val="1398584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smtClean="0"/>
            </a:lvl1pPr>
          </a:lstStyle>
          <a:p>
            <a:pPr>
              <a:defRPr/>
            </a:pPr>
            <a:fld id="{76D1949A-BE9B-4900-B42D-040838D0C44B}" type="datetime1">
              <a:rPr lang="en-CA"/>
              <a:pPr>
                <a:defRPr/>
              </a:pPr>
              <a:t>16/10/2014</a:t>
            </a:fld>
            <a:endParaRPr lang="en-CA" dirty="0"/>
          </a:p>
        </p:txBody>
      </p:sp>
      <p:sp>
        <p:nvSpPr>
          <p:cNvPr id="6"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0408E489-775B-4F68-8196-F00D5B09149F}" type="slidenum">
              <a:rPr lang="en-CA"/>
              <a:pPr>
                <a:defRPr/>
              </a:pPr>
              <a:t>‹#›</a:t>
            </a:fld>
            <a:endParaRPr lang="en-CA" dirty="0"/>
          </a:p>
        </p:txBody>
      </p:sp>
    </p:spTree>
    <p:extLst>
      <p:ext uri="{BB962C8B-B14F-4D97-AF65-F5344CB8AC3E}">
        <p14:creationId xmlns:p14="http://schemas.microsoft.com/office/powerpoint/2010/main" val="28616631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1E42DF50-8302-4ABC-8A08-6F57C1C34A3D}" type="datetime1">
              <a:rPr lang="en-CA"/>
              <a:pPr>
                <a:defRPr/>
              </a:pPr>
              <a:t>16/10/2014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EE2593-8613-461D-BDA5-51D400A08418}" type="slidenum">
              <a:rPr lang="en-US"/>
              <a:pPr>
                <a:defRPr/>
              </a:pPr>
              <a:t>‹#›</a:t>
            </a:fld>
            <a:endParaRPr lang="en-US"/>
          </a:p>
        </p:txBody>
      </p:sp>
    </p:spTree>
    <p:extLst>
      <p:ext uri="{BB962C8B-B14F-4D97-AF65-F5344CB8AC3E}">
        <p14:creationId xmlns:p14="http://schemas.microsoft.com/office/powerpoint/2010/main" val="1051103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D34DF3A3-F248-44B7-858A-4C0954082C2D}" type="datetime1">
              <a:rPr lang="en-CA"/>
              <a:pPr>
                <a:defRPr/>
              </a:pPr>
              <a:t>16/10/2014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84D3C-3814-49A2-A548-553E9EB98CF9}" type="slidenum">
              <a:rPr lang="en-US"/>
              <a:pPr>
                <a:defRPr/>
              </a:pPr>
              <a:t>‹#›</a:t>
            </a:fld>
            <a:endParaRPr lang="en-US"/>
          </a:p>
        </p:txBody>
      </p:sp>
    </p:spTree>
    <p:extLst>
      <p:ext uri="{BB962C8B-B14F-4D97-AF65-F5344CB8AC3E}">
        <p14:creationId xmlns:p14="http://schemas.microsoft.com/office/powerpoint/2010/main" val="173264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01870FA-CAAC-4E81-B0A3-77125DBA6E40}" type="datetime1">
              <a:rPr lang="en-CA"/>
              <a:pPr>
                <a:defRPr/>
              </a:pPr>
              <a:t>16/10/2014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AE8D44-346E-4355-B4A3-6831A94B961B}" type="slidenum">
              <a:rPr lang="en-US"/>
              <a:pPr>
                <a:defRPr/>
              </a:pPr>
              <a:t>‹#›</a:t>
            </a:fld>
            <a:endParaRPr lang="en-US"/>
          </a:p>
        </p:txBody>
      </p:sp>
    </p:spTree>
    <p:extLst>
      <p:ext uri="{BB962C8B-B14F-4D97-AF65-F5344CB8AC3E}">
        <p14:creationId xmlns:p14="http://schemas.microsoft.com/office/powerpoint/2010/main" val="2376235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B297C58B-A214-4FAB-9CD0-BFAE74B9B19E}" type="datetime1">
              <a:rPr lang="en-CA"/>
              <a:pPr>
                <a:defRPr/>
              </a:pPr>
              <a:t>16/10/2014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4D9B50-AF28-4BD0-B683-1BB9E62C017F}" type="slidenum">
              <a:rPr lang="en-US"/>
              <a:pPr>
                <a:defRPr/>
              </a:pPr>
              <a:t>‹#›</a:t>
            </a:fld>
            <a:endParaRPr lang="en-US"/>
          </a:p>
        </p:txBody>
      </p:sp>
    </p:spTree>
    <p:extLst>
      <p:ext uri="{BB962C8B-B14F-4D97-AF65-F5344CB8AC3E}">
        <p14:creationId xmlns:p14="http://schemas.microsoft.com/office/powerpoint/2010/main" val="1991740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fld id="{499D2E23-8D3D-4B68-8AAB-4A420B9CC0CB}" type="datetime1">
              <a:rPr lang="en-CA"/>
              <a:pPr>
                <a:defRPr/>
              </a:pPr>
              <a:t>16/10/2014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2D96C7-2F4F-4B63-A40F-57F11189D5BC}" type="slidenum">
              <a:rPr lang="en-US"/>
              <a:pPr>
                <a:defRPr/>
              </a:pPr>
              <a:t>‹#›</a:t>
            </a:fld>
            <a:endParaRPr lang="en-US"/>
          </a:p>
        </p:txBody>
      </p:sp>
    </p:spTree>
    <p:extLst>
      <p:ext uri="{BB962C8B-B14F-4D97-AF65-F5344CB8AC3E}">
        <p14:creationId xmlns:p14="http://schemas.microsoft.com/office/powerpoint/2010/main" val="2904199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F9BB740F-585A-4CE3-B106-3E213192D57E}" type="datetime1">
              <a:rPr lang="en-CA"/>
              <a:pPr>
                <a:defRPr/>
              </a:pPr>
              <a:t>16/10/2014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F1043E-1E38-4648-A7D1-179E5E08B159}" type="slidenum">
              <a:rPr lang="en-US"/>
              <a:pPr>
                <a:defRPr/>
              </a:pPr>
              <a:t>‹#›</a:t>
            </a:fld>
            <a:endParaRPr lang="en-US"/>
          </a:p>
        </p:txBody>
      </p:sp>
    </p:spTree>
    <p:extLst>
      <p:ext uri="{BB962C8B-B14F-4D97-AF65-F5344CB8AC3E}">
        <p14:creationId xmlns:p14="http://schemas.microsoft.com/office/powerpoint/2010/main" val="9840842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fld id="{D7202486-696C-4837-93DA-414ECC85DAA0}" type="datetime1">
              <a:rPr lang="en-CA"/>
              <a:pPr>
                <a:defRPr/>
              </a:pPr>
              <a:t>16/10/2014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2CB9F9-2633-44CF-866E-10CBE7E3D22E}" type="slidenum">
              <a:rPr lang="en-US"/>
              <a:pPr>
                <a:defRPr/>
              </a:pPr>
              <a:t>‹#›</a:t>
            </a:fld>
            <a:endParaRPr lang="en-US"/>
          </a:p>
        </p:txBody>
      </p:sp>
    </p:spTree>
    <p:extLst>
      <p:ext uri="{BB962C8B-B14F-4D97-AF65-F5344CB8AC3E}">
        <p14:creationId xmlns:p14="http://schemas.microsoft.com/office/powerpoint/2010/main" val="596199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3235A2E-376B-4213-9953-12BCF209B02D}" type="datetime1">
              <a:rPr lang="en-CA"/>
              <a:pPr>
                <a:defRPr/>
              </a:pPr>
              <a:t>16/10/2014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0B27FD5-9ACB-4D48-A505-5EF0BF42D2D7}" type="slidenum">
              <a:rPr lang="en-US"/>
              <a:pPr>
                <a:defRPr/>
              </a:pPr>
              <a:t>‹#›</a:t>
            </a:fld>
            <a:endParaRPr lang="en-US"/>
          </a:p>
        </p:txBody>
      </p:sp>
    </p:spTree>
    <p:extLst>
      <p:ext uri="{BB962C8B-B14F-4D97-AF65-F5344CB8AC3E}">
        <p14:creationId xmlns:p14="http://schemas.microsoft.com/office/powerpoint/2010/main" val="348788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79756C1-0A2D-4641-B476-D77170CDB86C}" type="datetime1">
              <a:rPr lang="en-CA"/>
              <a:pPr>
                <a:defRPr/>
              </a:pPr>
              <a:t>16/10/2014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43574-0947-43EA-AA84-853883C80440}" type="slidenum">
              <a:rPr lang="en-US"/>
              <a:pPr>
                <a:defRPr/>
              </a:pPr>
              <a:t>‹#›</a:t>
            </a:fld>
            <a:endParaRPr lang="en-US"/>
          </a:p>
        </p:txBody>
      </p:sp>
    </p:spTree>
    <p:extLst>
      <p:ext uri="{BB962C8B-B14F-4D97-AF65-F5344CB8AC3E}">
        <p14:creationId xmlns:p14="http://schemas.microsoft.com/office/powerpoint/2010/main" val="289440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69D3A3D-1417-48DF-90EC-046A9F71076E}" type="datetime1">
              <a:rPr lang="en-CA"/>
              <a:pPr>
                <a:defRPr/>
              </a:pPr>
              <a:t>16/10/2014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56033E-DFD0-46DB-AF36-B863167FB1ED}" type="slidenum">
              <a:rPr lang="en-US"/>
              <a:pPr>
                <a:defRPr/>
              </a:pPr>
              <a:t>‹#›</a:t>
            </a:fld>
            <a:endParaRPr lang="en-US"/>
          </a:p>
        </p:txBody>
      </p:sp>
    </p:spTree>
    <p:extLst>
      <p:ext uri="{BB962C8B-B14F-4D97-AF65-F5344CB8AC3E}">
        <p14:creationId xmlns:p14="http://schemas.microsoft.com/office/powerpoint/2010/main" val="1917150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AF0B1176-F1D9-4CB6-9FA4-3F23EB84B2F7}" type="datetime1">
              <a:rPr lang="en-CA"/>
              <a:pPr>
                <a:defRPr/>
              </a:pPr>
              <a:t>16/10/2014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52912D-3C25-46DA-9A15-19DF6856CCA8}" type="slidenum">
              <a:rPr lang="en-US"/>
              <a:pPr>
                <a:defRPr/>
              </a:pPr>
              <a:t>‹#›</a:t>
            </a:fld>
            <a:endParaRPr lang="en-US"/>
          </a:p>
        </p:txBody>
      </p:sp>
    </p:spTree>
    <p:extLst>
      <p:ext uri="{BB962C8B-B14F-4D97-AF65-F5344CB8AC3E}">
        <p14:creationId xmlns:p14="http://schemas.microsoft.com/office/powerpoint/2010/main" val="2846821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9F0C5C98-E584-49F2-A043-BC8311D39A0B}" type="datetime1">
              <a:rPr lang="en-CA"/>
              <a:pPr>
                <a:defRPr/>
              </a:pPr>
              <a:t>16/10/2014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3431F0-826D-417D-93DE-BE3A358C908A}" type="slidenum">
              <a:rPr lang="en-US"/>
              <a:pPr>
                <a:defRPr/>
              </a:pPr>
              <a:t>‹#›</a:t>
            </a:fld>
            <a:endParaRPr lang="en-US"/>
          </a:p>
        </p:txBody>
      </p:sp>
    </p:spTree>
    <p:extLst>
      <p:ext uri="{BB962C8B-B14F-4D97-AF65-F5344CB8AC3E}">
        <p14:creationId xmlns:p14="http://schemas.microsoft.com/office/powerpoint/2010/main" val="2252093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2DE94205-C91E-4BA5-8D85-8907578EB5BC}" type="datetime1">
              <a:rPr lang="en-CA"/>
              <a:pPr>
                <a:defRPr/>
              </a:pPr>
              <a:t>16/10/2014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695C0-0482-4F0D-91DE-FAD9AC57669D}" type="slidenum">
              <a:rPr lang="en-US"/>
              <a:pPr>
                <a:defRPr/>
              </a:pPr>
              <a:t>‹#›</a:t>
            </a:fld>
            <a:endParaRPr lang="en-US"/>
          </a:p>
        </p:txBody>
      </p:sp>
    </p:spTree>
    <p:extLst>
      <p:ext uri="{BB962C8B-B14F-4D97-AF65-F5344CB8AC3E}">
        <p14:creationId xmlns:p14="http://schemas.microsoft.com/office/powerpoint/2010/main" val="1397436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285811A4-E057-4EBA-98FC-A01AB0EBD9B5}" type="datetime1">
              <a:rPr lang="en-CA"/>
              <a:pPr>
                <a:defRPr/>
              </a:pPr>
              <a:t>16/10/2014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6A5EFE-1D10-4D47-84C0-B2D86664C308}" type="slidenum">
              <a:rPr lang="en-US"/>
              <a:pPr>
                <a:defRPr/>
              </a:pPr>
              <a:t>‹#›</a:t>
            </a:fld>
            <a:endParaRPr lang="en-US"/>
          </a:p>
        </p:txBody>
      </p:sp>
    </p:spTree>
    <p:extLst>
      <p:ext uri="{BB962C8B-B14F-4D97-AF65-F5344CB8AC3E}">
        <p14:creationId xmlns:p14="http://schemas.microsoft.com/office/powerpoint/2010/main" val="12629461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7E14EA8-930E-4166-8EF5-4BB0CB15CF9B}" type="datetime1">
              <a:rPr lang="en-CA"/>
              <a:pPr>
                <a:defRPr/>
              </a:pPr>
              <a:t>16/10/2014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26C1D3-246B-4B24-A703-299C226C761A}" type="slidenum">
              <a:rPr lang="en-US"/>
              <a:pPr>
                <a:defRPr/>
              </a:pPr>
              <a:t>‹#›</a:t>
            </a:fld>
            <a:endParaRPr lang="en-US"/>
          </a:p>
        </p:txBody>
      </p:sp>
    </p:spTree>
    <p:extLst>
      <p:ext uri="{BB962C8B-B14F-4D97-AF65-F5344CB8AC3E}">
        <p14:creationId xmlns:p14="http://schemas.microsoft.com/office/powerpoint/2010/main" val="39579102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8848B38C-9B5B-4C77-ADF3-DA13E193A750}" type="datetime1">
              <a:rPr lang="en-CA"/>
              <a:pPr>
                <a:defRPr/>
              </a:pPr>
              <a:t>16/10/2014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BA76C2-D6BD-422E-95A3-5DFA58004224}" type="slidenum">
              <a:rPr lang="en-US"/>
              <a:pPr>
                <a:defRPr/>
              </a:pPr>
              <a:t>‹#›</a:t>
            </a:fld>
            <a:endParaRPr lang="en-US"/>
          </a:p>
        </p:txBody>
      </p:sp>
    </p:spTree>
    <p:extLst>
      <p:ext uri="{BB962C8B-B14F-4D97-AF65-F5344CB8AC3E}">
        <p14:creationId xmlns:p14="http://schemas.microsoft.com/office/powerpoint/2010/main" val="2692759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fld id="{7C2F3CCB-ABB3-4653-B9B3-61F51C2507A6}" type="datetime1">
              <a:rPr lang="en-CA"/>
              <a:pPr>
                <a:defRPr/>
              </a:pPr>
              <a:t>16/10/2014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CB42FC3-288E-421B-A470-93DC1D04A896}" type="slidenum">
              <a:rPr lang="en-US"/>
              <a:pPr>
                <a:defRPr/>
              </a:pPr>
              <a:t>‹#›</a:t>
            </a:fld>
            <a:endParaRPr lang="en-US"/>
          </a:p>
        </p:txBody>
      </p:sp>
    </p:spTree>
    <p:extLst>
      <p:ext uri="{BB962C8B-B14F-4D97-AF65-F5344CB8AC3E}">
        <p14:creationId xmlns:p14="http://schemas.microsoft.com/office/powerpoint/2010/main" val="12843061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fld id="{3B6CF53C-446C-4835-B023-321B241F0145}" type="datetime1">
              <a:rPr lang="en-CA"/>
              <a:pPr>
                <a:defRPr/>
              </a:pPr>
              <a:t>16/10/2014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7902DE-0D0D-44E6-9C29-A15D8C6B4393}" type="slidenum">
              <a:rPr lang="en-US"/>
              <a:pPr>
                <a:defRPr/>
              </a:pPr>
              <a:t>‹#›</a:t>
            </a:fld>
            <a:endParaRPr lang="en-US"/>
          </a:p>
        </p:txBody>
      </p:sp>
    </p:spTree>
    <p:extLst>
      <p:ext uri="{BB962C8B-B14F-4D97-AF65-F5344CB8AC3E}">
        <p14:creationId xmlns:p14="http://schemas.microsoft.com/office/powerpoint/2010/main" val="2300709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fld id="{C42DE347-0247-478A-8DA3-C559D3602775}" type="datetime1">
              <a:rPr lang="en-CA"/>
              <a:pPr>
                <a:defRPr/>
              </a:pPr>
              <a:t>16/10/2014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3FA914-B704-492D-9489-CD8030B06399}" type="slidenum">
              <a:rPr lang="en-US"/>
              <a:pPr>
                <a:defRPr/>
              </a:pPr>
              <a:t>‹#›</a:t>
            </a:fld>
            <a:endParaRPr lang="en-US"/>
          </a:p>
        </p:txBody>
      </p:sp>
    </p:spTree>
    <p:extLst>
      <p:ext uri="{BB962C8B-B14F-4D97-AF65-F5344CB8AC3E}">
        <p14:creationId xmlns:p14="http://schemas.microsoft.com/office/powerpoint/2010/main" val="24748441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DEEF383-4795-461E-A595-2A6CF2C54550}" type="datetime1">
              <a:rPr lang="en-CA"/>
              <a:pPr>
                <a:defRPr/>
              </a:pPr>
              <a:t>16/10/2014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231489-C8E6-40AF-B28E-10697E32A5C4}" type="slidenum">
              <a:rPr lang="en-US"/>
              <a:pPr>
                <a:defRPr/>
              </a:pPr>
              <a:t>‹#›</a:t>
            </a:fld>
            <a:endParaRPr lang="en-US"/>
          </a:p>
        </p:txBody>
      </p:sp>
    </p:spTree>
    <p:extLst>
      <p:ext uri="{BB962C8B-B14F-4D97-AF65-F5344CB8AC3E}">
        <p14:creationId xmlns:p14="http://schemas.microsoft.com/office/powerpoint/2010/main" val="9411706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27E197D-55E4-44FB-A69B-B05D723FA879}" type="datetime1">
              <a:rPr lang="en-CA"/>
              <a:pPr>
                <a:defRPr/>
              </a:pPr>
              <a:t>16/10/2014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D7F786-D80B-4DF7-9DE2-31615875AED8}" type="slidenum">
              <a:rPr lang="en-US"/>
              <a:pPr>
                <a:defRPr/>
              </a:pPr>
              <a:t>‹#›</a:t>
            </a:fld>
            <a:endParaRPr lang="en-US"/>
          </a:p>
        </p:txBody>
      </p:sp>
    </p:spTree>
    <p:extLst>
      <p:ext uri="{BB962C8B-B14F-4D97-AF65-F5344CB8AC3E}">
        <p14:creationId xmlns:p14="http://schemas.microsoft.com/office/powerpoint/2010/main" val="40847508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4E8A694-F388-4107-8125-7E2A42DB3D78}" type="datetime1">
              <a:rPr lang="en-CA"/>
              <a:pPr>
                <a:defRPr/>
              </a:pPr>
              <a:t>16/10/2014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C88001-E07D-45F9-8752-452BDB2384FA}" type="slidenum">
              <a:rPr lang="en-US"/>
              <a:pPr>
                <a:defRPr/>
              </a:pPr>
              <a:t>‹#›</a:t>
            </a:fld>
            <a:endParaRPr lang="en-US"/>
          </a:p>
        </p:txBody>
      </p:sp>
    </p:spTree>
    <p:extLst>
      <p:ext uri="{BB962C8B-B14F-4D97-AF65-F5344CB8AC3E}">
        <p14:creationId xmlns:p14="http://schemas.microsoft.com/office/powerpoint/2010/main" val="38997959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1A3A3BC0-CD85-4FF6-851D-ADBE677B396B}" type="datetime1">
              <a:rPr lang="en-CA"/>
              <a:pPr>
                <a:defRPr/>
              </a:pPr>
              <a:t>16/10/2014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47D8E0-8DC4-41F5-B29F-D901674B7467}" type="slidenum">
              <a:rPr lang="en-US"/>
              <a:pPr>
                <a:defRPr/>
              </a:pPr>
              <a:t>‹#›</a:t>
            </a:fld>
            <a:endParaRPr lang="en-US"/>
          </a:p>
        </p:txBody>
      </p:sp>
    </p:spTree>
    <p:extLst>
      <p:ext uri="{BB962C8B-B14F-4D97-AF65-F5344CB8AC3E}">
        <p14:creationId xmlns:p14="http://schemas.microsoft.com/office/powerpoint/2010/main" val="2177840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71D31869-E61D-4427-A3E2-C38E30D16E43}" type="datetime1">
              <a:rPr lang="en-CA"/>
              <a:pPr>
                <a:defRPr/>
              </a:pPr>
              <a:t>16/10/2014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5085D8-E172-488B-BA9C-325F2E108629}" type="slidenum">
              <a:rPr lang="en-US"/>
              <a:pPr>
                <a:defRPr/>
              </a:pPr>
              <a:t>‹#›</a:t>
            </a:fld>
            <a:endParaRPr lang="en-US"/>
          </a:p>
        </p:txBody>
      </p:sp>
    </p:spTree>
    <p:extLst>
      <p:ext uri="{BB962C8B-B14F-4D97-AF65-F5344CB8AC3E}">
        <p14:creationId xmlns:p14="http://schemas.microsoft.com/office/powerpoint/2010/main" val="13473931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AB6CA-A27F-41D6-8289-B3E208974FD1}" type="slidenum">
              <a:rPr lang="en-US"/>
              <a:pPr>
                <a:defRPr/>
              </a:pPr>
              <a:t>‹#›</a:t>
            </a:fld>
            <a:endParaRPr lang="en-US"/>
          </a:p>
        </p:txBody>
      </p:sp>
    </p:spTree>
    <p:extLst>
      <p:ext uri="{BB962C8B-B14F-4D97-AF65-F5344CB8AC3E}">
        <p14:creationId xmlns:p14="http://schemas.microsoft.com/office/powerpoint/2010/main" val="14971200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78112E-1E4D-4BF1-9846-9A0B461503F8}" type="slidenum">
              <a:rPr lang="en-US"/>
              <a:pPr>
                <a:defRPr/>
              </a:pPr>
              <a:t>‹#›</a:t>
            </a:fld>
            <a:endParaRPr lang="en-US"/>
          </a:p>
        </p:txBody>
      </p:sp>
    </p:spTree>
    <p:extLst>
      <p:ext uri="{BB962C8B-B14F-4D97-AF65-F5344CB8AC3E}">
        <p14:creationId xmlns:p14="http://schemas.microsoft.com/office/powerpoint/2010/main" val="4283873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E360B-50F5-4F12-9CB9-D6782BB65D80}" type="slidenum">
              <a:rPr lang="en-US"/>
              <a:pPr>
                <a:defRPr/>
              </a:pPr>
              <a:t>‹#›</a:t>
            </a:fld>
            <a:endParaRPr lang="en-US"/>
          </a:p>
        </p:txBody>
      </p:sp>
    </p:spTree>
    <p:extLst>
      <p:ext uri="{BB962C8B-B14F-4D97-AF65-F5344CB8AC3E}">
        <p14:creationId xmlns:p14="http://schemas.microsoft.com/office/powerpoint/2010/main" val="679860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fld id="{B26883C6-C44A-407A-9092-F7D4A5299CC1}" type="datetime1">
              <a:rPr lang="en-CA"/>
              <a:pPr>
                <a:defRPr/>
              </a:pPr>
              <a:t>16/10/2014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ACF4622-AD61-4406-B8F0-CBB04BD78CFE}" type="slidenum">
              <a:rPr lang="en-US"/>
              <a:pPr>
                <a:defRPr/>
              </a:pPr>
              <a:t>‹#›</a:t>
            </a:fld>
            <a:endParaRPr lang="en-US"/>
          </a:p>
        </p:txBody>
      </p:sp>
    </p:spTree>
    <p:extLst>
      <p:ext uri="{BB962C8B-B14F-4D97-AF65-F5344CB8AC3E}">
        <p14:creationId xmlns:p14="http://schemas.microsoft.com/office/powerpoint/2010/main" val="28975632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71FB88-3205-41EB-99AC-7F1187D459F1}" type="slidenum">
              <a:rPr lang="en-US"/>
              <a:pPr>
                <a:defRPr/>
              </a:pPr>
              <a:t>‹#›</a:t>
            </a:fld>
            <a:endParaRPr lang="en-US"/>
          </a:p>
        </p:txBody>
      </p:sp>
    </p:spTree>
    <p:extLst>
      <p:ext uri="{BB962C8B-B14F-4D97-AF65-F5344CB8AC3E}">
        <p14:creationId xmlns:p14="http://schemas.microsoft.com/office/powerpoint/2010/main" val="22404052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6E874A-4F5A-427C-8EFE-B6BD336E9E73}" type="slidenum">
              <a:rPr lang="en-US"/>
              <a:pPr>
                <a:defRPr/>
              </a:pPr>
              <a:t>‹#›</a:t>
            </a:fld>
            <a:endParaRPr lang="en-US"/>
          </a:p>
        </p:txBody>
      </p:sp>
    </p:spTree>
    <p:extLst>
      <p:ext uri="{BB962C8B-B14F-4D97-AF65-F5344CB8AC3E}">
        <p14:creationId xmlns:p14="http://schemas.microsoft.com/office/powerpoint/2010/main" val="2897687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C550E4-44CE-421D-88C8-2DEF2505EC13}" type="slidenum">
              <a:rPr lang="en-US"/>
              <a:pPr>
                <a:defRPr/>
              </a:pPr>
              <a:t>‹#›</a:t>
            </a:fld>
            <a:endParaRPr lang="en-US"/>
          </a:p>
        </p:txBody>
      </p:sp>
    </p:spTree>
    <p:extLst>
      <p:ext uri="{BB962C8B-B14F-4D97-AF65-F5344CB8AC3E}">
        <p14:creationId xmlns:p14="http://schemas.microsoft.com/office/powerpoint/2010/main" val="4026050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2AD876-166B-4CAB-B17B-F5EE54F2B46B}" type="slidenum">
              <a:rPr lang="en-US"/>
              <a:pPr>
                <a:defRPr/>
              </a:pPr>
              <a:t>‹#›</a:t>
            </a:fld>
            <a:endParaRPr lang="en-US"/>
          </a:p>
        </p:txBody>
      </p:sp>
    </p:spTree>
    <p:extLst>
      <p:ext uri="{BB962C8B-B14F-4D97-AF65-F5344CB8AC3E}">
        <p14:creationId xmlns:p14="http://schemas.microsoft.com/office/powerpoint/2010/main" val="8662926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1B2974-E70D-4E13-A890-92648110D43F}" type="slidenum">
              <a:rPr lang="en-US"/>
              <a:pPr>
                <a:defRPr/>
              </a:pPr>
              <a:t>‹#›</a:t>
            </a:fld>
            <a:endParaRPr lang="en-US"/>
          </a:p>
        </p:txBody>
      </p:sp>
    </p:spTree>
    <p:extLst>
      <p:ext uri="{BB962C8B-B14F-4D97-AF65-F5344CB8AC3E}">
        <p14:creationId xmlns:p14="http://schemas.microsoft.com/office/powerpoint/2010/main" val="14308758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1602CF-46EB-4899-9534-3E9F7C99361C}" type="slidenum">
              <a:rPr lang="en-US"/>
              <a:pPr>
                <a:defRPr/>
              </a:pPr>
              <a:t>‹#›</a:t>
            </a:fld>
            <a:endParaRPr lang="en-US"/>
          </a:p>
        </p:txBody>
      </p:sp>
    </p:spTree>
    <p:extLst>
      <p:ext uri="{BB962C8B-B14F-4D97-AF65-F5344CB8AC3E}">
        <p14:creationId xmlns:p14="http://schemas.microsoft.com/office/powerpoint/2010/main" val="6040924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0B755E-9A5B-46F0-934D-528B7FC8BCDF}" type="slidenum">
              <a:rPr lang="en-US"/>
              <a:pPr>
                <a:defRPr/>
              </a:pPr>
              <a:t>‹#›</a:t>
            </a:fld>
            <a:endParaRPr lang="en-US"/>
          </a:p>
        </p:txBody>
      </p:sp>
    </p:spTree>
    <p:extLst>
      <p:ext uri="{BB962C8B-B14F-4D97-AF65-F5344CB8AC3E}">
        <p14:creationId xmlns:p14="http://schemas.microsoft.com/office/powerpoint/2010/main" val="20188376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4FC5B7-1CE4-4593-8B56-4CC8CFE8C4E5}" type="slidenum">
              <a:rPr lang="en-US"/>
              <a:pPr>
                <a:defRPr/>
              </a:pPr>
              <a:t>‹#›</a:t>
            </a:fld>
            <a:endParaRPr lang="en-US"/>
          </a:p>
        </p:txBody>
      </p:sp>
    </p:spTree>
    <p:extLst>
      <p:ext uri="{BB962C8B-B14F-4D97-AF65-F5344CB8AC3E}">
        <p14:creationId xmlns:p14="http://schemas.microsoft.com/office/powerpoint/2010/main" val="14287059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98D25A-3D50-44A4-B988-EE350D2E51BB}" type="slidenum">
              <a:rPr lang="en-US"/>
              <a:pPr>
                <a:defRPr/>
              </a:pPr>
              <a:t>‹#›</a:t>
            </a:fld>
            <a:endParaRPr lang="en-US"/>
          </a:p>
        </p:txBody>
      </p:sp>
    </p:spTree>
    <p:extLst>
      <p:ext uri="{BB962C8B-B14F-4D97-AF65-F5344CB8AC3E}">
        <p14:creationId xmlns:p14="http://schemas.microsoft.com/office/powerpoint/2010/main" val="37177657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E236FD-1B51-4052-90F1-F62C81F48EB4}" type="slidenum">
              <a:rPr lang="en-US"/>
              <a:pPr>
                <a:defRPr/>
              </a:pPr>
              <a:t>‹#›</a:t>
            </a:fld>
            <a:endParaRPr lang="en-US"/>
          </a:p>
        </p:txBody>
      </p:sp>
    </p:spTree>
    <p:extLst>
      <p:ext uri="{BB962C8B-B14F-4D97-AF65-F5344CB8AC3E}">
        <p14:creationId xmlns:p14="http://schemas.microsoft.com/office/powerpoint/2010/main" val="1416817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8419D20-8350-4DA8-9D68-313706113509}" type="datetime1">
              <a:rPr lang="en-CA"/>
              <a:pPr>
                <a:defRPr/>
              </a:pPr>
              <a:t>16/10/2014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BDA955-ACE5-42FC-9A50-EC79FCF0500E}" type="slidenum">
              <a:rPr lang="en-US"/>
              <a:pPr>
                <a:defRPr/>
              </a:pPr>
              <a:t>‹#›</a:t>
            </a:fld>
            <a:endParaRPr lang="en-US"/>
          </a:p>
        </p:txBody>
      </p:sp>
    </p:spTree>
    <p:extLst>
      <p:ext uri="{BB962C8B-B14F-4D97-AF65-F5344CB8AC3E}">
        <p14:creationId xmlns:p14="http://schemas.microsoft.com/office/powerpoint/2010/main" val="6598136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78F3E-B808-4AAE-9FB1-3F53AD927724}" type="slidenum">
              <a:rPr lang="en-US"/>
              <a:pPr>
                <a:defRPr/>
              </a:pPr>
              <a:t>‹#›</a:t>
            </a:fld>
            <a:endParaRPr lang="en-US"/>
          </a:p>
        </p:txBody>
      </p:sp>
    </p:spTree>
    <p:extLst>
      <p:ext uri="{BB962C8B-B14F-4D97-AF65-F5344CB8AC3E}">
        <p14:creationId xmlns:p14="http://schemas.microsoft.com/office/powerpoint/2010/main" val="24579663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691F26-5560-422E-81D4-4DA13AC71564}" type="slidenum">
              <a:rPr lang="en-US"/>
              <a:pPr>
                <a:defRPr/>
              </a:pPr>
              <a:t>‹#›</a:t>
            </a:fld>
            <a:endParaRPr lang="en-US"/>
          </a:p>
        </p:txBody>
      </p:sp>
    </p:spTree>
    <p:extLst>
      <p:ext uri="{BB962C8B-B14F-4D97-AF65-F5344CB8AC3E}">
        <p14:creationId xmlns:p14="http://schemas.microsoft.com/office/powerpoint/2010/main" val="13824641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F53E0BA-44BD-4AA4-9C94-C3B2E1AD0064}" type="slidenum">
              <a:rPr lang="en-US"/>
              <a:pPr>
                <a:defRPr/>
              </a:pPr>
              <a:t>‹#›</a:t>
            </a:fld>
            <a:endParaRPr lang="en-US"/>
          </a:p>
        </p:txBody>
      </p:sp>
    </p:spTree>
    <p:extLst>
      <p:ext uri="{BB962C8B-B14F-4D97-AF65-F5344CB8AC3E}">
        <p14:creationId xmlns:p14="http://schemas.microsoft.com/office/powerpoint/2010/main" val="32756231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E611245-6369-4B86-AAEA-6400D90B814C}" type="slidenum">
              <a:rPr lang="en-US"/>
              <a:pPr>
                <a:defRPr/>
              </a:pPr>
              <a:t>‹#›</a:t>
            </a:fld>
            <a:endParaRPr lang="en-US"/>
          </a:p>
        </p:txBody>
      </p:sp>
    </p:spTree>
    <p:extLst>
      <p:ext uri="{BB962C8B-B14F-4D97-AF65-F5344CB8AC3E}">
        <p14:creationId xmlns:p14="http://schemas.microsoft.com/office/powerpoint/2010/main" val="39050350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43258B-4022-4E57-BA31-4331D95CAD3E}" type="slidenum">
              <a:rPr lang="en-US"/>
              <a:pPr>
                <a:defRPr/>
              </a:pPr>
              <a:t>‹#›</a:t>
            </a:fld>
            <a:endParaRPr lang="en-US"/>
          </a:p>
        </p:txBody>
      </p:sp>
    </p:spTree>
    <p:extLst>
      <p:ext uri="{BB962C8B-B14F-4D97-AF65-F5344CB8AC3E}">
        <p14:creationId xmlns:p14="http://schemas.microsoft.com/office/powerpoint/2010/main" val="36614924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996210-3D7B-418C-A52E-78870DB1883D}" type="slidenum">
              <a:rPr lang="en-US"/>
              <a:pPr>
                <a:defRPr/>
              </a:pPr>
              <a:t>‹#›</a:t>
            </a:fld>
            <a:endParaRPr lang="en-US"/>
          </a:p>
        </p:txBody>
      </p:sp>
    </p:spTree>
    <p:extLst>
      <p:ext uri="{BB962C8B-B14F-4D97-AF65-F5344CB8AC3E}">
        <p14:creationId xmlns:p14="http://schemas.microsoft.com/office/powerpoint/2010/main" val="36449159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3D335C-67C8-48E4-BC3A-A6CC825804F4}" type="slidenum">
              <a:rPr lang="en-US"/>
              <a:pPr>
                <a:defRPr/>
              </a:pPr>
              <a:t>‹#›</a:t>
            </a:fld>
            <a:endParaRPr lang="en-US"/>
          </a:p>
        </p:txBody>
      </p:sp>
    </p:spTree>
    <p:extLst>
      <p:ext uri="{BB962C8B-B14F-4D97-AF65-F5344CB8AC3E}">
        <p14:creationId xmlns:p14="http://schemas.microsoft.com/office/powerpoint/2010/main" val="2186210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5D96C6-41A4-47C1-9B12-1190752CEF6C}" type="slidenum">
              <a:rPr lang="en-US"/>
              <a:pPr>
                <a:defRPr/>
              </a:pPr>
              <a:t>‹#›</a:t>
            </a:fld>
            <a:endParaRPr lang="en-US"/>
          </a:p>
        </p:txBody>
      </p:sp>
    </p:spTree>
    <p:extLst>
      <p:ext uri="{BB962C8B-B14F-4D97-AF65-F5344CB8AC3E}">
        <p14:creationId xmlns:p14="http://schemas.microsoft.com/office/powerpoint/2010/main" val="1141881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19CDF4-7C02-406C-9DA9-A2ADFF563FE2}" type="slidenum">
              <a:rPr lang="en-US"/>
              <a:pPr>
                <a:defRPr/>
              </a:pPr>
              <a:t>‹#›</a:t>
            </a:fld>
            <a:endParaRPr lang="en-US"/>
          </a:p>
        </p:txBody>
      </p:sp>
    </p:spTree>
    <p:extLst>
      <p:ext uri="{BB962C8B-B14F-4D97-AF65-F5344CB8AC3E}">
        <p14:creationId xmlns:p14="http://schemas.microsoft.com/office/powerpoint/2010/main" val="17298663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CA"/>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CA"/>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E2815E11-34B6-4EA2-818C-69240D5C4844}" type="slidenum">
              <a:rPr lang="en-CA"/>
              <a:pPr>
                <a:defRPr/>
              </a:pPr>
              <a:t>‹#›</a:t>
            </a:fld>
            <a:endParaRPr lang="en-CA"/>
          </a:p>
        </p:txBody>
      </p:sp>
    </p:spTree>
    <p:extLst>
      <p:ext uri="{BB962C8B-B14F-4D97-AF65-F5344CB8AC3E}">
        <p14:creationId xmlns:p14="http://schemas.microsoft.com/office/powerpoint/2010/main" val="3629032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E59D48A-8C26-4A54-A567-B261402AF31C}" type="datetime1">
              <a:rPr lang="en-CA"/>
              <a:pPr>
                <a:defRPr/>
              </a:pPr>
              <a:t>16/10/2014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64DF3F-3838-4AD4-8693-D0F68D65F1E2}" type="slidenum">
              <a:rPr lang="en-US"/>
              <a:pPr>
                <a:defRPr/>
              </a:pPr>
              <a:t>‹#›</a:t>
            </a:fld>
            <a:endParaRPr lang="en-US"/>
          </a:p>
        </p:txBody>
      </p:sp>
    </p:spTree>
    <p:extLst>
      <p:ext uri="{BB962C8B-B14F-4D97-AF65-F5344CB8AC3E}">
        <p14:creationId xmlns:p14="http://schemas.microsoft.com/office/powerpoint/2010/main" val="1311058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CA"/>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CA"/>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331416F9-F174-4605-B9D7-6BD3BDD10103}" type="slidenum">
              <a:rPr lang="en-CA"/>
              <a:pPr>
                <a:defRPr/>
              </a:pPr>
              <a:t>‹#›</a:t>
            </a:fld>
            <a:endParaRPr lang="en-CA"/>
          </a:p>
        </p:txBody>
      </p:sp>
    </p:spTree>
    <p:extLst>
      <p:ext uri="{BB962C8B-B14F-4D97-AF65-F5344CB8AC3E}">
        <p14:creationId xmlns:p14="http://schemas.microsoft.com/office/powerpoint/2010/main" val="28917852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CA"/>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CA"/>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703C1436-AC3F-4113-B747-54980060A0FC}" type="slidenum">
              <a:rPr lang="en-CA"/>
              <a:pPr>
                <a:defRPr/>
              </a:pPr>
              <a:t>‹#›</a:t>
            </a:fld>
            <a:endParaRPr lang="en-CA"/>
          </a:p>
        </p:txBody>
      </p:sp>
    </p:spTree>
    <p:extLst>
      <p:ext uri="{BB962C8B-B14F-4D97-AF65-F5344CB8AC3E}">
        <p14:creationId xmlns:p14="http://schemas.microsoft.com/office/powerpoint/2010/main" val="42141028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n-CA"/>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n-CA"/>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7A629521-5C54-4005-9BA6-271A235CB7E9}" type="slidenum">
              <a:rPr lang="en-CA"/>
              <a:pPr>
                <a:defRPr/>
              </a:pPr>
              <a:t>‹#›</a:t>
            </a:fld>
            <a:endParaRPr lang="en-CA"/>
          </a:p>
        </p:txBody>
      </p:sp>
    </p:spTree>
    <p:extLst>
      <p:ext uri="{BB962C8B-B14F-4D97-AF65-F5344CB8AC3E}">
        <p14:creationId xmlns:p14="http://schemas.microsoft.com/office/powerpoint/2010/main" val="22168940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p:txBody>
          <a:bodyPr/>
          <a:lstStyle>
            <a:lvl1pPr>
              <a:defRPr>
                <a:latin typeface="Arial" pitchFamily="34" charset="0"/>
              </a:defRPr>
            </a:lvl1pPr>
          </a:lstStyle>
          <a:p>
            <a:pPr>
              <a:defRPr/>
            </a:pPr>
            <a:endParaRPr lang="en-CA"/>
          </a:p>
        </p:txBody>
      </p:sp>
      <p:sp>
        <p:nvSpPr>
          <p:cNvPr id="8" name="Rectangle 5"/>
          <p:cNvSpPr>
            <a:spLocks noGrp="1" noChangeArrowheads="1"/>
          </p:cNvSpPr>
          <p:nvPr>
            <p:ph type="ftr" sz="quarter" idx="11"/>
          </p:nvPr>
        </p:nvSpPr>
        <p:spPr/>
        <p:txBody>
          <a:bodyPr/>
          <a:lstStyle>
            <a:lvl1pPr>
              <a:defRPr>
                <a:latin typeface="Arial" pitchFamily="34" charset="0"/>
              </a:defRPr>
            </a:lvl1pPr>
          </a:lstStyle>
          <a:p>
            <a:pPr>
              <a:defRPr/>
            </a:pPr>
            <a:endParaRPr lang="en-CA"/>
          </a:p>
        </p:txBody>
      </p:sp>
      <p:sp>
        <p:nvSpPr>
          <p:cNvPr id="9" name="Rectangle 6"/>
          <p:cNvSpPr>
            <a:spLocks noGrp="1" noChangeArrowheads="1"/>
          </p:cNvSpPr>
          <p:nvPr>
            <p:ph type="sldNum" sz="quarter" idx="12"/>
          </p:nvPr>
        </p:nvSpPr>
        <p:spPr/>
        <p:txBody>
          <a:bodyPr/>
          <a:lstStyle>
            <a:lvl1pPr>
              <a:defRPr>
                <a:latin typeface="Arial" pitchFamily="34" charset="0"/>
              </a:defRPr>
            </a:lvl1pPr>
          </a:lstStyle>
          <a:p>
            <a:pPr>
              <a:defRPr/>
            </a:pPr>
            <a:fld id="{97DD4386-2CB9-4259-9D1D-2249723FB094}" type="slidenum">
              <a:rPr lang="en-CA"/>
              <a:pPr>
                <a:defRPr/>
              </a:pPr>
              <a:t>‹#›</a:t>
            </a:fld>
            <a:endParaRPr lang="en-CA"/>
          </a:p>
        </p:txBody>
      </p:sp>
    </p:spTree>
    <p:extLst>
      <p:ext uri="{BB962C8B-B14F-4D97-AF65-F5344CB8AC3E}">
        <p14:creationId xmlns:p14="http://schemas.microsoft.com/office/powerpoint/2010/main" val="16931758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en-CA"/>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en-CA"/>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A5CF8371-75D3-4201-810D-164B704EF7B2}" type="slidenum">
              <a:rPr lang="en-CA"/>
              <a:pPr>
                <a:defRPr/>
              </a:pPr>
              <a:t>‹#›</a:t>
            </a:fld>
            <a:endParaRPr lang="en-CA"/>
          </a:p>
        </p:txBody>
      </p:sp>
    </p:spTree>
    <p:extLst>
      <p:ext uri="{BB962C8B-B14F-4D97-AF65-F5344CB8AC3E}">
        <p14:creationId xmlns:p14="http://schemas.microsoft.com/office/powerpoint/2010/main" val="18502765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defRPr>
            </a:lvl1pPr>
          </a:lstStyle>
          <a:p>
            <a:pPr>
              <a:defRPr/>
            </a:pPr>
            <a:endParaRPr lang="en-CA"/>
          </a:p>
        </p:txBody>
      </p:sp>
      <p:sp>
        <p:nvSpPr>
          <p:cNvPr id="3" name="Rectangle 5"/>
          <p:cNvSpPr>
            <a:spLocks noGrp="1" noChangeArrowheads="1"/>
          </p:cNvSpPr>
          <p:nvPr>
            <p:ph type="ftr" sz="quarter" idx="11"/>
          </p:nvPr>
        </p:nvSpPr>
        <p:spPr/>
        <p:txBody>
          <a:bodyPr/>
          <a:lstStyle>
            <a:lvl1pPr>
              <a:defRPr>
                <a:latin typeface="Arial" pitchFamily="34" charset="0"/>
              </a:defRPr>
            </a:lvl1pPr>
          </a:lstStyle>
          <a:p>
            <a:pPr>
              <a:defRPr/>
            </a:pPr>
            <a:endParaRPr lang="en-CA"/>
          </a:p>
        </p:txBody>
      </p:sp>
      <p:sp>
        <p:nvSpPr>
          <p:cNvPr id="4" name="Rectangle 6"/>
          <p:cNvSpPr>
            <a:spLocks noGrp="1" noChangeArrowheads="1"/>
          </p:cNvSpPr>
          <p:nvPr>
            <p:ph type="sldNum" sz="quarter" idx="12"/>
          </p:nvPr>
        </p:nvSpPr>
        <p:spPr/>
        <p:txBody>
          <a:bodyPr/>
          <a:lstStyle>
            <a:lvl1pPr>
              <a:defRPr>
                <a:latin typeface="Arial" pitchFamily="34" charset="0"/>
              </a:defRPr>
            </a:lvl1pPr>
          </a:lstStyle>
          <a:p>
            <a:pPr>
              <a:defRPr/>
            </a:pPr>
            <a:fld id="{2D825137-260A-4198-85FA-B5A061B970DE}" type="slidenum">
              <a:rPr lang="en-CA"/>
              <a:pPr>
                <a:defRPr/>
              </a:pPr>
              <a:t>‹#›</a:t>
            </a:fld>
            <a:endParaRPr lang="en-CA"/>
          </a:p>
        </p:txBody>
      </p:sp>
    </p:spTree>
    <p:extLst>
      <p:ext uri="{BB962C8B-B14F-4D97-AF65-F5344CB8AC3E}">
        <p14:creationId xmlns:p14="http://schemas.microsoft.com/office/powerpoint/2010/main" val="18517241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n-CA"/>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n-CA"/>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40A3D4F5-DFAB-4A96-817A-BC9D27037086}" type="slidenum">
              <a:rPr lang="en-CA"/>
              <a:pPr>
                <a:defRPr/>
              </a:pPr>
              <a:t>‹#›</a:t>
            </a:fld>
            <a:endParaRPr lang="en-CA"/>
          </a:p>
        </p:txBody>
      </p:sp>
    </p:spTree>
    <p:extLst>
      <p:ext uri="{BB962C8B-B14F-4D97-AF65-F5344CB8AC3E}">
        <p14:creationId xmlns:p14="http://schemas.microsoft.com/office/powerpoint/2010/main" val="4974910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n-CA"/>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n-CA"/>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910EB3D6-70EE-4DCF-A979-DDC62CB06BDF}" type="slidenum">
              <a:rPr lang="en-CA"/>
              <a:pPr>
                <a:defRPr/>
              </a:pPr>
              <a:t>‹#›</a:t>
            </a:fld>
            <a:endParaRPr lang="en-CA"/>
          </a:p>
        </p:txBody>
      </p:sp>
    </p:spTree>
    <p:extLst>
      <p:ext uri="{BB962C8B-B14F-4D97-AF65-F5344CB8AC3E}">
        <p14:creationId xmlns:p14="http://schemas.microsoft.com/office/powerpoint/2010/main" val="8579616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CA"/>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CA"/>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F1BC0C7F-0224-475E-A31F-231E1DB82D6D}" type="slidenum">
              <a:rPr lang="en-CA"/>
              <a:pPr>
                <a:defRPr/>
              </a:pPr>
              <a:t>‹#›</a:t>
            </a:fld>
            <a:endParaRPr lang="en-CA"/>
          </a:p>
        </p:txBody>
      </p:sp>
    </p:spTree>
    <p:extLst>
      <p:ext uri="{BB962C8B-B14F-4D97-AF65-F5344CB8AC3E}">
        <p14:creationId xmlns:p14="http://schemas.microsoft.com/office/powerpoint/2010/main" val="17143014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CA"/>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CA"/>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2BF7EB63-9185-4194-9F44-0BB9C73192A7}" type="slidenum">
              <a:rPr lang="en-CA"/>
              <a:pPr>
                <a:defRPr/>
              </a:pPr>
              <a:t>‹#›</a:t>
            </a:fld>
            <a:endParaRPr lang="en-CA"/>
          </a:p>
        </p:txBody>
      </p:sp>
    </p:spTree>
    <p:extLst>
      <p:ext uri="{BB962C8B-B14F-4D97-AF65-F5344CB8AC3E}">
        <p14:creationId xmlns:p14="http://schemas.microsoft.com/office/powerpoint/2010/main" val="947893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F4631B5-8046-4795-A8FB-B8C42D38A0A6}" type="datetime1">
              <a:rPr lang="en-CA"/>
              <a:pPr>
                <a:defRPr/>
              </a:pPr>
              <a:t>16/10/2014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934D64-035F-457A-B8B2-4D7FCCE480DF}" type="slidenum">
              <a:rPr lang="en-US"/>
              <a:pPr>
                <a:defRPr/>
              </a:pPr>
              <a:t>‹#›</a:t>
            </a:fld>
            <a:endParaRPr lang="en-US"/>
          </a:p>
        </p:txBody>
      </p:sp>
    </p:spTree>
    <p:extLst>
      <p:ext uri="{BB962C8B-B14F-4D97-AF65-F5344CB8AC3E}">
        <p14:creationId xmlns:p14="http://schemas.microsoft.com/office/powerpoint/2010/main" val="14082387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en-CA"/>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en-CA"/>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294045DF-C065-48B6-8BD5-86EE6DB172B8}" type="slidenum">
              <a:rPr lang="en-CA"/>
              <a:pPr>
                <a:defRPr/>
              </a:pPr>
              <a:t>‹#›</a:t>
            </a:fld>
            <a:endParaRPr lang="en-CA"/>
          </a:p>
        </p:txBody>
      </p:sp>
    </p:spTree>
    <p:extLst>
      <p:ext uri="{BB962C8B-B14F-4D97-AF65-F5344CB8AC3E}">
        <p14:creationId xmlns:p14="http://schemas.microsoft.com/office/powerpoint/2010/main" val="2382812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smtClean="0">
                <a:latin typeface="Arial" charset="0"/>
                <a:cs typeface="+mn-cs"/>
              </a:defRPr>
            </a:lvl1pPr>
          </a:lstStyle>
          <a:p>
            <a:pPr>
              <a:defRPr/>
            </a:pPr>
            <a:fld id="{724B2A3E-EC5C-4A16-8FC0-BD6A37404697}" type="datetime1">
              <a:rPr lang="en-CA"/>
              <a:pPr>
                <a:defRPr/>
              </a:pPr>
              <a:t>16/10/2014</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5A935794-E6B7-4B22-9866-33505FD78F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0" r:id="rId1"/>
    <p:sldLayoutId id="2147484559" r:id="rId2"/>
    <p:sldLayoutId id="2147484558" r:id="rId3"/>
    <p:sldLayoutId id="2147484557" r:id="rId4"/>
    <p:sldLayoutId id="2147484556" r:id="rId5"/>
    <p:sldLayoutId id="2147484555" r:id="rId6"/>
    <p:sldLayoutId id="2147484554" r:id="rId7"/>
    <p:sldLayoutId id="2147484553" r:id="rId8"/>
    <p:sldLayoutId id="2147484552" r:id="rId9"/>
    <p:sldLayoutId id="2147484551" r:id="rId10"/>
    <p:sldLayoutId id="214748455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748" name="Rectangle 4"/>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charset="0"/>
                <a:cs typeface="+mn-cs"/>
              </a:defRPr>
            </a:lvl1pPr>
          </a:lstStyle>
          <a:p>
            <a:pPr>
              <a:defRPr/>
            </a:pPr>
            <a:endParaRPr lang="en-US"/>
          </a:p>
        </p:txBody>
      </p:sp>
      <p:sp>
        <p:nvSpPr>
          <p:cNvPr id="31749" name="Rectangle 5"/>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cs typeface="+mn-cs"/>
              </a:defRPr>
            </a:lvl1pPr>
          </a:lstStyle>
          <a:p>
            <a:pPr>
              <a:defRPr/>
            </a:pPr>
            <a:fld id="{C1FAC42A-1770-4457-AEDB-A08092FAF237}" type="slidenum">
              <a:rPr lang="en-US"/>
              <a:pPr>
                <a:defRPr/>
              </a:pPr>
              <a:t>‹#›</a:t>
            </a:fld>
            <a:endParaRPr lang="en-US"/>
          </a:p>
        </p:txBody>
      </p:sp>
      <p:sp>
        <p:nvSpPr>
          <p:cNvPr id="2054" name="Line 6"/>
          <p:cNvSpPr>
            <a:spLocks noChangeShapeType="1"/>
          </p:cNvSpPr>
          <p:nvPr/>
        </p:nvSpPr>
        <p:spPr bwMode="auto">
          <a:xfrm>
            <a:off x="266700" y="6172200"/>
            <a:ext cx="8610600" cy="0"/>
          </a:xfrm>
          <a:prstGeom prst="line">
            <a:avLst/>
          </a:prstGeom>
          <a:noFill/>
          <a:ln w="12700">
            <a:solidFill>
              <a:schemeClr val="tx2"/>
            </a:solidFill>
            <a:round/>
            <a:headEnd/>
            <a:tailEnd/>
          </a:ln>
          <a:effectLst/>
          <a:extLst/>
        </p:spPr>
        <p:txBody>
          <a:bodyPr/>
          <a:lstStyle/>
          <a:p>
            <a:pPr>
              <a:defRPr/>
            </a:pPr>
            <a:endParaRPr lang="en-CA">
              <a:cs typeface="+mn-cs"/>
            </a:endParaRPr>
          </a:p>
        </p:txBody>
      </p:sp>
      <p:sp>
        <p:nvSpPr>
          <p:cNvPr id="2055" name="Line 7"/>
          <p:cNvSpPr>
            <a:spLocks noChangeShapeType="1"/>
          </p:cNvSpPr>
          <p:nvPr/>
        </p:nvSpPr>
        <p:spPr bwMode="auto">
          <a:xfrm>
            <a:off x="228600" y="304800"/>
            <a:ext cx="8610600" cy="0"/>
          </a:xfrm>
          <a:prstGeom prst="line">
            <a:avLst/>
          </a:prstGeom>
          <a:noFill/>
          <a:ln w="76200">
            <a:solidFill>
              <a:schemeClr val="tx2"/>
            </a:solidFill>
            <a:round/>
            <a:headEnd/>
            <a:tailEnd/>
          </a:ln>
          <a:effectLst/>
          <a:extLst/>
        </p:spPr>
        <p:txBody>
          <a:bodyPr/>
          <a:lstStyle/>
          <a:p>
            <a:pPr>
              <a:defRPr/>
            </a:pPr>
            <a:endParaRPr lang="en-CA">
              <a:cs typeface="+mn-cs"/>
            </a:endParaRPr>
          </a:p>
        </p:txBody>
      </p:sp>
      <p:grpSp>
        <p:nvGrpSpPr>
          <p:cNvPr id="13320" name="Group 8"/>
          <p:cNvGrpSpPr>
            <a:grpSpLocks/>
          </p:cNvGrpSpPr>
          <p:nvPr/>
        </p:nvGrpSpPr>
        <p:grpSpPr bwMode="auto">
          <a:xfrm>
            <a:off x="228600" y="457200"/>
            <a:ext cx="1246188" cy="1371600"/>
            <a:chOff x="144" y="288"/>
            <a:chExt cx="785" cy="864"/>
          </a:xfrm>
        </p:grpSpPr>
        <p:sp>
          <p:nvSpPr>
            <p:cNvPr id="2058" name="Rectangle 9"/>
            <p:cNvSpPr>
              <a:spLocks noChangeArrowheads="1"/>
            </p:cNvSpPr>
            <p:nvPr/>
          </p:nvSpPr>
          <p:spPr bwMode="auto">
            <a:xfrm>
              <a:off x="589" y="288"/>
              <a:ext cx="28" cy="534"/>
            </a:xfrm>
            <a:prstGeom prst="rect">
              <a:avLst/>
            </a:prstGeom>
            <a:solidFill>
              <a:schemeClr val="accent2"/>
            </a:solidFill>
            <a:ln>
              <a:noFill/>
            </a:ln>
            <a:extLst/>
          </p:spPr>
          <p:txBody>
            <a:bodyPr/>
            <a:lstStyle/>
            <a:p>
              <a:pPr>
                <a:defRPr/>
              </a:pPr>
              <a:endParaRPr lang="en-CA">
                <a:cs typeface="+mn-cs"/>
              </a:endParaRPr>
            </a:p>
          </p:txBody>
        </p:sp>
        <p:sp>
          <p:nvSpPr>
            <p:cNvPr id="2059" name="Rectangle 10"/>
            <p:cNvSpPr>
              <a:spLocks noChangeArrowheads="1"/>
            </p:cNvSpPr>
            <p:nvPr/>
          </p:nvSpPr>
          <p:spPr bwMode="auto">
            <a:xfrm>
              <a:off x="526" y="288"/>
              <a:ext cx="28" cy="470"/>
            </a:xfrm>
            <a:prstGeom prst="rect">
              <a:avLst/>
            </a:prstGeom>
            <a:solidFill>
              <a:schemeClr val="bg2"/>
            </a:solidFill>
            <a:ln>
              <a:noFill/>
            </a:ln>
            <a:extLst/>
          </p:spPr>
          <p:txBody>
            <a:bodyPr/>
            <a:lstStyle/>
            <a:p>
              <a:pPr>
                <a:defRPr/>
              </a:pPr>
              <a:endParaRPr lang="en-CA">
                <a:cs typeface="+mn-cs"/>
              </a:endParaRPr>
            </a:p>
          </p:txBody>
        </p:sp>
        <p:sp>
          <p:nvSpPr>
            <p:cNvPr id="2060" name="Rectangle 11"/>
            <p:cNvSpPr>
              <a:spLocks noChangeArrowheads="1"/>
            </p:cNvSpPr>
            <p:nvPr/>
          </p:nvSpPr>
          <p:spPr bwMode="auto">
            <a:xfrm>
              <a:off x="462" y="288"/>
              <a:ext cx="28" cy="401"/>
            </a:xfrm>
            <a:prstGeom prst="rect">
              <a:avLst/>
            </a:prstGeom>
            <a:solidFill>
              <a:schemeClr val="bg2"/>
            </a:solidFill>
            <a:ln>
              <a:noFill/>
            </a:ln>
            <a:extLst/>
          </p:spPr>
          <p:txBody>
            <a:bodyPr/>
            <a:lstStyle/>
            <a:p>
              <a:pPr>
                <a:defRPr/>
              </a:pPr>
              <a:endParaRPr lang="en-CA">
                <a:cs typeface="+mn-cs"/>
              </a:endParaRPr>
            </a:p>
          </p:txBody>
        </p:sp>
        <p:sp>
          <p:nvSpPr>
            <p:cNvPr id="2061" name="Rectangle 12"/>
            <p:cNvSpPr>
              <a:spLocks noChangeArrowheads="1"/>
            </p:cNvSpPr>
            <p:nvPr/>
          </p:nvSpPr>
          <p:spPr bwMode="auto">
            <a:xfrm>
              <a:off x="398" y="288"/>
              <a:ext cx="28" cy="334"/>
            </a:xfrm>
            <a:prstGeom prst="rect">
              <a:avLst/>
            </a:prstGeom>
            <a:solidFill>
              <a:schemeClr val="bg2"/>
            </a:solidFill>
            <a:ln>
              <a:noFill/>
            </a:ln>
            <a:extLst/>
          </p:spPr>
          <p:txBody>
            <a:bodyPr/>
            <a:lstStyle/>
            <a:p>
              <a:pPr>
                <a:defRPr/>
              </a:pPr>
              <a:endParaRPr lang="en-CA">
                <a:cs typeface="+mn-cs"/>
              </a:endParaRPr>
            </a:p>
          </p:txBody>
        </p:sp>
        <p:sp>
          <p:nvSpPr>
            <p:cNvPr id="2062" name="Rectangle 13"/>
            <p:cNvSpPr>
              <a:spLocks noChangeArrowheads="1"/>
            </p:cNvSpPr>
            <p:nvPr/>
          </p:nvSpPr>
          <p:spPr bwMode="auto">
            <a:xfrm>
              <a:off x="335" y="288"/>
              <a:ext cx="28" cy="269"/>
            </a:xfrm>
            <a:prstGeom prst="rect">
              <a:avLst/>
            </a:prstGeom>
            <a:solidFill>
              <a:schemeClr val="bg2"/>
            </a:solidFill>
            <a:ln>
              <a:noFill/>
            </a:ln>
            <a:extLst/>
          </p:spPr>
          <p:txBody>
            <a:bodyPr/>
            <a:lstStyle/>
            <a:p>
              <a:pPr>
                <a:defRPr/>
              </a:pPr>
              <a:endParaRPr lang="en-CA">
                <a:cs typeface="+mn-cs"/>
              </a:endParaRPr>
            </a:p>
          </p:txBody>
        </p:sp>
        <p:sp>
          <p:nvSpPr>
            <p:cNvPr id="2063" name="Rectangle 14"/>
            <p:cNvSpPr>
              <a:spLocks noChangeArrowheads="1"/>
            </p:cNvSpPr>
            <p:nvPr/>
          </p:nvSpPr>
          <p:spPr bwMode="auto">
            <a:xfrm>
              <a:off x="271" y="288"/>
              <a:ext cx="28" cy="197"/>
            </a:xfrm>
            <a:prstGeom prst="rect">
              <a:avLst/>
            </a:prstGeom>
            <a:solidFill>
              <a:schemeClr val="bg2"/>
            </a:solidFill>
            <a:ln>
              <a:noFill/>
            </a:ln>
            <a:extLst/>
          </p:spPr>
          <p:txBody>
            <a:bodyPr/>
            <a:lstStyle/>
            <a:p>
              <a:pPr>
                <a:defRPr/>
              </a:pPr>
              <a:endParaRPr lang="en-CA">
                <a:cs typeface="+mn-cs"/>
              </a:endParaRPr>
            </a:p>
          </p:txBody>
        </p:sp>
        <p:sp>
          <p:nvSpPr>
            <p:cNvPr id="2064" name="Rectangle 15"/>
            <p:cNvSpPr>
              <a:spLocks noChangeArrowheads="1"/>
            </p:cNvSpPr>
            <p:nvPr/>
          </p:nvSpPr>
          <p:spPr bwMode="auto">
            <a:xfrm>
              <a:off x="207" y="288"/>
              <a:ext cx="29" cy="136"/>
            </a:xfrm>
            <a:prstGeom prst="rect">
              <a:avLst/>
            </a:prstGeom>
            <a:solidFill>
              <a:schemeClr val="bg2"/>
            </a:solidFill>
            <a:ln>
              <a:noFill/>
            </a:ln>
            <a:extLst/>
          </p:spPr>
          <p:txBody>
            <a:bodyPr/>
            <a:lstStyle/>
            <a:p>
              <a:pPr>
                <a:defRPr/>
              </a:pPr>
              <a:endParaRPr lang="en-CA">
                <a:cs typeface="+mn-cs"/>
              </a:endParaRPr>
            </a:p>
          </p:txBody>
        </p:sp>
        <p:sp>
          <p:nvSpPr>
            <p:cNvPr id="2065" name="Rectangle 16"/>
            <p:cNvSpPr>
              <a:spLocks noChangeArrowheads="1"/>
            </p:cNvSpPr>
            <p:nvPr/>
          </p:nvSpPr>
          <p:spPr bwMode="auto">
            <a:xfrm>
              <a:off x="144" y="288"/>
              <a:ext cx="28" cy="68"/>
            </a:xfrm>
            <a:prstGeom prst="rect">
              <a:avLst/>
            </a:prstGeom>
            <a:solidFill>
              <a:schemeClr val="bg2"/>
            </a:solidFill>
            <a:ln>
              <a:noFill/>
            </a:ln>
            <a:extLst/>
          </p:spPr>
          <p:txBody>
            <a:bodyPr/>
            <a:lstStyle/>
            <a:p>
              <a:pPr>
                <a:defRPr/>
              </a:pPr>
              <a:endParaRPr lang="en-CA">
                <a:cs typeface="+mn-cs"/>
              </a:endParaRPr>
            </a:p>
          </p:txBody>
        </p:sp>
        <p:sp>
          <p:nvSpPr>
            <p:cNvPr id="2066" name="Rectangle 17"/>
            <p:cNvSpPr>
              <a:spLocks noChangeArrowheads="1"/>
            </p:cNvSpPr>
            <p:nvPr/>
          </p:nvSpPr>
          <p:spPr bwMode="auto">
            <a:xfrm>
              <a:off x="653" y="288"/>
              <a:ext cx="26" cy="599"/>
            </a:xfrm>
            <a:prstGeom prst="rect">
              <a:avLst/>
            </a:prstGeom>
            <a:solidFill>
              <a:schemeClr val="accent2"/>
            </a:solidFill>
            <a:ln>
              <a:noFill/>
            </a:ln>
            <a:extLst/>
          </p:spPr>
          <p:txBody>
            <a:bodyPr/>
            <a:lstStyle/>
            <a:p>
              <a:pPr>
                <a:defRPr/>
              </a:pPr>
              <a:endParaRPr lang="en-CA">
                <a:cs typeface="+mn-cs"/>
              </a:endParaRPr>
            </a:p>
          </p:txBody>
        </p:sp>
        <p:sp>
          <p:nvSpPr>
            <p:cNvPr id="2067" name="Rectangle 18"/>
            <p:cNvSpPr>
              <a:spLocks noChangeArrowheads="1"/>
            </p:cNvSpPr>
            <p:nvPr/>
          </p:nvSpPr>
          <p:spPr bwMode="auto">
            <a:xfrm>
              <a:off x="715" y="288"/>
              <a:ext cx="26" cy="667"/>
            </a:xfrm>
            <a:prstGeom prst="rect">
              <a:avLst/>
            </a:prstGeom>
            <a:solidFill>
              <a:schemeClr val="accent2"/>
            </a:solidFill>
            <a:ln>
              <a:noFill/>
            </a:ln>
            <a:extLst/>
          </p:spPr>
          <p:txBody>
            <a:bodyPr/>
            <a:lstStyle/>
            <a:p>
              <a:pPr>
                <a:defRPr/>
              </a:pPr>
              <a:endParaRPr lang="en-CA">
                <a:cs typeface="+mn-cs"/>
              </a:endParaRPr>
            </a:p>
          </p:txBody>
        </p:sp>
        <p:sp>
          <p:nvSpPr>
            <p:cNvPr id="2068" name="Rectangle 19"/>
            <p:cNvSpPr>
              <a:spLocks noChangeArrowheads="1"/>
            </p:cNvSpPr>
            <p:nvPr/>
          </p:nvSpPr>
          <p:spPr bwMode="auto">
            <a:xfrm>
              <a:off x="776" y="288"/>
              <a:ext cx="27" cy="731"/>
            </a:xfrm>
            <a:prstGeom prst="rect">
              <a:avLst/>
            </a:prstGeom>
            <a:solidFill>
              <a:schemeClr val="accent1"/>
            </a:solidFill>
            <a:ln>
              <a:noFill/>
            </a:ln>
            <a:extLst/>
          </p:spPr>
          <p:txBody>
            <a:bodyPr/>
            <a:lstStyle/>
            <a:p>
              <a:pPr>
                <a:defRPr/>
              </a:pPr>
              <a:endParaRPr lang="en-CA">
                <a:cs typeface="+mn-cs"/>
              </a:endParaRPr>
            </a:p>
          </p:txBody>
        </p:sp>
        <p:sp>
          <p:nvSpPr>
            <p:cNvPr id="2069" name="Rectangle 20"/>
            <p:cNvSpPr>
              <a:spLocks noChangeArrowheads="1"/>
            </p:cNvSpPr>
            <p:nvPr/>
          </p:nvSpPr>
          <p:spPr bwMode="auto">
            <a:xfrm>
              <a:off x="839" y="288"/>
              <a:ext cx="28" cy="800"/>
            </a:xfrm>
            <a:prstGeom prst="rect">
              <a:avLst/>
            </a:prstGeom>
            <a:solidFill>
              <a:schemeClr val="accent1"/>
            </a:solidFill>
            <a:ln>
              <a:noFill/>
            </a:ln>
            <a:extLst/>
          </p:spPr>
          <p:txBody>
            <a:bodyPr/>
            <a:lstStyle/>
            <a:p>
              <a:pPr>
                <a:defRPr/>
              </a:pPr>
              <a:endParaRPr lang="en-CA">
                <a:cs typeface="+mn-cs"/>
              </a:endParaRPr>
            </a:p>
          </p:txBody>
        </p:sp>
        <p:sp>
          <p:nvSpPr>
            <p:cNvPr id="2070" name="Rectangle 21"/>
            <p:cNvSpPr>
              <a:spLocks noChangeArrowheads="1"/>
            </p:cNvSpPr>
            <p:nvPr/>
          </p:nvSpPr>
          <p:spPr bwMode="auto">
            <a:xfrm>
              <a:off x="902" y="288"/>
              <a:ext cx="27" cy="864"/>
            </a:xfrm>
            <a:prstGeom prst="rect">
              <a:avLst/>
            </a:prstGeom>
            <a:solidFill>
              <a:schemeClr val="accent1"/>
            </a:solidFill>
            <a:ln>
              <a:noFill/>
            </a:ln>
            <a:extLst/>
          </p:spPr>
          <p:txBody>
            <a:bodyPr/>
            <a:lstStyle/>
            <a:p>
              <a:pPr>
                <a:defRPr/>
              </a:pPr>
              <a:endParaRPr lang="en-CA">
                <a:cs typeface="+mn-cs"/>
              </a:endParaRPr>
            </a:p>
          </p:txBody>
        </p:sp>
      </p:grpSp>
      <p:sp>
        <p:nvSpPr>
          <p:cNvPr id="31766" name="Rectangle 22"/>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smtClean="0">
                <a:solidFill>
                  <a:schemeClr val="tx2"/>
                </a:solidFill>
                <a:latin typeface="Arial" charset="0"/>
                <a:cs typeface="+mn-cs"/>
              </a:defRPr>
            </a:lvl1pPr>
          </a:lstStyle>
          <a:p>
            <a:pPr>
              <a:defRPr/>
            </a:pPr>
            <a:fld id="{3E0A76C0-09DD-4743-9997-C5604C2C675D}" type="datetime1">
              <a:rPr lang="en-CA"/>
              <a:pPr>
                <a:defRPr/>
              </a:pPr>
              <a:t>16/10/2014</a:t>
            </a:fld>
            <a:endParaRPr lang="en-US"/>
          </a:p>
        </p:txBody>
      </p:sp>
    </p:spTree>
  </p:cSld>
  <p:clrMap bg1="dk2" tx1="lt1" bg2="dk1" tx2="lt2" accent1="accent1" accent2="accent2" accent3="accent3" accent4="accent4" accent5="accent5" accent6="accent6" hlink="hlink" folHlink="folHlink"/>
  <p:sldLayoutIdLst>
    <p:sldLayoutId id="2147484615" r:id="rId1"/>
    <p:sldLayoutId id="2147484570" r:id="rId2"/>
    <p:sldLayoutId id="2147484569" r:id="rId3"/>
    <p:sldLayoutId id="2147484568" r:id="rId4"/>
    <p:sldLayoutId id="2147484567" r:id="rId5"/>
    <p:sldLayoutId id="2147484566" r:id="rId6"/>
    <p:sldLayoutId id="2147484565" r:id="rId7"/>
    <p:sldLayoutId id="2147484564" r:id="rId8"/>
    <p:sldLayoutId id="2147484563" r:id="rId9"/>
    <p:sldLayoutId id="2147484562" r:id="rId10"/>
    <p:sldLayoutId id="2147484561" r:id="rId11"/>
  </p:sldLayoutIdLst>
  <p:hf hdr="0" ftr="0" dt="0"/>
  <p:txStyles>
    <p:titleStyle>
      <a:lvl1pPr algn="l" rtl="0" eaLnBrk="0" fontAlgn="base" hangingPunct="0">
        <a:spcBef>
          <a:spcPct val="0"/>
        </a:spcBef>
        <a:spcAft>
          <a:spcPct val="0"/>
        </a:spcAft>
        <a:defRPr sz="3900">
          <a:solidFill>
            <a:schemeClr val="tx2"/>
          </a:solidFill>
          <a:latin typeface="+mj-lt"/>
          <a:ea typeface="+mj-ea"/>
          <a:cs typeface="+mj-cs"/>
        </a:defRPr>
      </a:lvl1pPr>
      <a:lvl2pPr algn="l" rtl="0" eaLnBrk="0" fontAlgn="base" hangingPunct="0">
        <a:spcBef>
          <a:spcPct val="0"/>
        </a:spcBef>
        <a:spcAft>
          <a:spcPct val="0"/>
        </a:spcAft>
        <a:defRPr sz="3900">
          <a:solidFill>
            <a:schemeClr val="tx2"/>
          </a:solidFill>
          <a:latin typeface="Arial" charset="0"/>
        </a:defRPr>
      </a:lvl2pPr>
      <a:lvl3pPr algn="l" rtl="0" eaLnBrk="0" fontAlgn="base" hangingPunct="0">
        <a:spcBef>
          <a:spcPct val="0"/>
        </a:spcBef>
        <a:spcAft>
          <a:spcPct val="0"/>
        </a:spcAft>
        <a:defRPr sz="3900">
          <a:solidFill>
            <a:schemeClr val="tx2"/>
          </a:solidFill>
          <a:latin typeface="Arial" charset="0"/>
        </a:defRPr>
      </a:lvl3pPr>
      <a:lvl4pPr algn="l" rtl="0" eaLnBrk="0" fontAlgn="base" hangingPunct="0">
        <a:spcBef>
          <a:spcPct val="0"/>
        </a:spcBef>
        <a:spcAft>
          <a:spcPct val="0"/>
        </a:spcAft>
        <a:defRPr sz="3900">
          <a:solidFill>
            <a:schemeClr val="tx2"/>
          </a:solidFill>
          <a:latin typeface="Arial" charset="0"/>
        </a:defRPr>
      </a:lvl4pPr>
      <a:lvl5pPr algn="l" rtl="0" eaLnBrk="0" fontAlgn="base" hangingPunct="0">
        <a:spcBef>
          <a:spcPct val="0"/>
        </a:spcBef>
        <a:spcAft>
          <a:spcPct val="0"/>
        </a:spcAft>
        <a:defRPr sz="3900">
          <a:solidFill>
            <a:schemeClr val="tx2"/>
          </a:solidFill>
          <a:latin typeface="Arial" charset="0"/>
        </a:defRPr>
      </a:lvl5pPr>
      <a:lvl6pPr marL="457200" algn="l" rtl="0" fontAlgn="base">
        <a:spcBef>
          <a:spcPct val="0"/>
        </a:spcBef>
        <a:spcAft>
          <a:spcPct val="0"/>
        </a:spcAft>
        <a:defRPr sz="3900">
          <a:solidFill>
            <a:schemeClr val="tx2"/>
          </a:solidFill>
          <a:latin typeface="Arial" charset="0"/>
        </a:defRPr>
      </a:lvl6pPr>
      <a:lvl7pPr marL="914400" algn="l" rtl="0" fontAlgn="base">
        <a:spcBef>
          <a:spcPct val="0"/>
        </a:spcBef>
        <a:spcAft>
          <a:spcPct val="0"/>
        </a:spcAft>
        <a:defRPr sz="3900">
          <a:solidFill>
            <a:schemeClr val="tx2"/>
          </a:solidFill>
          <a:latin typeface="Arial" charset="0"/>
        </a:defRPr>
      </a:lvl7pPr>
      <a:lvl8pPr marL="1371600" algn="l" rtl="0" fontAlgn="base">
        <a:spcBef>
          <a:spcPct val="0"/>
        </a:spcBef>
        <a:spcAft>
          <a:spcPct val="0"/>
        </a:spcAft>
        <a:defRPr sz="3900">
          <a:solidFill>
            <a:schemeClr val="tx2"/>
          </a:solidFill>
          <a:latin typeface="Arial" charset="0"/>
        </a:defRPr>
      </a:lvl8pPr>
      <a:lvl9pPr marL="1828800" algn="l" rtl="0" fontAlgn="base">
        <a:spcBef>
          <a:spcPct val="0"/>
        </a:spcBef>
        <a:spcAft>
          <a:spcPct val="0"/>
        </a:spcAft>
        <a:defRPr sz="39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SzPct val="85000"/>
        <a:buFont typeface="Wingdings" pitchFamily="2" charset="2"/>
        <a:buChar char="o"/>
        <a:defRPr sz="28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n"/>
        <a:defRPr sz="2500">
          <a:solidFill>
            <a:schemeClr val="tx2"/>
          </a:solidFill>
          <a:latin typeface="+mn-lt"/>
        </a:defRPr>
      </a:lvl2pPr>
      <a:lvl3pPr marL="1143000" indent="-228600" algn="l" rtl="0" eaLnBrk="0" fontAlgn="base" hangingPunct="0">
        <a:spcBef>
          <a:spcPct val="20000"/>
        </a:spcBef>
        <a:spcAft>
          <a:spcPct val="0"/>
        </a:spcAft>
        <a:buClr>
          <a:schemeClr val="accent1"/>
        </a:buClr>
        <a:buSzPct val="70000"/>
        <a:buFont typeface="Wingdings" pitchFamily="2" charset="2"/>
        <a:buChar char="p"/>
        <a:defRPr sz="2200">
          <a:solidFill>
            <a:schemeClr val="tx2"/>
          </a:solidFill>
          <a:latin typeface="+mn-lt"/>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a:solidFill>
            <a:schemeClr val="tx2"/>
          </a:solidFill>
          <a:latin typeface="+mn-lt"/>
        </a:defRPr>
      </a:lvl4pPr>
      <a:lvl5pPr marL="20574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defRPr>
      </a:lvl5pPr>
      <a:lvl6pPr marL="25146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6pPr>
      <a:lvl7pPr marL="29718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7pPr>
      <a:lvl8pPr marL="34290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8pPr>
      <a:lvl9pPr marL="38862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A82709EB-F15C-4C54-8C81-701DE7DB719A}" type="datetime1">
              <a:rPr lang="en-CA"/>
              <a:pPr>
                <a:defRPr/>
              </a:pPr>
              <a:t>16/10/2014</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F1C455D5-6D25-4E0B-8BDB-8CD130055A57}" type="slidenum">
              <a:rPr lang="en-CA"/>
              <a:pPr>
                <a:defRPr/>
              </a:pPr>
              <a:t>‹#›</a:t>
            </a:fld>
            <a:endParaRPr lang="en-CA" dirty="0"/>
          </a:p>
        </p:txBody>
      </p:sp>
      <p:pic>
        <p:nvPicPr>
          <p:cNvPr id="25607" name="Picture 23" descr="e_dfo_c"/>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95288" y="260350"/>
            <a:ext cx="369093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16" r:id="rId1"/>
    <p:sldLayoutId id="2147484617" r:id="rId2"/>
    <p:sldLayoutId id="2147484618" r:id="rId3"/>
    <p:sldLayoutId id="2147484619" r:id="rId4"/>
    <p:sldLayoutId id="2147484620" r:id="rId5"/>
    <p:sldLayoutId id="2147484621" r:id="rId6"/>
    <p:sldLayoutId id="2147484622" r:id="rId7"/>
    <p:sldLayoutId id="2147484623" r:id="rId8"/>
    <p:sldLayoutId id="2147484624" r:id="rId9"/>
    <p:sldLayoutId id="2147484625" r:id="rId10"/>
    <p:sldLayoutId id="2147484626" r:id="rId11"/>
    <p:sldLayoutId id="2147484627"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charset="0"/>
                <a:cs typeface="+mn-cs"/>
              </a:defRPr>
            </a:lvl1pPr>
          </a:lstStyle>
          <a:p>
            <a:pPr>
              <a:defRPr/>
            </a:pPr>
            <a:fld id="{0A5C376E-5F07-4E12-8746-512003D00B10}" type="datetime1">
              <a:rPr lang="en-CA"/>
              <a:pPr>
                <a:defRPr/>
              </a:pPr>
              <a:t>16/10/2014</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544611C8-3774-4254-8F40-299C59AC63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81" r:id="rId1"/>
    <p:sldLayoutId id="2147484580" r:id="rId2"/>
    <p:sldLayoutId id="2147484579" r:id="rId3"/>
    <p:sldLayoutId id="2147484578" r:id="rId4"/>
    <p:sldLayoutId id="2147484577" r:id="rId5"/>
    <p:sldLayoutId id="2147484576" r:id="rId6"/>
    <p:sldLayoutId id="2147484575" r:id="rId7"/>
    <p:sldLayoutId id="2147484574" r:id="rId8"/>
    <p:sldLayoutId id="2147484573" r:id="rId9"/>
    <p:sldLayoutId id="2147484572" r:id="rId10"/>
    <p:sldLayoutId id="21474845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charset="0"/>
                <a:cs typeface="+mn-cs"/>
              </a:defRPr>
            </a:lvl1pPr>
          </a:lstStyle>
          <a:p>
            <a:pPr>
              <a:defRPr/>
            </a:pPr>
            <a:fld id="{C178A8DE-A823-47C1-BD87-E62F12810E14}" type="datetime1">
              <a:rPr lang="en-CA"/>
              <a:pPr>
                <a:defRPr/>
              </a:pPr>
              <a:t>16/10/2014</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D1A6E035-E5C6-4182-B55F-9320F4897C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92" r:id="rId1"/>
    <p:sldLayoutId id="2147484591" r:id="rId2"/>
    <p:sldLayoutId id="2147484590" r:id="rId3"/>
    <p:sldLayoutId id="2147484589" r:id="rId4"/>
    <p:sldLayoutId id="2147484588" r:id="rId5"/>
    <p:sldLayoutId id="2147484587" r:id="rId6"/>
    <p:sldLayoutId id="2147484586" r:id="rId7"/>
    <p:sldLayoutId id="2147484585" r:id="rId8"/>
    <p:sldLayoutId id="2147484584" r:id="rId9"/>
    <p:sldLayoutId id="2147484583" r:id="rId10"/>
    <p:sldLayoutId id="214748458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34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8E57D0EF-D89A-49EE-A151-60B1537C85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03" r:id="rId1"/>
    <p:sldLayoutId id="2147484602" r:id="rId2"/>
    <p:sldLayoutId id="2147484601" r:id="rId3"/>
    <p:sldLayoutId id="2147484600" r:id="rId4"/>
    <p:sldLayoutId id="2147484599" r:id="rId5"/>
    <p:sldLayoutId id="2147484598" r:id="rId6"/>
    <p:sldLayoutId id="2147484597" r:id="rId7"/>
    <p:sldLayoutId id="2147484596" r:id="rId8"/>
    <p:sldLayoutId id="2147484595" r:id="rId9"/>
    <p:sldLayoutId id="2147484594" r:id="rId10"/>
    <p:sldLayoutId id="21474845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B5B4844D-A5F1-4E53-B006-71113F60C6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4" r:id="rId1"/>
    <p:sldLayoutId id="2147484613" r:id="rId2"/>
    <p:sldLayoutId id="2147484612" r:id="rId3"/>
    <p:sldLayoutId id="2147484611" r:id="rId4"/>
    <p:sldLayoutId id="2147484610" r:id="rId5"/>
    <p:sldLayoutId id="2147484609" r:id="rId6"/>
    <p:sldLayoutId id="2147484608" r:id="rId7"/>
    <p:sldLayoutId id="2147484607" r:id="rId8"/>
    <p:sldLayoutId id="2147484606" r:id="rId9"/>
    <p:sldLayoutId id="2147484605" r:id="rId10"/>
    <p:sldLayoutId id="21474846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87842"/>
          </a:schemeClr>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smtClean="0"/>
              <a:t>Click to edit Master title style</a:t>
            </a:r>
          </a:p>
        </p:txBody>
      </p:sp>
      <p:sp>
        <p:nvSpPr>
          <p:cNvPr id="880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a:solidFill>
                  <a:srgbClr val="FFFFFF"/>
                </a:solidFill>
                <a:latin typeface="Arial" charset="0"/>
                <a:cs typeface="+mn-cs"/>
              </a:defRPr>
            </a:lvl1pPr>
          </a:lstStyle>
          <a:p>
            <a:pPr>
              <a:defRPr/>
            </a:pPr>
            <a:endParaRPr lang="en-CA"/>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charset="0"/>
                <a:cs typeface="+mn-cs"/>
              </a:defRPr>
            </a:lvl1pPr>
          </a:lstStyle>
          <a:p>
            <a:pPr>
              <a:defRPr/>
            </a:pPr>
            <a:endParaRPr lang="en-CA"/>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charset="0"/>
                <a:cs typeface="+mn-cs"/>
              </a:defRPr>
            </a:lvl1pPr>
          </a:lstStyle>
          <a:p>
            <a:pPr>
              <a:defRPr/>
            </a:pPr>
            <a:fld id="{5A736D9E-C790-4B96-B6ED-52D6D67A6035}" type="slidenum">
              <a:rPr lang="en-CA"/>
              <a:pPr>
                <a:defRPr/>
              </a:pPr>
              <a:t>‹#›</a:t>
            </a:fld>
            <a:endParaRPr lang="en-CA"/>
          </a:p>
        </p:txBody>
      </p:sp>
    </p:spTree>
  </p:cSld>
  <p:clrMap bg1="dk2" tx1="lt1" bg2="dk1" tx2="lt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 id="21474846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climatographer.com/2013/0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www.sciencemag.org/content/341/6151/1239/F1.large.jpg" TargetMode="External"/><Relationship Id="rId2" Type="http://schemas.openxmlformats.org/officeDocument/2006/relationships/notesSlide" Target="../notesSlides/notesSlide24.xml"/><Relationship Id="rId1" Type="http://schemas.openxmlformats.org/officeDocument/2006/relationships/slideLayout" Target="../slideLayouts/slideLayout7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6.xml"/><Relationship Id="rId1" Type="http://schemas.openxmlformats.org/officeDocument/2006/relationships/slideLayout" Target="../slideLayouts/slideLayout52.xml"/><Relationship Id="rId4" Type="http://schemas.openxmlformats.org/officeDocument/2006/relationships/image" Target="../media/image24.emf"/></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52.xml"/><Relationship Id="rId5" Type="http://schemas.openxmlformats.org/officeDocument/2006/relationships/image" Target="../media/image26.png"/><Relationship Id="rId4" Type="http://schemas.openxmlformats.org/officeDocument/2006/relationships/hyperlink" Target="http://www.plosone.org/article/info:doi/10.1371/journal.pone.009066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oleObject" Target="???" TargetMode="Externa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wmf"/><Relationship Id="rId18" Type="http://schemas.openxmlformats.org/officeDocument/2006/relationships/image" Target="../media/image52.wmf"/><Relationship Id="rId3" Type="http://schemas.openxmlformats.org/officeDocument/2006/relationships/notesSlide" Target="../notesSlides/notesSlide39.xml"/><Relationship Id="rId7" Type="http://schemas.openxmlformats.org/officeDocument/2006/relationships/image" Target="../media/image41.png"/><Relationship Id="rId12" Type="http://schemas.openxmlformats.org/officeDocument/2006/relationships/image" Target="../media/image46.wmf"/><Relationship Id="rId17" Type="http://schemas.openxmlformats.org/officeDocument/2006/relationships/image" Target="../media/image51.png"/><Relationship Id="rId2" Type="http://schemas.openxmlformats.org/officeDocument/2006/relationships/slideLayout" Target="../slideLayouts/slideLayout18.xml"/><Relationship Id="rId16" Type="http://schemas.openxmlformats.org/officeDocument/2006/relationships/image" Target="../media/image50.png"/><Relationship Id="rId20" Type="http://schemas.openxmlformats.org/officeDocument/2006/relationships/image" Target="../media/image54.wmf"/><Relationship Id="rId1" Type="http://schemas.openxmlformats.org/officeDocument/2006/relationships/tags" Target="../tags/tag1.xml"/><Relationship Id="rId6" Type="http://schemas.openxmlformats.org/officeDocument/2006/relationships/image" Target="../media/image40.wmf"/><Relationship Id="rId11" Type="http://schemas.openxmlformats.org/officeDocument/2006/relationships/image" Target="../media/image45.png"/><Relationship Id="rId5" Type="http://schemas.openxmlformats.org/officeDocument/2006/relationships/image" Target="../media/image39.wmf"/><Relationship Id="rId15" Type="http://schemas.openxmlformats.org/officeDocument/2006/relationships/image" Target="../media/image49.png"/><Relationship Id="rId10" Type="http://schemas.openxmlformats.org/officeDocument/2006/relationships/image" Target="../media/image44.wmf"/><Relationship Id="rId19" Type="http://schemas.openxmlformats.org/officeDocument/2006/relationships/image" Target="../media/image53.wmf"/><Relationship Id="rId4" Type="http://schemas.openxmlformats.org/officeDocument/2006/relationships/image" Target="../media/image38.png"/><Relationship Id="rId9" Type="http://schemas.openxmlformats.org/officeDocument/2006/relationships/image" Target="../media/image43.wmf"/><Relationship Id="rId14" Type="http://schemas.openxmlformats.org/officeDocument/2006/relationships/image" Target="../media/image48.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5.emf"/><Relationship Id="rId5" Type="http://schemas.openxmlformats.org/officeDocument/2006/relationships/oleObject" Target="../embeddings/Microsoft_Excel_Chart1.xls"/><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0.wmf"/><Relationship Id="rId5" Type="http://schemas.openxmlformats.org/officeDocument/2006/relationships/image" Target="../media/image59.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hyperlink" Target="http://www.google.ca/imgres?imgurl=http://www.webdesign.org/img_articles/15945/22.gif&amp;imgrefurl=http://www.webdesign.org/vector-graphics/adobe-illustrator/how-to-create-your-own-vector-cartoon-character.15945.html&amp;usg=__ieKYHfB_QjYbd7N6C5kGc4lCZlk=&amp;h=388&amp;w=449&amp;sz=22&amp;hl=en&amp;start=2&amp;zoom=1&amp;tbnid=1flua1UEQzWsoM:&amp;tbnh=110&amp;tbnw=127&amp;ei=HpVTUMJCsrLRAZn5gbAH&amp;prev=/search?q=fish+cartoon+characters&amp;hl=en&amp;sa=N&amp;rls=com.microsoft:*&amp;rlz=1I7GFRE_en&amp;tbm=isch&amp;itbs=1" TargetMode="External"/><Relationship Id="rId2" Type="http://schemas.openxmlformats.org/officeDocument/2006/relationships/notesSlide" Target="../notesSlides/notesSlide47.xml"/><Relationship Id="rId1" Type="http://schemas.openxmlformats.org/officeDocument/2006/relationships/slideLayout" Target="../slideLayouts/slideLayout29.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7.xml"/><Relationship Id="rId1" Type="http://schemas.openxmlformats.org/officeDocument/2006/relationships/slideLayout" Target="../slideLayouts/slideLayout29.xml"/><Relationship Id="rId4" Type="http://schemas.openxmlformats.org/officeDocument/2006/relationships/image" Target="../media/image73.e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9.xml"/><Relationship Id="rId1" Type="http://schemas.openxmlformats.org/officeDocument/2006/relationships/slideLayout" Target="../slideLayouts/slideLayout63.xml"/><Relationship Id="rId4"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52.xml"/><Relationship Id="rId5" Type="http://schemas.openxmlformats.org/officeDocument/2006/relationships/image" Target="../media/image76.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61.xml"/><Relationship Id="rId1" Type="http://schemas.openxmlformats.org/officeDocument/2006/relationships/slideLayout" Target="../slideLayouts/slideLayout52.xml"/><Relationship Id="rId4" Type="http://schemas.openxmlformats.org/officeDocument/2006/relationships/image" Target="../media/image78.emf"/></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file:///G:\tempFile.bm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3"/>
          <p:cNvSpPr txBox="1">
            <a:spLocks noChangeArrowheads="1"/>
          </p:cNvSpPr>
          <p:nvPr/>
        </p:nvSpPr>
        <p:spPr bwMode="auto">
          <a:xfrm>
            <a:off x="-396551" y="1196752"/>
            <a:ext cx="9454826"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0" hangingPunct="0">
              <a:lnSpc>
                <a:spcPct val="90000"/>
              </a:lnSpc>
              <a:spcBef>
                <a:spcPct val="20000"/>
              </a:spcBef>
            </a:pPr>
            <a:endParaRPr lang="en-US" sz="2800">
              <a:solidFill>
                <a:srgbClr val="000000"/>
              </a:solidFill>
              <a:latin typeface="Calibri" pitchFamily="34" charset="0"/>
            </a:endParaRPr>
          </a:p>
          <a:p>
            <a:pPr eaLnBrk="0" hangingPunct="0">
              <a:lnSpc>
                <a:spcPct val="90000"/>
              </a:lnSpc>
              <a:spcBef>
                <a:spcPct val="20000"/>
              </a:spcBef>
            </a:pPr>
            <a:endParaRPr lang="en-US" sz="2800">
              <a:solidFill>
                <a:srgbClr val="000000"/>
              </a:solidFill>
              <a:latin typeface="Calibri" pitchFamily="34" charset="0"/>
            </a:endParaRPr>
          </a:p>
        </p:txBody>
      </p:sp>
      <p:sp>
        <p:nvSpPr>
          <p:cNvPr id="103426" name="Slide Number Placeholder 3"/>
          <p:cNvSpPr>
            <a:spLocks noGrp="1"/>
          </p:cNvSpPr>
          <p:nvPr>
            <p:ph type="sldNum" sz="quarter" idx="12"/>
          </p:nvPr>
        </p:nvSpPr>
        <p:spPr bwMode="auto">
          <a:xfrm>
            <a:off x="3492500" y="6408738"/>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fld id="{C7029A93-E5C2-43A4-83C7-6156347E1279}" type="slidenum">
              <a:rPr lang="en-US" smtClean="0">
                <a:solidFill>
                  <a:srgbClr val="000000"/>
                </a:solidFill>
              </a:rPr>
              <a:pPr algn="ctr" fontAlgn="base">
                <a:spcBef>
                  <a:spcPct val="0"/>
                </a:spcBef>
                <a:spcAft>
                  <a:spcPct val="0"/>
                </a:spcAft>
              </a:pPr>
              <a:t>1</a:t>
            </a:fld>
            <a:endParaRPr lang="en-US" smtClean="0">
              <a:solidFill>
                <a:srgbClr val="000000"/>
              </a:solidFill>
            </a:endParaRPr>
          </a:p>
        </p:txBody>
      </p:sp>
      <p:sp>
        <p:nvSpPr>
          <p:cNvPr id="8" name="Title 1"/>
          <p:cNvSpPr txBox="1">
            <a:spLocks/>
          </p:cNvSpPr>
          <p:nvPr/>
        </p:nvSpPr>
        <p:spPr>
          <a:xfrm>
            <a:off x="378769" y="1556792"/>
            <a:ext cx="8180138" cy="1727969"/>
          </a:xfrm>
          <a:prstGeom prst="rect">
            <a:avLst/>
          </a:prstGeom>
        </p:spPr>
        <p:txBody>
          <a:bodyPr>
            <a:normAutofit fontScale="62500" lnSpcReduction="20000"/>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eaLnBrk="0" hangingPunct="0">
              <a:lnSpc>
                <a:spcPct val="110000"/>
              </a:lnSpc>
            </a:pPr>
            <a:endParaRPr lang="en-CA" altLang="en-US" sz="2800" b="1" dirty="0" smtClean="0"/>
          </a:p>
          <a:p>
            <a:pPr algn="ctr" eaLnBrk="0" hangingPunct="0">
              <a:lnSpc>
                <a:spcPct val="110000"/>
              </a:lnSpc>
            </a:pPr>
            <a:r>
              <a:rPr lang="en-CA" altLang="en-US" sz="2800" b="1" dirty="0" smtClean="0"/>
              <a:t>Overview of DFO’s Aquatic Climate Change Adaptation Services Program (ACCASP)</a:t>
            </a:r>
          </a:p>
          <a:p>
            <a:pPr algn="ctr" eaLnBrk="0" hangingPunct="0">
              <a:lnSpc>
                <a:spcPct val="110000"/>
              </a:lnSpc>
            </a:pPr>
            <a:endParaRPr lang="en-CA" altLang="en-US" sz="2800" b="1" dirty="0" smtClean="0"/>
          </a:p>
          <a:p>
            <a:pPr algn="ctr" eaLnBrk="0" hangingPunct="0">
              <a:lnSpc>
                <a:spcPct val="110000"/>
              </a:lnSpc>
            </a:pPr>
            <a:r>
              <a:rPr lang="en-CA" altLang="en-US" sz="2800" b="1" dirty="0" smtClean="0"/>
              <a:t> Case research: Which species will lose or gain habitat under warming </a:t>
            </a:r>
            <a:r>
              <a:rPr lang="en-CA" altLang="en-US" sz="2800" b="1" dirty="0"/>
              <a:t>e</a:t>
            </a:r>
            <a:r>
              <a:rPr lang="en-CA" altLang="en-US" sz="2800" b="1" dirty="0" smtClean="0"/>
              <a:t>xpected by 2030, and by 2060?</a:t>
            </a:r>
            <a:endParaRPr lang="en-US" sz="3200" dirty="0">
              <a:latin typeface="Calibri" pitchFamily="34" charset="0"/>
            </a:endParaRPr>
          </a:p>
        </p:txBody>
      </p:sp>
      <p:sp>
        <p:nvSpPr>
          <p:cNvPr id="10" name="Subtitle 2"/>
          <p:cNvSpPr txBox="1">
            <a:spLocks/>
          </p:cNvSpPr>
          <p:nvPr/>
        </p:nvSpPr>
        <p:spPr>
          <a:xfrm>
            <a:off x="531813" y="3690938"/>
            <a:ext cx="8043862" cy="2292350"/>
          </a:xfrm>
          <a:prstGeom prst="rect">
            <a:avLst/>
          </a:prstGeom>
        </p:spPr>
        <p:txBody>
          <a:bodyPr>
            <a:normAutofit/>
          </a:bodyPr>
          <a:lstStyle/>
          <a:p>
            <a:pPr algn="ctr" defTabSz="457200" fontAlgn="auto">
              <a:spcBef>
                <a:spcPct val="20000"/>
              </a:spcBef>
              <a:spcAft>
                <a:spcPts val="0"/>
              </a:spcAft>
              <a:defRPr/>
            </a:pPr>
            <a:r>
              <a:rPr lang="en-US" sz="2000" dirty="0">
                <a:latin typeface="+mn-lt"/>
                <a:cs typeface="+mn-cs"/>
              </a:rPr>
              <a:t>Nancy </a:t>
            </a:r>
            <a:r>
              <a:rPr lang="en-US" sz="2000" dirty="0">
                <a:latin typeface="+mn-lt"/>
                <a:cs typeface="+mn-cs"/>
              </a:rPr>
              <a:t>Shackell</a:t>
            </a:r>
            <a:r>
              <a:rPr lang="en-US" sz="2000" baseline="30000" dirty="0">
                <a:cs typeface="+mn-cs"/>
              </a:rPr>
              <a:t> 1</a:t>
            </a:r>
            <a:r>
              <a:rPr lang="en-US" sz="2000" dirty="0">
                <a:cs typeface="+mn-cs"/>
              </a:rPr>
              <a:t>, </a:t>
            </a:r>
          </a:p>
          <a:p>
            <a:pPr algn="ctr" defTabSz="457200" fontAlgn="auto">
              <a:spcBef>
                <a:spcPct val="20000"/>
              </a:spcBef>
              <a:spcAft>
                <a:spcPts val="0"/>
              </a:spcAft>
              <a:defRPr/>
            </a:pPr>
            <a:r>
              <a:rPr lang="en-US" sz="2000" dirty="0">
                <a:latin typeface="+mn-lt"/>
                <a:cs typeface="+mn-cs"/>
              </a:rPr>
              <a:t>Christine Stortini</a:t>
            </a:r>
            <a:r>
              <a:rPr lang="en-CA" sz="2000" b="1" baseline="30000" dirty="0">
                <a:cs typeface="+mn-cs"/>
              </a:rPr>
              <a:t> </a:t>
            </a:r>
            <a:r>
              <a:rPr lang="en-CA" sz="2000" baseline="30000" dirty="0">
                <a:cs typeface="+mn-cs"/>
              </a:rPr>
              <a:t>3</a:t>
            </a:r>
            <a:r>
              <a:rPr lang="en-US" sz="2000" dirty="0">
                <a:latin typeface="+mn-lt"/>
                <a:cs typeface="+mn-cs"/>
              </a:rPr>
              <a:t>, Jen Mullane</a:t>
            </a:r>
            <a:r>
              <a:rPr lang="en-CA" sz="2000" b="1" baseline="30000" dirty="0">
                <a:cs typeface="+mn-cs"/>
              </a:rPr>
              <a:t> </a:t>
            </a:r>
            <a:r>
              <a:rPr lang="en-CA" sz="2000" baseline="30000" dirty="0">
                <a:cs typeface="+mn-cs"/>
              </a:rPr>
              <a:t>2</a:t>
            </a:r>
            <a:r>
              <a:rPr lang="en-US" sz="2000" dirty="0">
                <a:latin typeface="+mn-lt"/>
                <a:cs typeface="+mn-cs"/>
              </a:rPr>
              <a:t>, Blair Greenan</a:t>
            </a:r>
            <a:r>
              <a:rPr lang="en-US" sz="2000" baseline="30000" dirty="0">
                <a:cs typeface="+mn-cs"/>
              </a:rPr>
              <a:t> </a:t>
            </a:r>
            <a:r>
              <a:rPr lang="en-US" sz="2000" baseline="30000" dirty="0">
                <a:cs typeface="+mn-cs"/>
              </a:rPr>
              <a:t>1</a:t>
            </a:r>
            <a:endParaRPr lang="en-US" sz="2000" dirty="0">
              <a:cs typeface="+mn-cs"/>
            </a:endParaRPr>
          </a:p>
          <a:p>
            <a:pPr algn="ctr" defTabSz="457200" fontAlgn="auto">
              <a:spcBef>
                <a:spcPct val="20000"/>
              </a:spcBef>
              <a:spcAft>
                <a:spcPts val="0"/>
              </a:spcAft>
              <a:defRPr/>
            </a:pPr>
            <a:r>
              <a:rPr lang="en-CA" sz="1600" baseline="30000" dirty="0">
                <a:cs typeface="+mn-cs"/>
              </a:rPr>
              <a:t>1</a:t>
            </a:r>
            <a:r>
              <a:rPr lang="en-CA" sz="1600" b="1" dirty="0">
                <a:cs typeface="+mn-cs"/>
              </a:rPr>
              <a:t> </a:t>
            </a:r>
            <a:r>
              <a:rPr lang="en-CA" sz="1600" dirty="0">
                <a:cs typeface="+mn-cs"/>
              </a:rPr>
              <a:t>Oceans and Ecosystem Science Division, </a:t>
            </a:r>
            <a:r>
              <a:rPr lang="en-CA" sz="1600" b="1" baseline="30000" dirty="0">
                <a:cs typeface="+mn-cs"/>
              </a:rPr>
              <a:t>2 </a:t>
            </a:r>
            <a:r>
              <a:rPr lang="en-CA" sz="1600" dirty="0">
                <a:cs typeface="+mn-cs"/>
              </a:rPr>
              <a:t>Policy </a:t>
            </a:r>
            <a:r>
              <a:rPr lang="en-CA" sz="1600" dirty="0">
                <a:cs typeface="+mn-cs"/>
              </a:rPr>
              <a:t>and Economics </a:t>
            </a:r>
            <a:r>
              <a:rPr lang="en-CA" sz="1600" dirty="0">
                <a:cs typeface="+mn-cs"/>
              </a:rPr>
              <a:t>Branch,</a:t>
            </a:r>
            <a:r>
              <a:rPr lang="en-CA" sz="1600" b="1" baseline="30000" dirty="0">
                <a:cs typeface="+mn-cs"/>
              </a:rPr>
              <a:t> </a:t>
            </a:r>
          </a:p>
          <a:p>
            <a:pPr algn="ctr" defTabSz="457200" fontAlgn="auto">
              <a:spcBef>
                <a:spcPct val="20000"/>
              </a:spcBef>
              <a:spcAft>
                <a:spcPts val="0"/>
              </a:spcAft>
              <a:defRPr/>
            </a:pPr>
            <a:r>
              <a:rPr lang="en-CA" sz="1600" dirty="0">
                <a:cs typeface="+mn-cs"/>
              </a:rPr>
              <a:t>Fisheries and Oceans Canada</a:t>
            </a:r>
            <a:endParaRPr lang="en-CA" sz="1600" dirty="0">
              <a:cs typeface="+mn-cs"/>
            </a:endParaRPr>
          </a:p>
          <a:p>
            <a:pPr algn="ctr" defTabSz="457200" fontAlgn="auto">
              <a:spcBef>
                <a:spcPct val="20000"/>
              </a:spcBef>
              <a:spcAft>
                <a:spcPts val="0"/>
              </a:spcAft>
              <a:defRPr/>
            </a:pPr>
            <a:r>
              <a:rPr lang="en-CA" sz="1600" dirty="0">
                <a:cs typeface="+mn-cs"/>
              </a:rPr>
              <a:t> </a:t>
            </a:r>
            <a:r>
              <a:rPr lang="en-CA" sz="1600" baseline="30000" dirty="0">
                <a:cs typeface="+mn-cs"/>
              </a:rPr>
              <a:t>3</a:t>
            </a:r>
            <a:r>
              <a:rPr lang="en-CA" sz="1600" dirty="0">
                <a:cs typeface="+mn-cs"/>
              </a:rPr>
              <a:t>School </a:t>
            </a:r>
            <a:r>
              <a:rPr lang="en-CA" sz="1600" dirty="0">
                <a:cs typeface="+mn-cs"/>
              </a:rPr>
              <a:t>for Resource and Environmental Studies, Dalhousie University </a:t>
            </a:r>
            <a:r>
              <a:rPr lang="en-CA" sz="1600" dirty="0">
                <a:cs typeface="+mn-cs"/>
              </a:rPr>
              <a:t>Halifax</a:t>
            </a:r>
          </a:p>
          <a:p>
            <a:pPr algn="ctr" defTabSz="457200" fontAlgn="auto">
              <a:spcBef>
                <a:spcPct val="20000"/>
              </a:spcBef>
              <a:spcAft>
                <a:spcPts val="0"/>
              </a:spcAft>
              <a:defRPr/>
            </a:pPr>
            <a:endParaRPr lang="en-CA" sz="1600" dirty="0">
              <a:cs typeface="+mn-cs"/>
            </a:endParaRPr>
          </a:p>
          <a:p>
            <a:pPr algn="ctr" defTabSz="457200" fontAlgn="auto">
              <a:spcBef>
                <a:spcPct val="20000"/>
              </a:spcBef>
              <a:spcAft>
                <a:spcPts val="0"/>
              </a:spcAft>
              <a:defRPr/>
            </a:pPr>
            <a:endParaRPr lang="en-US" sz="1600" dirty="0">
              <a:solidFill>
                <a:schemeClr val="tx1">
                  <a:tint val="75000"/>
                </a:schemeClr>
              </a:solidFill>
              <a:latin typeface="+mn-lt"/>
              <a:cs typeface="+mn-cs"/>
            </a:endParaRPr>
          </a:p>
          <a:p>
            <a:pPr algn="ctr" defTabSz="457200" fontAlgn="auto">
              <a:spcBef>
                <a:spcPct val="20000"/>
              </a:spcBef>
              <a:spcAft>
                <a:spcPts val="0"/>
              </a:spcAft>
              <a:buFont typeface="Arial"/>
              <a:buNone/>
              <a:defRPr/>
            </a:pPr>
            <a:endParaRPr lang="en-US" sz="3200" dirty="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395288" y="542925"/>
            <a:ext cx="8229600" cy="796925"/>
          </a:xfrm>
        </p:spPr>
        <p:txBody>
          <a:bodyPr/>
          <a:lstStyle/>
          <a:p>
            <a:pPr eaLnBrk="1" hangingPunct="1"/>
            <a:r>
              <a:rPr lang="en-CA" altLang="en-US" sz="3600" smtClean="0"/>
              <a:t>Atlantic LAB Risk Assessment</a:t>
            </a:r>
          </a:p>
        </p:txBody>
      </p:sp>
      <p:sp>
        <p:nvSpPr>
          <p:cNvPr id="8" name="TextBox 2"/>
          <p:cNvSpPr txBox="1"/>
          <p:nvPr/>
        </p:nvSpPr>
        <p:spPr>
          <a:xfrm>
            <a:off x="477838" y="5384800"/>
            <a:ext cx="4660900" cy="1093788"/>
          </a:xfrm>
          <a:prstGeom prst="rect">
            <a:avLst/>
          </a:prstGeom>
          <a:noFill/>
          <a:ln w="15875">
            <a:noFill/>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CA" sz="900" b="1" dirty="0">
                <a:cs typeface="+mn-cs"/>
              </a:rPr>
              <a:t>DFO main climate change Risks</a:t>
            </a:r>
          </a:p>
          <a:p>
            <a:pPr marL="342900" indent="-342900">
              <a:buFontTx/>
              <a:buAutoNum type="arabicPeriod"/>
              <a:defRPr/>
            </a:pPr>
            <a:r>
              <a:rPr lang="en-CA" sz="800" dirty="0">
                <a:cs typeface="+mn-cs"/>
              </a:rPr>
              <a:t>Ecosystem and Fisheries Degradation &amp; Damage</a:t>
            </a:r>
          </a:p>
          <a:p>
            <a:pPr marL="342900" indent="-342900">
              <a:buFontTx/>
              <a:buAutoNum type="arabicPeriod"/>
              <a:defRPr/>
            </a:pPr>
            <a:r>
              <a:rPr lang="en-CA" sz="800" dirty="0">
                <a:cs typeface="+mn-cs"/>
              </a:rPr>
              <a:t>Changes in Biological Resources</a:t>
            </a:r>
          </a:p>
          <a:p>
            <a:pPr marL="342900" indent="-342900">
              <a:buFontTx/>
              <a:buAutoNum type="arabicPeriod"/>
              <a:defRPr/>
            </a:pPr>
            <a:r>
              <a:rPr lang="en-CA" sz="800" dirty="0">
                <a:cs typeface="+mn-cs"/>
              </a:rPr>
              <a:t>Species Reorganization and Displacement</a:t>
            </a:r>
          </a:p>
          <a:p>
            <a:pPr marL="342900" indent="-342900">
              <a:buFontTx/>
              <a:buAutoNum type="arabicPeriod"/>
              <a:defRPr/>
            </a:pPr>
            <a:r>
              <a:rPr lang="en-CA" sz="800" dirty="0">
                <a:cs typeface="+mn-cs"/>
              </a:rPr>
              <a:t>Increased Demand to Provide Emergency Response</a:t>
            </a:r>
          </a:p>
          <a:p>
            <a:pPr marL="342900" indent="-342900">
              <a:buFontTx/>
              <a:buAutoNum type="arabicPeriod"/>
              <a:defRPr/>
            </a:pPr>
            <a:r>
              <a:rPr lang="en-CA" sz="800" dirty="0">
                <a:cs typeface="+mn-cs"/>
              </a:rPr>
              <a:t>Infrastructure Damage</a:t>
            </a:r>
          </a:p>
          <a:p>
            <a:pPr marL="342900" indent="-342900">
              <a:buFontTx/>
              <a:buAutoNum type="arabicPeriod"/>
              <a:defRPr/>
            </a:pPr>
            <a:r>
              <a:rPr lang="en-CA" sz="800" dirty="0">
                <a:cs typeface="+mn-cs"/>
              </a:rPr>
              <a:t>Changes in Access and </a:t>
            </a:r>
          </a:p>
          <a:p>
            <a:pPr marL="361950">
              <a:defRPr/>
            </a:pPr>
            <a:r>
              <a:rPr lang="en-CA" sz="800" dirty="0">
                <a:cs typeface="+mn-cs"/>
              </a:rPr>
              <a:t>Navigability of Waterways</a:t>
            </a:r>
          </a:p>
        </p:txBody>
      </p:sp>
      <p:sp>
        <p:nvSpPr>
          <p:cNvPr id="14" name="TextBox 11"/>
          <p:cNvSpPr txBox="1"/>
          <p:nvPr/>
        </p:nvSpPr>
        <p:spPr>
          <a:xfrm>
            <a:off x="1284288" y="4986338"/>
            <a:ext cx="3048000" cy="338137"/>
          </a:xfrm>
          <a:prstGeom prst="rect">
            <a:avLst/>
          </a:prstGeom>
          <a:solidFill>
            <a:schemeClr val="bg1"/>
          </a:solid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CA" sz="1600" b="1" dirty="0">
                <a:latin typeface="+mj-lt"/>
                <a:cs typeface="+mn-cs"/>
              </a:rPr>
              <a:t>Risk Exposure – 10 year horizon</a:t>
            </a:r>
          </a:p>
        </p:txBody>
      </p:sp>
      <p:sp>
        <p:nvSpPr>
          <p:cNvPr id="121860" name="TextBox 12"/>
          <p:cNvSpPr txBox="1">
            <a:spLocks noChangeArrowheads="1"/>
          </p:cNvSpPr>
          <p:nvPr/>
        </p:nvSpPr>
        <p:spPr bwMode="auto">
          <a:xfrm>
            <a:off x="5499100" y="4941888"/>
            <a:ext cx="287496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ltLang="en-US" sz="1200" b="1">
                <a:latin typeface="Arial Narrow" pitchFamily="34" charset="0"/>
              </a:rPr>
              <a:t>Risk Exposure – 50 year horizon</a:t>
            </a:r>
          </a:p>
        </p:txBody>
      </p:sp>
      <p:sp>
        <p:nvSpPr>
          <p:cNvPr id="121861" name="Rectangle 3"/>
          <p:cNvSpPr txBox="1">
            <a:spLocks noChangeArrowheads="1"/>
          </p:cNvSpPr>
          <p:nvPr/>
        </p:nvSpPr>
        <p:spPr bwMode="auto">
          <a:xfrm>
            <a:off x="904875" y="1390650"/>
            <a:ext cx="7621588"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0" hangingPunct="0">
              <a:spcBef>
                <a:spcPct val="20000"/>
              </a:spcBef>
              <a:buFontTx/>
              <a:buChar char="•"/>
            </a:pPr>
            <a:r>
              <a:rPr lang="en-US" altLang="en-US">
                <a:latin typeface="Arial Narrow" pitchFamily="34" charset="0"/>
              </a:rPr>
              <a:t>Science Risk Assessment  (November 2012 – St John’s)</a:t>
            </a:r>
          </a:p>
          <a:p>
            <a:pPr lvl="1" eaLnBrk="0" hangingPunct="0">
              <a:spcBef>
                <a:spcPct val="20000"/>
              </a:spcBef>
              <a:buFontTx/>
              <a:buChar char="–"/>
            </a:pPr>
            <a:r>
              <a:rPr lang="en-US" altLang="en-US" sz="1600">
                <a:latin typeface="Arial Narrow" pitchFamily="34" charset="0"/>
              </a:rPr>
              <a:t>Impact and Probability of occurrence in the Atlantic LAB for each DFO Climate Change Risk, on the 10 year and 50 year horizons.</a:t>
            </a:r>
            <a:endParaRPr lang="en-CA" altLang="en-US" sz="1600">
              <a:latin typeface="Arial Narrow" pitchFamily="34" charset="0"/>
            </a:endParaRPr>
          </a:p>
        </p:txBody>
      </p:sp>
      <p:pic>
        <p:nvPicPr>
          <p:cNvPr id="1218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925" y="2555875"/>
            <a:ext cx="295275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300" y="2649538"/>
            <a:ext cx="288131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Box 12"/>
          <p:cNvSpPr txBox="1">
            <a:spLocks noChangeArrowheads="1"/>
          </p:cNvSpPr>
          <p:nvPr/>
        </p:nvSpPr>
        <p:spPr bwMode="auto">
          <a:xfrm>
            <a:off x="6443663" y="6124575"/>
            <a:ext cx="1223962"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ltLang="en-US" sz="600" b="1">
                <a:latin typeface="Arial Narrow" pitchFamily="34" charset="0"/>
              </a:rPr>
              <a:t>Risk Exposure – 50 year horizon</a:t>
            </a:r>
          </a:p>
        </p:txBody>
      </p:sp>
      <p:sp>
        <p:nvSpPr>
          <p:cNvPr id="125954"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l" fontAlgn="base">
              <a:spcBef>
                <a:spcPct val="0"/>
              </a:spcBef>
              <a:spcAft>
                <a:spcPct val="0"/>
              </a:spcAft>
            </a:pPr>
            <a:fld id="{88FEE0F9-CBF7-4E38-8FA1-1B29D5775699}" type="slidenum">
              <a:rPr lang="en-US" altLang="en-US" sz="1400" smtClean="0"/>
              <a:pPr algn="l" fontAlgn="base">
                <a:spcBef>
                  <a:spcPct val="0"/>
                </a:spcBef>
                <a:spcAft>
                  <a:spcPct val="0"/>
                </a:spcAft>
              </a:pPr>
              <a:t>11</a:t>
            </a:fld>
            <a:endParaRPr lang="en-US" altLang="en-US" sz="1400" smtClean="0"/>
          </a:p>
        </p:txBody>
      </p:sp>
      <p:sp>
        <p:nvSpPr>
          <p:cNvPr id="125955" name="Rectangle 2"/>
          <p:cNvSpPr>
            <a:spLocks noGrp="1" noChangeArrowheads="1"/>
          </p:cNvSpPr>
          <p:nvPr>
            <p:ph type="title"/>
          </p:nvPr>
        </p:nvSpPr>
        <p:spPr>
          <a:xfrm>
            <a:off x="395288" y="760413"/>
            <a:ext cx="8229600" cy="796925"/>
          </a:xfrm>
        </p:spPr>
        <p:txBody>
          <a:bodyPr/>
          <a:lstStyle/>
          <a:p>
            <a:pPr eaLnBrk="1" hangingPunct="1"/>
            <a:r>
              <a:rPr lang="en-CA" altLang="en-US" smtClean="0"/>
              <a:t>Atlantic LAB Risk Assessment</a:t>
            </a:r>
          </a:p>
        </p:txBody>
      </p:sp>
      <p:sp>
        <p:nvSpPr>
          <p:cNvPr id="8" name="TextBox 2"/>
          <p:cNvSpPr txBox="1"/>
          <p:nvPr/>
        </p:nvSpPr>
        <p:spPr>
          <a:xfrm>
            <a:off x="827088" y="5287963"/>
            <a:ext cx="3182937" cy="1093787"/>
          </a:xfrm>
          <a:prstGeom prst="rect">
            <a:avLst/>
          </a:prstGeom>
          <a:noFill/>
          <a:ln w="15875">
            <a:noFill/>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CA" sz="900" b="1" dirty="0">
                <a:cs typeface="+mn-cs"/>
              </a:rPr>
              <a:t>DFO main climate change Risks</a:t>
            </a:r>
          </a:p>
          <a:p>
            <a:pPr marL="342900" indent="-342900">
              <a:buFontTx/>
              <a:buAutoNum type="arabicPeriod"/>
              <a:defRPr/>
            </a:pPr>
            <a:r>
              <a:rPr lang="en-CA" sz="800" dirty="0">
                <a:cs typeface="+mn-cs"/>
              </a:rPr>
              <a:t>Ecosystem and Fisheries Degradation &amp; Damage</a:t>
            </a:r>
          </a:p>
          <a:p>
            <a:pPr marL="342900" indent="-342900">
              <a:buFontTx/>
              <a:buAutoNum type="arabicPeriod"/>
              <a:defRPr/>
            </a:pPr>
            <a:r>
              <a:rPr lang="en-CA" sz="800" dirty="0">
                <a:cs typeface="+mn-cs"/>
              </a:rPr>
              <a:t>Changes in Biological Resources</a:t>
            </a:r>
          </a:p>
          <a:p>
            <a:pPr marL="342900" indent="-342900">
              <a:buFontTx/>
              <a:buAutoNum type="arabicPeriod"/>
              <a:defRPr/>
            </a:pPr>
            <a:r>
              <a:rPr lang="en-CA" sz="800" dirty="0">
                <a:cs typeface="+mn-cs"/>
              </a:rPr>
              <a:t>Species Reorganization and Displacement</a:t>
            </a:r>
          </a:p>
          <a:p>
            <a:pPr marL="342900" indent="-342900">
              <a:buFontTx/>
              <a:buAutoNum type="arabicPeriod"/>
              <a:defRPr/>
            </a:pPr>
            <a:r>
              <a:rPr lang="en-CA" sz="800" dirty="0">
                <a:cs typeface="+mn-cs"/>
              </a:rPr>
              <a:t>Increased Demand to Provide Emergency Response</a:t>
            </a:r>
          </a:p>
          <a:p>
            <a:pPr marL="342900" indent="-342900">
              <a:buFontTx/>
              <a:buAutoNum type="arabicPeriod"/>
              <a:defRPr/>
            </a:pPr>
            <a:r>
              <a:rPr lang="en-CA" sz="800" dirty="0">
                <a:cs typeface="+mn-cs"/>
              </a:rPr>
              <a:t>Infrastructure Damage</a:t>
            </a:r>
          </a:p>
          <a:p>
            <a:pPr marL="342900" indent="-342900">
              <a:buFontTx/>
              <a:buAutoNum type="arabicPeriod"/>
              <a:defRPr/>
            </a:pPr>
            <a:r>
              <a:rPr lang="en-CA" sz="800" dirty="0">
                <a:cs typeface="+mn-cs"/>
              </a:rPr>
              <a:t>Changes in Access and </a:t>
            </a:r>
          </a:p>
          <a:p>
            <a:pPr marL="361950">
              <a:defRPr/>
            </a:pPr>
            <a:r>
              <a:rPr lang="en-CA" sz="800" dirty="0">
                <a:cs typeface="+mn-cs"/>
              </a:rPr>
              <a:t>Navigability of Waterways</a:t>
            </a:r>
          </a:p>
        </p:txBody>
      </p:sp>
      <p:sp>
        <p:nvSpPr>
          <p:cNvPr id="14" name="TextBox 11"/>
          <p:cNvSpPr txBox="1"/>
          <p:nvPr/>
        </p:nvSpPr>
        <p:spPr>
          <a:xfrm>
            <a:off x="971550" y="4684713"/>
            <a:ext cx="1368425" cy="184150"/>
          </a:xfrm>
          <a:prstGeom prst="rect">
            <a:avLst/>
          </a:prstGeom>
          <a:solidFill>
            <a:schemeClr val="bg1"/>
          </a:solid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CA" sz="600" b="1" dirty="0">
                <a:latin typeface="+mj-lt"/>
                <a:cs typeface="+mn-cs"/>
              </a:rPr>
              <a:t>Risk Exposure – 10 year horizon</a:t>
            </a:r>
          </a:p>
        </p:txBody>
      </p:sp>
      <p:sp>
        <p:nvSpPr>
          <p:cNvPr id="125958" name="TextBox 12"/>
          <p:cNvSpPr txBox="1">
            <a:spLocks noChangeArrowheads="1"/>
          </p:cNvSpPr>
          <p:nvPr/>
        </p:nvSpPr>
        <p:spPr bwMode="auto">
          <a:xfrm>
            <a:off x="2484438" y="4684713"/>
            <a:ext cx="1233487"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ltLang="en-US" sz="600" b="1">
                <a:latin typeface="Arial Narrow" pitchFamily="34" charset="0"/>
              </a:rPr>
              <a:t>Risk Exposure – 50 year horizon</a:t>
            </a:r>
          </a:p>
        </p:txBody>
      </p:sp>
      <p:sp>
        <p:nvSpPr>
          <p:cNvPr id="125959" name="Rectangle 3"/>
          <p:cNvSpPr txBox="1">
            <a:spLocks noChangeArrowheads="1"/>
          </p:cNvSpPr>
          <p:nvPr/>
        </p:nvSpPr>
        <p:spPr bwMode="auto">
          <a:xfrm>
            <a:off x="468313" y="1652588"/>
            <a:ext cx="37020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0" hangingPunct="0">
              <a:spcBef>
                <a:spcPct val="20000"/>
              </a:spcBef>
              <a:buFontTx/>
              <a:buChar char="•"/>
            </a:pPr>
            <a:r>
              <a:rPr lang="en-US" altLang="en-US">
                <a:latin typeface="Arial Narrow" pitchFamily="34" charset="0"/>
              </a:rPr>
              <a:t>Science Risk Assessment  (November 2012 – St John’s)</a:t>
            </a:r>
          </a:p>
          <a:p>
            <a:pPr lvl="1" eaLnBrk="0" hangingPunct="0">
              <a:spcBef>
                <a:spcPct val="20000"/>
              </a:spcBef>
              <a:buFontTx/>
              <a:buChar char="–"/>
            </a:pPr>
            <a:r>
              <a:rPr lang="en-US" altLang="en-US" sz="1400">
                <a:latin typeface="Arial Narrow" pitchFamily="34" charset="0"/>
              </a:rPr>
              <a:t>Heat maps showing the Impact and Probability of occurrence in the Atlantic LAB for each DFO Climate Change Risk, on the 10 year and 50 year horizons.</a:t>
            </a:r>
            <a:endParaRPr lang="en-CA" altLang="en-US" sz="1400">
              <a:latin typeface="Arial Narrow" pitchFamily="34" charset="0"/>
            </a:endParaRPr>
          </a:p>
        </p:txBody>
      </p:sp>
      <p:sp>
        <p:nvSpPr>
          <p:cNvPr id="125960" name="Rectangle 3"/>
          <p:cNvSpPr txBox="1">
            <a:spLocks noChangeArrowheads="1"/>
          </p:cNvSpPr>
          <p:nvPr/>
        </p:nvSpPr>
        <p:spPr bwMode="auto">
          <a:xfrm>
            <a:off x="4067175" y="1652588"/>
            <a:ext cx="4752975"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0" hangingPunct="0">
              <a:spcBef>
                <a:spcPct val="20000"/>
              </a:spcBef>
              <a:buFontTx/>
              <a:buChar char="•"/>
            </a:pPr>
            <a:r>
              <a:rPr lang="en-US" altLang="en-US">
                <a:latin typeface="Arial Narrow" pitchFamily="34" charset="0"/>
              </a:rPr>
              <a:t>Integrated Risk Assessment                           (March 2013 – Moncton)</a:t>
            </a:r>
          </a:p>
          <a:p>
            <a:pPr lvl="1" eaLnBrk="0" hangingPunct="0">
              <a:spcBef>
                <a:spcPct val="20000"/>
              </a:spcBef>
              <a:buFontTx/>
              <a:buChar char="–"/>
            </a:pPr>
            <a:r>
              <a:rPr lang="en-US" altLang="en-US" sz="1400" b="1" i="1">
                <a:latin typeface="Arial Narrow" pitchFamily="34" charset="0"/>
              </a:rPr>
              <a:t>Science – projected impacts</a:t>
            </a:r>
            <a:r>
              <a:rPr lang="en-US" altLang="en-US" sz="1400">
                <a:latin typeface="Arial Narrow" pitchFamily="34" charset="0"/>
              </a:rPr>
              <a:t>: e.g., </a:t>
            </a:r>
            <a:r>
              <a:rPr lang="en-CA" altLang="en-US" sz="1400">
                <a:latin typeface="Arial Narrow" pitchFamily="34" charset="0"/>
              </a:rPr>
              <a:t>sea water warming and/or decreased oxygen </a:t>
            </a:r>
            <a:endParaRPr lang="en-US" altLang="en-US" sz="1400">
              <a:latin typeface="Arial Narrow" pitchFamily="34" charset="0"/>
            </a:endParaRPr>
          </a:p>
          <a:p>
            <a:pPr lvl="1" eaLnBrk="0" hangingPunct="0">
              <a:spcBef>
                <a:spcPct val="20000"/>
              </a:spcBef>
              <a:buFontTx/>
              <a:buChar char="–"/>
            </a:pPr>
            <a:r>
              <a:rPr lang="en-US" altLang="en-US" sz="1400" b="1" i="1">
                <a:latin typeface="Arial Narrow" pitchFamily="34" charset="0"/>
              </a:rPr>
              <a:t>Socio-economic threats</a:t>
            </a:r>
            <a:r>
              <a:rPr lang="en-US" altLang="en-US" sz="1400">
                <a:latin typeface="Arial Narrow" pitchFamily="34" charset="0"/>
              </a:rPr>
              <a:t>: e.g., increased demand for knowledge, analysis; economic sector(s) most affected</a:t>
            </a:r>
          </a:p>
          <a:p>
            <a:pPr lvl="1" eaLnBrk="0" hangingPunct="0">
              <a:spcBef>
                <a:spcPct val="20000"/>
              </a:spcBef>
              <a:buFontTx/>
              <a:buChar char="–"/>
            </a:pPr>
            <a:r>
              <a:rPr lang="en-US" altLang="en-US" sz="1400" b="1" i="1">
                <a:latin typeface="Arial Narrow" pitchFamily="34" charset="0"/>
              </a:rPr>
              <a:t>Policy considerations</a:t>
            </a:r>
            <a:r>
              <a:rPr lang="en-US" altLang="en-US" sz="1400">
                <a:latin typeface="Arial Narrow" pitchFamily="34" charset="0"/>
              </a:rPr>
              <a:t>: e.g., increased management  challenges; uncertainty in implementing policies</a:t>
            </a:r>
          </a:p>
          <a:p>
            <a:pPr lvl="1" eaLnBrk="0" hangingPunct="0">
              <a:spcBef>
                <a:spcPct val="20000"/>
              </a:spcBef>
              <a:buFontTx/>
              <a:buChar char="–"/>
            </a:pPr>
            <a:r>
              <a:rPr lang="en-US" altLang="en-US" sz="1400" b="1">
                <a:latin typeface="Arial Narrow" pitchFamily="34" charset="0"/>
              </a:rPr>
              <a:t>Departmental vulnerabilities</a:t>
            </a:r>
            <a:r>
              <a:rPr lang="en-US" altLang="en-US" sz="1400">
                <a:latin typeface="Arial Narrow" pitchFamily="34" charset="0"/>
              </a:rPr>
              <a:t>: e.g., conflicting interests, external communication</a:t>
            </a:r>
          </a:p>
          <a:p>
            <a:pPr lvl="1" eaLnBrk="0" hangingPunct="0">
              <a:spcBef>
                <a:spcPct val="20000"/>
              </a:spcBef>
              <a:buFontTx/>
              <a:buChar char="–"/>
            </a:pPr>
            <a:r>
              <a:rPr lang="en-US" altLang="en-US" sz="1400" b="1">
                <a:latin typeface="Arial Narrow" pitchFamily="34" charset="0"/>
              </a:rPr>
              <a:t>Opportunities</a:t>
            </a:r>
            <a:r>
              <a:rPr lang="en-US" altLang="en-US" sz="1400">
                <a:latin typeface="Arial Narrow" pitchFamily="34" charset="0"/>
              </a:rPr>
              <a:t>: e.g., some species may benefit from warmer water</a:t>
            </a:r>
            <a:endParaRPr lang="en-CA" altLang="en-US" sz="1400">
              <a:latin typeface="Arial Narrow" pitchFamily="34" charset="0"/>
            </a:endParaRPr>
          </a:p>
        </p:txBody>
      </p:sp>
      <p:pic>
        <p:nvPicPr>
          <p:cNvPr id="1259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63" y="3284538"/>
            <a:ext cx="136842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325" y="3286125"/>
            <a:ext cx="137795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4679950"/>
            <a:ext cx="15128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1"/>
          <p:cNvSpPr txBox="1"/>
          <p:nvPr/>
        </p:nvSpPr>
        <p:spPr>
          <a:xfrm>
            <a:off x="4932363" y="6124575"/>
            <a:ext cx="1368425" cy="184150"/>
          </a:xfrm>
          <a:prstGeom prst="rect">
            <a:avLst/>
          </a:prstGeom>
          <a:solidFill>
            <a:schemeClr val="bg1"/>
          </a:solid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CA" sz="600" b="1" dirty="0">
                <a:latin typeface="+mj-lt"/>
                <a:cs typeface="+mn-cs"/>
              </a:rPr>
              <a:t>Risk Exposure – 10 year horizon</a:t>
            </a:r>
          </a:p>
        </p:txBody>
      </p:sp>
      <p:pic>
        <p:nvPicPr>
          <p:cNvPr id="1259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4652963"/>
            <a:ext cx="151288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p:cNvSpPr txBox="1">
            <a:spLocks/>
          </p:cNvSpPr>
          <p:nvPr/>
        </p:nvSpPr>
        <p:spPr bwMode="auto">
          <a:xfrm>
            <a:off x="395288" y="1233488"/>
            <a:ext cx="734536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eaLnBrk="0" hangingPunct="0"/>
            <a:r>
              <a:rPr lang="en-CA" sz="3200" dirty="0">
                <a:solidFill>
                  <a:srgbClr val="000000"/>
                </a:solidFill>
                <a:latin typeface="Calibri" pitchFamily="34" charset="0"/>
              </a:rPr>
              <a:t>happening </a:t>
            </a:r>
            <a:r>
              <a:rPr lang="en-CA" sz="3200" dirty="0" smtClean="0">
                <a:solidFill>
                  <a:srgbClr val="000000"/>
                </a:solidFill>
                <a:latin typeface="Calibri" pitchFamily="34" charset="0"/>
              </a:rPr>
              <a:t>in </a:t>
            </a:r>
            <a:r>
              <a:rPr lang="en-CA" sz="3200" dirty="0" err="1">
                <a:solidFill>
                  <a:srgbClr val="000000"/>
                </a:solidFill>
                <a:latin typeface="Calibri" pitchFamily="34" charset="0"/>
              </a:rPr>
              <a:t>NorthEast</a:t>
            </a:r>
            <a:r>
              <a:rPr lang="en-CA" sz="3200" dirty="0">
                <a:solidFill>
                  <a:srgbClr val="000000"/>
                </a:solidFill>
                <a:latin typeface="Calibri" pitchFamily="34" charset="0"/>
              </a:rPr>
              <a:t> </a:t>
            </a:r>
            <a:r>
              <a:rPr lang="en-CA" sz="3200" dirty="0" smtClean="0">
                <a:solidFill>
                  <a:srgbClr val="000000"/>
                </a:solidFill>
                <a:latin typeface="Calibri" pitchFamily="34" charset="0"/>
              </a:rPr>
              <a:t>US…</a:t>
            </a:r>
            <a:endParaRPr lang="en-CA" sz="3200" dirty="0">
              <a:solidFill>
                <a:srgbClr val="000000"/>
              </a:solidFill>
              <a:latin typeface="Calibri" pitchFamily="34" charset="0"/>
            </a:endParaRPr>
          </a:p>
        </p:txBody>
      </p:sp>
      <p:pic>
        <p:nvPicPr>
          <p:cNvPr id="186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620963"/>
            <a:ext cx="7345362" cy="2855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6371" name="TextBox 3"/>
          <p:cNvSpPr txBox="1">
            <a:spLocks noChangeArrowheads="1"/>
          </p:cNvSpPr>
          <p:nvPr/>
        </p:nvSpPr>
        <p:spPr bwMode="auto">
          <a:xfrm>
            <a:off x="1116013" y="6003925"/>
            <a:ext cx="6059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solidFill>
                  <a:srgbClr val="000000"/>
                </a:solidFill>
              </a:rPr>
              <a:t>--Calls for more development, and species-specific examinations</a:t>
            </a:r>
          </a:p>
        </p:txBody>
      </p:sp>
      <p:sp>
        <p:nvSpPr>
          <p:cNvPr id="5" name="Slide Number Placeholder 4"/>
          <p:cNvSpPr>
            <a:spLocks noGrp="1"/>
          </p:cNvSpPr>
          <p:nvPr>
            <p:ph type="sldNum" sz="quarter" idx="12"/>
          </p:nvPr>
        </p:nvSpPr>
        <p:spPr/>
        <p:txBody>
          <a:bodyPr/>
          <a:lstStyle/>
          <a:p>
            <a:pPr>
              <a:defRPr/>
            </a:pPr>
            <a:fld id="{FC9B04C6-A6F7-4759-9088-01581189D5D3}" type="slidenum">
              <a:rPr lang="en-CA" smtClean="0"/>
              <a:pPr>
                <a:defRPr/>
              </a:pPr>
              <a:t>12</a:t>
            </a:fld>
            <a:endParaRPr lang="en-CA"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l" fontAlgn="base">
              <a:spcBef>
                <a:spcPct val="0"/>
              </a:spcBef>
              <a:spcAft>
                <a:spcPct val="0"/>
              </a:spcAft>
            </a:pPr>
            <a:fld id="{3D1467C2-D3A4-4597-BAE1-8920D076496C}" type="slidenum">
              <a:rPr lang="en-US" altLang="en-US" sz="1400" smtClean="0"/>
              <a:pPr algn="l" fontAlgn="base">
                <a:spcBef>
                  <a:spcPct val="0"/>
                </a:spcBef>
                <a:spcAft>
                  <a:spcPct val="0"/>
                </a:spcAft>
              </a:pPr>
              <a:t>13</a:t>
            </a:fld>
            <a:endParaRPr lang="en-US" altLang="en-US" sz="1400" smtClean="0"/>
          </a:p>
        </p:txBody>
      </p:sp>
      <p:sp>
        <p:nvSpPr>
          <p:cNvPr id="128002" name="Rectangle 2"/>
          <p:cNvSpPr>
            <a:spLocks noGrp="1" noChangeArrowheads="1"/>
          </p:cNvSpPr>
          <p:nvPr>
            <p:ph type="title"/>
          </p:nvPr>
        </p:nvSpPr>
        <p:spPr>
          <a:xfrm>
            <a:off x="384175" y="620713"/>
            <a:ext cx="8229600" cy="1143000"/>
          </a:xfrm>
        </p:spPr>
        <p:txBody>
          <a:bodyPr/>
          <a:lstStyle/>
          <a:p>
            <a:pPr eaLnBrk="1" hangingPunct="1"/>
            <a:r>
              <a:rPr lang="en-CA" altLang="en-US" sz="3600" smtClean="0"/>
              <a:t>Knowledge and Understanding Projects (MAR)</a:t>
            </a:r>
          </a:p>
        </p:txBody>
      </p:sp>
      <p:sp>
        <p:nvSpPr>
          <p:cNvPr id="7" name="Rectangle 3"/>
          <p:cNvSpPr txBox="1">
            <a:spLocks noChangeArrowheads="1"/>
          </p:cNvSpPr>
          <p:nvPr/>
        </p:nvSpPr>
        <p:spPr bwMode="auto">
          <a:xfrm>
            <a:off x="304800" y="1487959"/>
            <a:ext cx="8207376" cy="4248150"/>
          </a:xfrm>
          <a:prstGeom prst="rect">
            <a:avLst/>
          </a:prstGeom>
          <a:noFill/>
          <a:ln>
            <a:noFill/>
          </a:ln>
          <a:effectLs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5">
              <a:defRPr/>
            </a:pPr>
            <a:endParaRPr lang="en-CA" altLang="en-US" sz="700" kern="0" dirty="0" smtClean="0">
              <a:cs typeface="+mn-cs"/>
            </a:endParaRPr>
          </a:p>
          <a:p>
            <a:pPr eaLnBrk="1" hangingPunct="1">
              <a:defRPr/>
            </a:pPr>
            <a:r>
              <a:rPr lang="en-CA" altLang="en-US" sz="1800" kern="0" dirty="0" smtClean="0"/>
              <a:t>2013-14 Funding Round</a:t>
            </a:r>
          </a:p>
          <a:p>
            <a:pPr lvl="1" eaLnBrk="1" hangingPunct="1">
              <a:defRPr/>
            </a:pPr>
            <a:r>
              <a:rPr lang="en-CA" altLang="en-US" sz="1600" b="1" kern="0" dirty="0" smtClean="0">
                <a:cs typeface="+mn-cs"/>
              </a:rPr>
              <a:t>Ed Trippel, Michel Starr</a:t>
            </a:r>
            <a:r>
              <a:rPr lang="en-CA" altLang="en-US" sz="1600" kern="0" dirty="0">
                <a:cs typeface="+mn-cs"/>
              </a:rPr>
              <a:t>: Effects of Ocean Acidification on Marine Fauna and Ecosystem Processes in the Northwest Atlantic</a:t>
            </a:r>
            <a:endParaRPr lang="en-CA" altLang="en-US" sz="1600" kern="0" dirty="0" smtClean="0">
              <a:cs typeface="+mn-cs"/>
            </a:endParaRPr>
          </a:p>
          <a:p>
            <a:pPr lvl="1" eaLnBrk="1" hangingPunct="1">
              <a:defRPr/>
            </a:pPr>
            <a:r>
              <a:rPr lang="en-CA" altLang="en-US" sz="1600" b="1" kern="0" dirty="0" smtClean="0">
                <a:cs typeface="+mn-cs"/>
              </a:rPr>
              <a:t>Ed </a:t>
            </a:r>
            <a:r>
              <a:rPr lang="en-CA" altLang="en-US" sz="1600" b="1" kern="0" dirty="0" err="1" smtClean="0">
                <a:cs typeface="+mn-cs"/>
              </a:rPr>
              <a:t>Trippel</a:t>
            </a:r>
            <a:r>
              <a:rPr lang="en-CA" altLang="en-US" sz="1600" b="1" kern="0" dirty="0" smtClean="0">
                <a:cs typeface="+mn-cs"/>
              </a:rPr>
              <a:t>, Joanne Morgan</a:t>
            </a:r>
            <a:r>
              <a:rPr lang="en-CA" altLang="en-US" sz="1600" kern="0" dirty="0">
                <a:cs typeface="+mn-cs"/>
              </a:rPr>
              <a:t>: Impact of Environmental Change on Growth, Reproduction and Survival and on Estimation of Productivity/Fishery Reference Points</a:t>
            </a:r>
            <a:endParaRPr lang="en-CA" altLang="en-US" sz="1600" kern="0" dirty="0" smtClean="0">
              <a:cs typeface="+mn-cs"/>
            </a:endParaRPr>
          </a:p>
          <a:p>
            <a:pPr lvl="1" eaLnBrk="1" hangingPunct="1">
              <a:defRPr/>
            </a:pPr>
            <a:r>
              <a:rPr lang="en-CA" altLang="en-US" sz="1600" b="1" kern="0" dirty="0" smtClean="0">
                <a:cs typeface="+mn-cs"/>
              </a:rPr>
              <a:t>Will </a:t>
            </a:r>
            <a:r>
              <a:rPr lang="en-CA" altLang="en-US" sz="1600" b="1" kern="0" dirty="0" err="1" smtClean="0">
                <a:cs typeface="+mn-cs"/>
              </a:rPr>
              <a:t>Perrie</a:t>
            </a:r>
            <a:r>
              <a:rPr lang="en-CA" altLang="en-US" sz="1600" kern="0" dirty="0">
                <a:cs typeface="+mn-cs"/>
              </a:rPr>
              <a:t>: Climate change and the cumulative impacts of environmental stresses </a:t>
            </a:r>
            <a:endParaRPr lang="en-CA" altLang="en-US" sz="1600" kern="0" dirty="0" smtClean="0">
              <a:cs typeface="+mn-cs"/>
            </a:endParaRPr>
          </a:p>
          <a:p>
            <a:pPr lvl="1" eaLnBrk="1" hangingPunct="1">
              <a:defRPr/>
            </a:pPr>
            <a:r>
              <a:rPr lang="en-CA" altLang="en-US" sz="1600" b="1" kern="0" dirty="0" smtClean="0">
                <a:cs typeface="+mn-cs"/>
              </a:rPr>
              <a:t>David Brickman</a:t>
            </a:r>
            <a:r>
              <a:rPr lang="en-CA" altLang="en-US" sz="1600" kern="0" dirty="0">
                <a:cs typeface="+mn-cs"/>
              </a:rPr>
              <a:t>: High Resolution Simulation of Future Ocean Climate in the Northwest Atlantic</a:t>
            </a:r>
            <a:endParaRPr lang="en-CA" altLang="en-US" sz="1600" kern="0" dirty="0" smtClean="0">
              <a:cs typeface="+mn-cs"/>
            </a:endParaRPr>
          </a:p>
          <a:p>
            <a:pPr lvl="1" eaLnBrk="1" hangingPunct="1">
              <a:defRPr/>
            </a:pPr>
            <a:r>
              <a:rPr lang="en-CA" altLang="en-US" sz="1600" b="1" kern="0" dirty="0" smtClean="0">
                <a:cs typeface="+mn-cs"/>
              </a:rPr>
              <a:t>Will Perrie</a:t>
            </a:r>
            <a:r>
              <a:rPr lang="en-CA" altLang="en-US" sz="1600" kern="0" dirty="0">
                <a:cs typeface="+mn-cs"/>
              </a:rPr>
              <a:t>: Projections of climate change impacts in the Arctic </a:t>
            </a:r>
            <a:r>
              <a:rPr lang="en-CA" altLang="en-US" sz="1600" kern="0" dirty="0" smtClean="0">
                <a:cs typeface="+mn-cs"/>
              </a:rPr>
              <a:t>Ocean</a:t>
            </a:r>
          </a:p>
          <a:p>
            <a:pPr lvl="1" eaLnBrk="1" hangingPunct="1">
              <a:defRPr/>
            </a:pPr>
            <a:r>
              <a:rPr lang="en-CA" altLang="en-US" sz="1600" b="1" kern="0" dirty="0" smtClean="0">
                <a:cs typeface="+mn-cs"/>
              </a:rPr>
              <a:t>Will </a:t>
            </a:r>
            <a:r>
              <a:rPr lang="en-CA" altLang="en-US" sz="1600" b="1" kern="0" dirty="0">
                <a:cs typeface="+mn-cs"/>
              </a:rPr>
              <a:t>Perrie</a:t>
            </a:r>
            <a:r>
              <a:rPr lang="en-CA" altLang="en-US" sz="1600" kern="0" dirty="0">
                <a:cs typeface="+mn-cs"/>
              </a:rPr>
              <a:t>: Impacts of climate change on waves and storm surge in the Arctic</a:t>
            </a:r>
          </a:p>
          <a:p>
            <a:pPr lvl="1" eaLnBrk="1" hangingPunct="1">
              <a:defRPr/>
            </a:pPr>
            <a:endParaRPr lang="en-CA" altLang="en-US" sz="1600" kern="0" dirty="0" smtClean="0">
              <a:cs typeface="+mn-cs"/>
            </a:endParaRPr>
          </a:p>
          <a:p>
            <a:pPr lvl="4" eaLnBrk="1" hangingPunct="1">
              <a:defRPr/>
            </a:pPr>
            <a:endParaRPr lang="en-CA" altLang="en-US" sz="600" kern="0" dirty="0" smtClean="0">
              <a:cs typeface="+mn-cs"/>
            </a:endParaRPr>
          </a:p>
          <a:p>
            <a:pPr marL="0" indent="0" eaLnBrk="1" hangingPunct="1">
              <a:buFontTx/>
              <a:buNone/>
              <a:defRPr/>
            </a:pPr>
            <a:endParaRPr lang="en-CA" altLang="en-US" sz="1600" dirty="0"/>
          </a:p>
          <a:p>
            <a:pPr marL="0" indent="0" eaLnBrk="1" hangingPunct="1">
              <a:buFontTx/>
              <a:buNone/>
              <a:defRPr/>
            </a:pPr>
            <a:endParaRPr lang="en-CA" altLang="en-US" sz="2800" kern="0" dirty="0" smtClean="0"/>
          </a:p>
          <a:p>
            <a:pPr lvl="1" eaLnBrk="1" hangingPunct="1">
              <a:defRPr/>
            </a:pPr>
            <a:endParaRPr lang="en-CA" altLang="en-US" sz="2400" kern="0" dirty="0" smtClean="0">
              <a:cs typeface="+mn-cs"/>
            </a:endParaRPr>
          </a:p>
          <a:p>
            <a:pPr lvl="1" eaLnBrk="1" hangingPunct="1">
              <a:defRPr/>
            </a:pPr>
            <a:endParaRPr lang="en-CA" altLang="en-US" sz="2400" kern="0" dirty="0" smtClean="0">
              <a:cs typeface="+mn-cs"/>
            </a:endParaRPr>
          </a:p>
          <a:p>
            <a:pPr eaLnBrk="1" hangingPunct="1">
              <a:defRPr/>
            </a:pPr>
            <a:endParaRPr lang="en-CA" altLang="en-US" sz="2800" kern="0" dirty="0" smtClean="0"/>
          </a:p>
        </p:txBody>
      </p:sp>
      <p:sp>
        <p:nvSpPr>
          <p:cNvPr id="128005" name="Line 5"/>
          <p:cNvSpPr>
            <a:spLocks noChangeShapeType="1"/>
          </p:cNvSpPr>
          <p:nvPr/>
        </p:nvSpPr>
        <p:spPr bwMode="auto">
          <a:xfrm>
            <a:off x="4716463" y="2276475"/>
            <a:ext cx="1008062" cy="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28006" name="Line 6"/>
          <p:cNvSpPr>
            <a:spLocks noChangeShapeType="1"/>
          </p:cNvSpPr>
          <p:nvPr/>
        </p:nvSpPr>
        <p:spPr bwMode="auto">
          <a:xfrm>
            <a:off x="3995738" y="3716338"/>
            <a:ext cx="2016125" cy="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28007" name="Line 7"/>
          <p:cNvSpPr>
            <a:spLocks noChangeShapeType="1"/>
          </p:cNvSpPr>
          <p:nvPr/>
        </p:nvSpPr>
        <p:spPr bwMode="auto">
          <a:xfrm>
            <a:off x="4643438" y="4581525"/>
            <a:ext cx="2016125" cy="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p:txBody>
          <a:bodyPr/>
          <a:lstStyle/>
          <a:p>
            <a:endParaRPr lang="en-CA" smtClean="0"/>
          </a:p>
        </p:txBody>
      </p:sp>
      <p:sp>
        <p:nvSpPr>
          <p:cNvPr id="158722" name="Content Placeholder 2"/>
          <p:cNvSpPr>
            <a:spLocks noGrp="1"/>
          </p:cNvSpPr>
          <p:nvPr>
            <p:ph idx="1"/>
          </p:nvPr>
        </p:nvSpPr>
        <p:spPr/>
        <p:txBody>
          <a:bodyPr/>
          <a:lstStyle/>
          <a:p>
            <a:endParaRPr lang="en-CA" smtClean="0"/>
          </a:p>
        </p:txBody>
      </p:sp>
      <p:pic>
        <p:nvPicPr>
          <p:cNvPr id="158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100013"/>
            <a:ext cx="109077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BAD8DC7A-EB0F-476F-A4EB-0032CE4562A4}" type="slidenum">
              <a:rPr lang="en-US" smtClean="0">
                <a:solidFill>
                  <a:srgbClr val="000000"/>
                </a:solidFill>
              </a:rPr>
              <a:pPr/>
              <a:t>14</a:t>
            </a:fld>
            <a:endParaRPr lang="en-US" smtClean="0">
              <a:solidFill>
                <a:srgbClr val="0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l" fontAlgn="base">
              <a:spcBef>
                <a:spcPct val="0"/>
              </a:spcBef>
              <a:spcAft>
                <a:spcPct val="0"/>
              </a:spcAft>
            </a:pPr>
            <a:fld id="{D243A5FF-64FF-442E-B987-7C3921A53EA4}" type="slidenum">
              <a:rPr lang="en-US" altLang="en-US" sz="1400" smtClean="0"/>
              <a:pPr algn="l" fontAlgn="base">
                <a:spcBef>
                  <a:spcPct val="0"/>
                </a:spcBef>
                <a:spcAft>
                  <a:spcPct val="0"/>
                </a:spcAft>
              </a:pPr>
              <a:t>15</a:t>
            </a:fld>
            <a:endParaRPr lang="en-US" altLang="en-US" sz="1400" smtClean="0"/>
          </a:p>
        </p:txBody>
      </p:sp>
      <p:sp>
        <p:nvSpPr>
          <p:cNvPr id="130050" name="Rectangle 2"/>
          <p:cNvSpPr>
            <a:spLocks noGrp="1" noChangeArrowheads="1"/>
          </p:cNvSpPr>
          <p:nvPr>
            <p:ph type="title"/>
          </p:nvPr>
        </p:nvSpPr>
        <p:spPr>
          <a:xfrm>
            <a:off x="395288" y="760413"/>
            <a:ext cx="8229600" cy="796925"/>
          </a:xfrm>
        </p:spPr>
        <p:txBody>
          <a:bodyPr/>
          <a:lstStyle/>
          <a:p>
            <a:pPr eaLnBrk="1" hangingPunct="1"/>
            <a:r>
              <a:rPr lang="en-CA" altLang="en-US" sz="3600" smtClean="0"/>
              <a:t>Adaptation Tool Projects (MAR)</a:t>
            </a:r>
          </a:p>
        </p:txBody>
      </p:sp>
      <p:sp>
        <p:nvSpPr>
          <p:cNvPr id="10244" name="Rectangle 3"/>
          <p:cNvSpPr>
            <a:spLocks noGrp="1" noChangeArrowheads="1"/>
          </p:cNvSpPr>
          <p:nvPr>
            <p:ph type="body" idx="1"/>
          </p:nvPr>
        </p:nvSpPr>
        <p:spPr>
          <a:xfrm>
            <a:off x="395288" y="1700213"/>
            <a:ext cx="8207375" cy="4248150"/>
          </a:xfrm>
        </p:spPr>
        <p:txBody>
          <a:bodyPr/>
          <a:lstStyle/>
          <a:p>
            <a:pPr eaLnBrk="1" hangingPunct="1"/>
            <a:endParaRPr lang="en-CA" altLang="en-US" sz="1600" smtClean="0"/>
          </a:p>
          <a:p>
            <a:pPr marL="1371600" lvl="3" indent="0" eaLnBrk="1" hangingPunct="1">
              <a:buFontTx/>
              <a:buNone/>
            </a:pPr>
            <a:r>
              <a:rPr lang="en-CA" altLang="en-US" sz="800" smtClean="0"/>
              <a:t>	</a:t>
            </a:r>
          </a:p>
          <a:p>
            <a:pPr eaLnBrk="1" hangingPunct="1"/>
            <a:r>
              <a:rPr lang="en-CA" altLang="en-US" sz="1800" smtClean="0"/>
              <a:t>2013-14 Funding Round</a:t>
            </a:r>
          </a:p>
          <a:p>
            <a:pPr lvl="1" eaLnBrk="1" hangingPunct="1"/>
            <a:r>
              <a:rPr lang="en-CA" altLang="en-US" sz="1600" b="1" smtClean="0"/>
              <a:t>Nancy Shackell</a:t>
            </a:r>
            <a:r>
              <a:rPr lang="en-CA" altLang="en-US" sz="1600" smtClean="0"/>
              <a:t>: Vulnerability of key invertebrate and fish species to climate change and the likelihood of significant changes in spatial distribution</a:t>
            </a:r>
          </a:p>
          <a:p>
            <a:pPr lvl="1" eaLnBrk="1" hangingPunct="1"/>
            <a:r>
              <a:rPr lang="en-CA" altLang="en-US" sz="1600" b="1" smtClean="0"/>
              <a:t>Blair Greenan</a:t>
            </a:r>
            <a:r>
              <a:rPr lang="en-CA" altLang="en-US" sz="1600" smtClean="0"/>
              <a:t>: E</a:t>
            </a:r>
            <a:r>
              <a:rPr lang="en-US" altLang="en-US" sz="1600" smtClean="0"/>
              <a:t>W</a:t>
            </a:r>
            <a:r>
              <a:rPr lang="en-CA" altLang="en-US" sz="1600" smtClean="0"/>
              <a:t>LAT - Extreme Sea Level Adaptation Tool</a:t>
            </a:r>
          </a:p>
          <a:p>
            <a:pPr lvl="1" eaLnBrk="1" hangingPunct="1"/>
            <a:r>
              <a:rPr lang="en-CA" altLang="en-US" sz="1600" b="1" smtClean="0"/>
              <a:t>Jim Hamilton</a:t>
            </a:r>
            <a:r>
              <a:rPr lang="en-CA" altLang="en-US" sz="1600" smtClean="0"/>
              <a:t>: Ice Forecasts and Real-time Ice Data for Canadian Coast Guard Operations in the Canadian Arctic Archipelago</a:t>
            </a:r>
          </a:p>
          <a:p>
            <a:pPr marL="1371600" lvl="3" indent="0" eaLnBrk="1" hangingPunct="1"/>
            <a:endParaRPr lang="en-CA" altLang="en-US" sz="800" smtClean="0"/>
          </a:p>
          <a:p>
            <a:pPr eaLnBrk="1" hangingPunct="1"/>
            <a:r>
              <a:rPr lang="en-CA" altLang="en-US" sz="1800" smtClean="0"/>
              <a:t>2014-16 Funding Round: </a:t>
            </a:r>
            <a:r>
              <a:rPr lang="en-CA" altLang="en-US" sz="1800" b="1" smtClean="0"/>
              <a:t>d</a:t>
            </a:r>
            <a:r>
              <a:rPr lang="en-CA" altLang="en-US" sz="1600" smtClean="0"/>
              <a:t>ecisions made in June 2014 AND acidification is starting to gain NCR attention.</a:t>
            </a:r>
          </a:p>
          <a:p>
            <a:pPr lvl="1" eaLnBrk="1" hangingPunct="1"/>
            <a:r>
              <a:rPr lang="en-CA" altLang="en-US" sz="1400" b="1" smtClean="0"/>
              <a:t>Nancy Shackell</a:t>
            </a:r>
            <a:r>
              <a:rPr lang="en-CA" altLang="en-US" sz="1400" smtClean="0"/>
              <a:t>: Vulnerability of key invertebrate and fish species to climate change and the likelihood of significant changes in spatial distribution (Stortini—Oxygen and Halibut in Gulf of St. Lawrence with Denis Chabot)</a:t>
            </a:r>
          </a:p>
          <a:p>
            <a:pPr eaLnBrk="1" hangingPunct="1"/>
            <a:endParaRPr lang="en-CA" altLang="en-US" sz="2800" smtClean="0"/>
          </a:p>
          <a:p>
            <a:pPr lvl="1" eaLnBrk="1" hangingPunct="1"/>
            <a:endParaRPr lang="en-CA" altLang="en-US" sz="2000" smtClean="0"/>
          </a:p>
          <a:p>
            <a:pPr lvl="1" eaLnBrk="1" hangingPunct="1"/>
            <a:endParaRPr lang="en-CA" altLang="en-US" sz="2000" smtClean="0"/>
          </a:p>
          <a:p>
            <a:pPr eaLnBrk="1" hangingPunct="1"/>
            <a:endParaRPr lang="en-CA" altLang="en-US" sz="2400" smtClean="0"/>
          </a:p>
        </p:txBody>
      </p:sp>
      <p:sp>
        <p:nvSpPr>
          <p:cNvPr id="130053" name="Line 5"/>
          <p:cNvSpPr>
            <a:spLocks noChangeShapeType="1"/>
          </p:cNvSpPr>
          <p:nvPr/>
        </p:nvSpPr>
        <p:spPr bwMode="auto">
          <a:xfrm>
            <a:off x="2627313" y="2781300"/>
            <a:ext cx="4032250" cy="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30054" name="Line 6"/>
          <p:cNvSpPr>
            <a:spLocks noChangeShapeType="1"/>
          </p:cNvSpPr>
          <p:nvPr/>
        </p:nvSpPr>
        <p:spPr bwMode="auto">
          <a:xfrm>
            <a:off x="2484438" y="3357563"/>
            <a:ext cx="3527425" cy="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Rectangle 2"/>
          <p:cNvSpPr>
            <a:spLocks noGrp="1" noChangeArrowheads="1"/>
          </p:cNvSpPr>
          <p:nvPr>
            <p:ph type="ctrTitle"/>
          </p:nvPr>
        </p:nvSpPr>
        <p:spPr>
          <a:xfrm>
            <a:off x="107950" y="115888"/>
            <a:ext cx="8928100" cy="865187"/>
          </a:xfrm>
          <a:solidFill>
            <a:schemeClr val="bg1">
              <a:alpha val="49019"/>
            </a:schemeClr>
          </a:solidFill>
        </p:spPr>
        <p:txBody>
          <a:bodyPr/>
          <a:lstStyle/>
          <a:p>
            <a:pPr eaLnBrk="1" hangingPunct="1"/>
            <a:r>
              <a:rPr lang="en-CA" sz="3200" b="1" smtClean="0">
                <a:latin typeface="Arial" pitchFamily="34" charset="0"/>
                <a:cs typeface="Arial" pitchFamily="34" charset="0"/>
              </a:rPr>
              <a:t>CAN-EWLAT: Canadian Extreme Water Level Adaptation Tool</a:t>
            </a:r>
          </a:p>
        </p:txBody>
      </p:sp>
      <p:sp>
        <p:nvSpPr>
          <p:cNvPr id="132099" name="Rectangle 3"/>
          <p:cNvSpPr>
            <a:spLocks noGrp="1" noChangeArrowheads="1"/>
          </p:cNvSpPr>
          <p:nvPr>
            <p:ph type="subTitle" idx="1"/>
          </p:nvPr>
        </p:nvSpPr>
        <p:spPr>
          <a:xfrm>
            <a:off x="107950" y="1052513"/>
            <a:ext cx="4248150" cy="2447925"/>
          </a:xfrm>
          <a:solidFill>
            <a:schemeClr val="bg1">
              <a:alpha val="49019"/>
            </a:schemeClr>
          </a:solidFill>
        </p:spPr>
        <p:txBody>
          <a:bodyPr/>
          <a:lstStyle/>
          <a:p>
            <a:pPr algn="just">
              <a:spcBef>
                <a:spcPts val="1200"/>
              </a:spcBef>
            </a:pPr>
            <a:r>
              <a:rPr lang="en-CA" sz="1600" b="1" smtClean="0">
                <a:solidFill>
                  <a:schemeClr val="tx1"/>
                </a:solidFill>
              </a:rPr>
              <a:t>Objective: Develop a web-based planning tool for SCH and RPSS to enable adaptation to extreme sea level associated with climate change. </a:t>
            </a:r>
          </a:p>
          <a:p>
            <a:pPr algn="just">
              <a:spcBef>
                <a:spcPts val="1200"/>
              </a:spcBef>
            </a:pPr>
            <a:r>
              <a:rPr lang="en-CA" sz="1600" b="1" smtClean="0">
                <a:solidFill>
                  <a:schemeClr val="tx1"/>
                </a:solidFill>
              </a:rPr>
              <a:t>We apply a statistical method to compute a </a:t>
            </a:r>
            <a:r>
              <a:rPr lang="en-CA" sz="1600" b="1" smtClean="0">
                <a:solidFill>
                  <a:srgbClr val="FF0000"/>
                </a:solidFill>
              </a:rPr>
              <a:t>vertical allowance</a:t>
            </a:r>
            <a:r>
              <a:rPr lang="en-CA" sz="1600" b="1" smtClean="0">
                <a:solidFill>
                  <a:schemeClr val="tx1"/>
                </a:solidFill>
              </a:rPr>
              <a:t>, which is the amount that infrastructure should be raised above its current height in order to maintain the risk of flooding to be the same as it is today </a:t>
            </a:r>
          </a:p>
          <a:p>
            <a:pPr eaLnBrk="1" hangingPunct="1"/>
            <a:r>
              <a:rPr lang="en-CA" sz="1600" b="1" smtClean="0">
                <a:solidFill>
                  <a:srgbClr val="0070C0"/>
                </a:solidFill>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468313" y="620713"/>
            <a:ext cx="8208962" cy="5472112"/>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80000"/>
              </a:lnSpc>
              <a:buFontTx/>
              <a:buNone/>
              <a:defRPr/>
            </a:pPr>
            <a:r>
              <a:rPr lang="en-CA" sz="2000" dirty="0" smtClean="0"/>
              <a:t>		</a:t>
            </a:r>
            <a:endParaRPr lang="en-US" sz="2000" u="sng" dirty="0" smtClean="0"/>
          </a:p>
          <a:p>
            <a:pPr marL="0" indent="0" eaLnBrk="1" hangingPunct="1">
              <a:lnSpc>
                <a:spcPct val="80000"/>
              </a:lnSpc>
              <a:buFontTx/>
              <a:buNone/>
              <a:defRPr/>
            </a:pPr>
            <a:endParaRPr lang="en-US" sz="2000" u="sng" dirty="0" smtClean="0"/>
          </a:p>
          <a:p>
            <a:pPr marL="0" indent="0">
              <a:buFont typeface="Arial" pitchFamily="34" charset="0"/>
              <a:buNone/>
              <a:defRPr/>
            </a:pPr>
            <a:r>
              <a:rPr lang="en-CA" sz="2800" dirty="0" smtClean="0"/>
              <a:t>Which </a:t>
            </a:r>
            <a:r>
              <a:rPr lang="en-CA" sz="2800" dirty="0"/>
              <a:t>economically and ecologically important species are vulnerable to projected </a:t>
            </a:r>
            <a:r>
              <a:rPr lang="en-CA" sz="2800" dirty="0" smtClean="0"/>
              <a:t>warming?</a:t>
            </a:r>
            <a:endParaRPr lang="en-CA" sz="2800" dirty="0"/>
          </a:p>
          <a:p>
            <a:pPr marL="0" indent="0" eaLnBrk="1" hangingPunct="1">
              <a:lnSpc>
                <a:spcPct val="80000"/>
              </a:lnSpc>
              <a:buFontTx/>
              <a:buNone/>
              <a:defRPr/>
            </a:pPr>
            <a:endParaRPr lang="en-US" sz="2800" u="sng" dirty="0" smtClean="0"/>
          </a:p>
          <a:p>
            <a:pPr marL="0" indent="0" eaLnBrk="1" hangingPunct="1">
              <a:lnSpc>
                <a:spcPct val="80000"/>
              </a:lnSpc>
              <a:buFontTx/>
              <a:buNone/>
              <a:defRPr/>
            </a:pPr>
            <a:r>
              <a:rPr lang="en-US" sz="2800" u="sng" dirty="0" smtClean="0"/>
              <a:t>Fishery and Ecosystem Managers</a:t>
            </a:r>
            <a:r>
              <a:rPr lang="en-US" sz="2800" dirty="0" smtClean="0"/>
              <a:t>-</a:t>
            </a:r>
          </a:p>
          <a:p>
            <a:pPr marL="0" indent="0" eaLnBrk="1" hangingPunct="1">
              <a:lnSpc>
                <a:spcPct val="80000"/>
              </a:lnSpc>
              <a:buFontTx/>
              <a:buNone/>
              <a:defRPr/>
            </a:pPr>
            <a:endParaRPr lang="en-US" sz="2800" dirty="0" smtClean="0"/>
          </a:p>
          <a:p>
            <a:pPr marL="0" indent="0" eaLnBrk="1" hangingPunct="1">
              <a:lnSpc>
                <a:spcPct val="80000"/>
              </a:lnSpc>
              <a:buFontTx/>
              <a:buNone/>
              <a:defRPr/>
            </a:pPr>
            <a:r>
              <a:rPr lang="en-US" sz="2400" dirty="0" smtClean="0"/>
              <a:t>How important is warming relative to other issues?</a:t>
            </a:r>
          </a:p>
          <a:p>
            <a:pPr marL="0" indent="0" eaLnBrk="1" hangingPunct="1">
              <a:lnSpc>
                <a:spcPct val="80000"/>
              </a:lnSpc>
              <a:buFontTx/>
              <a:buNone/>
              <a:defRPr/>
            </a:pPr>
            <a:endParaRPr lang="en-US" sz="2400" dirty="0" smtClean="0"/>
          </a:p>
          <a:p>
            <a:pPr marL="0" indent="0" eaLnBrk="1" hangingPunct="1">
              <a:lnSpc>
                <a:spcPct val="80000"/>
              </a:lnSpc>
              <a:buFontTx/>
              <a:buNone/>
              <a:defRPr/>
            </a:pPr>
            <a:r>
              <a:rPr lang="en-US" sz="2400" dirty="0" smtClean="0"/>
              <a:t>Do we really need Marine Protected Areas  if all the species are going to move north?</a:t>
            </a:r>
          </a:p>
          <a:p>
            <a:pPr marL="0" indent="0" eaLnBrk="1" hangingPunct="1">
              <a:lnSpc>
                <a:spcPct val="80000"/>
              </a:lnSpc>
              <a:buFontTx/>
              <a:buNone/>
              <a:defRPr/>
            </a:pPr>
            <a:endParaRPr lang="en-US" sz="2400" dirty="0" smtClean="0"/>
          </a:p>
          <a:p>
            <a:pPr marL="0" indent="0" eaLnBrk="1" hangingPunct="1">
              <a:lnSpc>
                <a:spcPct val="80000"/>
              </a:lnSpc>
              <a:buFontTx/>
              <a:buNone/>
              <a:defRPr/>
            </a:pPr>
            <a:r>
              <a:rPr lang="en-US" sz="2400" dirty="0" smtClean="0"/>
              <a:t>Where </a:t>
            </a:r>
            <a:r>
              <a:rPr lang="en-US" sz="2400" dirty="0"/>
              <a:t>do we start?  --</a:t>
            </a:r>
            <a:r>
              <a:rPr lang="en-US" sz="2400" b="1" dirty="0"/>
              <a:t>Triage</a:t>
            </a:r>
          </a:p>
          <a:p>
            <a:pPr marL="400050" lvl="1" indent="0" eaLnBrk="1" hangingPunct="1">
              <a:lnSpc>
                <a:spcPct val="80000"/>
              </a:lnSpc>
              <a:buFontTx/>
              <a:buNone/>
              <a:defRPr/>
            </a:pPr>
            <a:endParaRPr lang="en-CA" sz="2000" dirty="0" smtClean="0"/>
          </a:p>
          <a:p>
            <a:pPr eaLnBrk="1" hangingPunct="1">
              <a:lnSpc>
                <a:spcPct val="80000"/>
              </a:lnSpc>
              <a:buFontTx/>
              <a:buNone/>
              <a:defRPr/>
            </a:pPr>
            <a:endParaRPr lang="en-CA" sz="2000" u="sng" dirty="0" smtClean="0"/>
          </a:p>
          <a:p>
            <a:pPr eaLnBrk="1" hangingPunct="1">
              <a:lnSpc>
                <a:spcPct val="80000"/>
              </a:lnSpc>
              <a:buFontTx/>
              <a:buNone/>
              <a:defRPr/>
            </a:pPr>
            <a:endParaRPr lang="en-CA" sz="2000" u="sng" dirty="0" smtClean="0"/>
          </a:p>
          <a:p>
            <a:pPr eaLnBrk="1" hangingPunct="1">
              <a:lnSpc>
                <a:spcPct val="80000"/>
              </a:lnSpc>
              <a:buFontTx/>
              <a:buNone/>
              <a:defRPr/>
            </a:pPr>
            <a:endParaRPr lang="en-CA" sz="2000" u="sng" dirty="0" smtClean="0"/>
          </a:p>
          <a:p>
            <a:pPr eaLnBrk="1" hangingPunct="1">
              <a:lnSpc>
                <a:spcPct val="80000"/>
              </a:lnSpc>
              <a:buFontTx/>
              <a:buNone/>
              <a:defRPr/>
            </a:pPr>
            <a:endParaRPr lang="en-CA" sz="2000" u="sng" dirty="0" smtClean="0"/>
          </a:p>
        </p:txBody>
      </p:sp>
      <p:pic>
        <p:nvPicPr>
          <p:cNvPr id="134146" name="Picture 3" descr="C:\Users\shackelln\AppData\Local\Microsoft\Windows\Temporary Internet Files\Content.IE5\TU8QZHM7\MC90028336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925" y="2447925"/>
            <a:ext cx="18129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4AC3FF3-62AA-4CE2-8B6C-14B8EB5E874B}" type="slidenum">
              <a:rPr lang="en-CA" smtClean="0"/>
              <a:pPr>
                <a:defRPr/>
              </a:pPr>
              <a:t>17</a:t>
            </a:fld>
            <a:endParaRPr lang="en-CA"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http://climatographer.com/wp-content/uploads/2013/01/copy-phpw9cpGlAM-e13588848162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189038"/>
            <a:ext cx="6481762"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Rectangle 3"/>
          <p:cNvSpPr>
            <a:spLocks noChangeArrowheads="1"/>
          </p:cNvSpPr>
          <p:nvPr/>
        </p:nvSpPr>
        <p:spPr bwMode="auto">
          <a:xfrm>
            <a:off x="5472113" y="4598988"/>
            <a:ext cx="20526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900" i="1"/>
              <a:t>“Climate Change” by Neil Matterson</a:t>
            </a:r>
            <a:r>
              <a:rPr lang="en-CA" sz="900"/>
              <a:t/>
            </a:r>
            <a:br>
              <a:rPr lang="en-CA" sz="900"/>
            </a:br>
            <a:r>
              <a:rPr lang="en-CA" sz="900" i="1"/>
              <a:t>Sunday Mail Brisbane, 2 Nov. 2008</a:t>
            </a:r>
            <a:r>
              <a:rPr lang="en-CA" sz="900"/>
              <a:t/>
            </a:r>
            <a:br>
              <a:rPr lang="en-CA" sz="900"/>
            </a:br>
            <a:r>
              <a:rPr lang="en-CA" sz="900">
                <a:hlinkClick r:id="rId4"/>
              </a:rPr>
              <a:t>http://climatographer.com/2013/01/</a:t>
            </a:r>
            <a:endParaRPr lang="en-CA" sz="900"/>
          </a:p>
        </p:txBody>
      </p:sp>
      <p:sp>
        <p:nvSpPr>
          <p:cNvPr id="136195" name="Rectangle 6"/>
          <p:cNvSpPr>
            <a:spLocks noChangeArrowheads="1"/>
          </p:cNvSpPr>
          <p:nvPr/>
        </p:nvSpPr>
        <p:spPr bwMode="auto">
          <a:xfrm>
            <a:off x="323850" y="5373688"/>
            <a:ext cx="88519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20000"/>
              </a:spcBef>
            </a:pPr>
            <a:r>
              <a:rPr lang="en-CA" sz="2000" dirty="0"/>
              <a:t>Puzzle Piece: </a:t>
            </a:r>
          </a:p>
          <a:p>
            <a:pPr>
              <a:lnSpc>
                <a:spcPct val="80000"/>
              </a:lnSpc>
              <a:spcBef>
                <a:spcPct val="20000"/>
              </a:spcBef>
            </a:pPr>
            <a:r>
              <a:rPr lang="en-US" sz="2000" b="1" dirty="0">
                <a:solidFill>
                  <a:srgbClr val="010069"/>
                </a:solidFill>
              </a:rPr>
              <a:t>Which Species are vulnerable to expected </a:t>
            </a:r>
            <a:r>
              <a:rPr lang="en-US" sz="2000" b="1" dirty="0" smtClean="0">
                <a:solidFill>
                  <a:srgbClr val="010069"/>
                </a:solidFill>
              </a:rPr>
              <a:t>warming? </a:t>
            </a:r>
            <a:r>
              <a:rPr lang="en-US" sz="2000" b="1" dirty="0">
                <a:solidFill>
                  <a:srgbClr val="010069"/>
                </a:solidFill>
              </a:rPr>
              <a:t/>
            </a:r>
            <a:br>
              <a:rPr lang="en-US" sz="2000" b="1" dirty="0">
                <a:solidFill>
                  <a:srgbClr val="010069"/>
                </a:solidFill>
              </a:rPr>
            </a:br>
            <a:endParaRPr lang="en-US" sz="2000" dirty="0"/>
          </a:p>
        </p:txBody>
      </p:sp>
      <p:sp>
        <p:nvSpPr>
          <p:cNvPr id="136196" name="Title 1"/>
          <p:cNvSpPr>
            <a:spLocks noGrp="1"/>
          </p:cNvSpPr>
          <p:nvPr>
            <p:ph type="title"/>
          </p:nvPr>
        </p:nvSpPr>
        <p:spPr>
          <a:xfrm>
            <a:off x="1263650" y="260350"/>
            <a:ext cx="6692900" cy="1143000"/>
          </a:xfrm>
        </p:spPr>
        <p:txBody>
          <a:bodyPr/>
          <a:lstStyle/>
          <a:p>
            <a:pPr eaLnBrk="1" hangingPunct="1"/>
            <a:r>
              <a:rPr lang="en-CA" sz="2400" smtClean="0"/>
              <a:t>Puzzle</a:t>
            </a:r>
            <a:br>
              <a:rPr lang="en-CA" sz="2400" smtClean="0"/>
            </a:br>
            <a:r>
              <a:rPr lang="en-CA" sz="2400" smtClean="0"/>
              <a:t>PHYSIOLOGY,  PHENOLOGY, DISTRIBUTION </a:t>
            </a:r>
            <a:br>
              <a:rPr lang="en-CA" sz="2400" smtClean="0"/>
            </a:br>
            <a:endParaRPr lang="en-CA" sz="2400" smtClean="0"/>
          </a:p>
        </p:txBody>
      </p:sp>
      <p:sp>
        <p:nvSpPr>
          <p:cNvPr id="136197"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97ABD571-90D6-442B-9AAB-9DC9960BBBA7}" type="slidenum">
              <a:rPr lang="en-US" smtClean="0"/>
              <a:pPr/>
              <a:t>18</a:t>
            </a:fld>
            <a:endParaRPr lang="en-US"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484313"/>
            <a:ext cx="52863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Rectangle 1"/>
          <p:cNvSpPr>
            <a:spLocks noChangeArrowheads="1"/>
          </p:cNvSpPr>
          <p:nvPr/>
        </p:nvSpPr>
        <p:spPr bwMode="auto">
          <a:xfrm>
            <a:off x="3557588" y="3956050"/>
            <a:ext cx="3060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1100"/>
              <a:t>http://onlinelibrary.wiley.com/doi/10.1111/j.1467-2979.2008.00310.x/abstract</a:t>
            </a:r>
          </a:p>
        </p:txBody>
      </p:sp>
      <p:sp>
        <p:nvSpPr>
          <p:cNvPr id="138243" name="Rectangle 2"/>
          <p:cNvSpPr>
            <a:spLocks noChangeArrowheads="1"/>
          </p:cNvSpPr>
          <p:nvPr/>
        </p:nvSpPr>
        <p:spPr bwMode="auto">
          <a:xfrm>
            <a:off x="755650" y="333375"/>
            <a:ext cx="77041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CA" sz="2400"/>
              <a:t>Vulnerability of National Economies </a:t>
            </a:r>
          </a:p>
          <a:p>
            <a:pPr algn="ctr"/>
            <a:r>
              <a:rPr lang="en-CA" sz="2400"/>
              <a:t>of potential Climate Change impacts on Fisheries</a:t>
            </a:r>
            <a:r>
              <a:rPr lang="en-CA"/>
              <a:t> </a:t>
            </a:r>
          </a:p>
        </p:txBody>
      </p:sp>
      <p:sp>
        <p:nvSpPr>
          <p:cNvPr id="138244" name="Title 1"/>
          <p:cNvSpPr txBox="1">
            <a:spLocks/>
          </p:cNvSpPr>
          <p:nvPr/>
        </p:nvSpPr>
        <p:spPr bwMode="auto">
          <a:xfrm>
            <a:off x="179388" y="5157788"/>
            <a:ext cx="86868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eaLnBrk="0" hangingPunct="0"/>
            <a:r>
              <a:rPr lang="en-US" sz="2400" b="1"/>
              <a:t>Exposure</a:t>
            </a:r>
            <a:r>
              <a:rPr lang="en-US" sz="2400" b="1">
                <a:solidFill>
                  <a:srgbClr val="FF0000"/>
                </a:solidFill>
              </a:rPr>
              <a:t> X </a:t>
            </a:r>
            <a:r>
              <a:rPr lang="en-US" sz="2400" b="1"/>
              <a:t>Sensitivity</a:t>
            </a:r>
            <a:r>
              <a:rPr lang="en-US" sz="2400" b="1">
                <a:solidFill>
                  <a:srgbClr val="FF0000"/>
                </a:solidFill>
              </a:rPr>
              <a:t> X </a:t>
            </a:r>
            <a:r>
              <a:rPr lang="en-US" sz="2400" b="1"/>
              <a:t>Adaptive Capacity= </a:t>
            </a:r>
            <a:r>
              <a:rPr lang="en-US" sz="2400" b="1">
                <a:solidFill>
                  <a:srgbClr val="FF0000"/>
                </a:solidFill>
              </a:rPr>
              <a:t>Vulnerability </a:t>
            </a:r>
            <a:endParaRPr lang="en-US" sz="2400" b="1"/>
          </a:p>
        </p:txBody>
      </p:sp>
      <p:sp>
        <p:nvSpPr>
          <p:cNvPr id="13824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04A60C29-8088-4D8B-95B5-F000B82111F1}" type="slidenum">
              <a:rPr lang="en-US" smtClean="0"/>
              <a:pPr/>
              <a:t>19</a:t>
            </a:fld>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txBox="1">
            <a:spLocks/>
          </p:cNvSpPr>
          <p:nvPr/>
        </p:nvSpPr>
        <p:spPr bwMode="auto">
          <a:xfrm>
            <a:off x="250825" y="4714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eaLnBrk="0" hangingPunct="0"/>
            <a:r>
              <a:rPr lang="en-CA" sz="4400">
                <a:latin typeface="Calibri" pitchFamily="34" charset="0"/>
              </a:rPr>
              <a:t>Outline</a:t>
            </a:r>
          </a:p>
        </p:txBody>
      </p:sp>
      <p:sp>
        <p:nvSpPr>
          <p:cNvPr id="3" name="Content Placeholder 2"/>
          <p:cNvSpPr txBox="1">
            <a:spLocks/>
          </p:cNvSpPr>
          <p:nvPr/>
        </p:nvSpPr>
        <p:spPr>
          <a:xfrm>
            <a:off x="179388" y="1124744"/>
            <a:ext cx="8964612" cy="5589587"/>
          </a:xfrm>
          <a:prstGeom prst="rect">
            <a:avLst/>
          </a:prstGeom>
        </p:spPr>
        <p:txBody>
          <a:bodyPr/>
          <a:lstStyle>
            <a:lvl1pPr marL="358775" indent="-457200">
              <a:defRPr>
                <a:solidFill>
                  <a:schemeClr val="tx1"/>
                </a:solidFill>
                <a:latin typeface="Arial" pitchFamily="34" charset="0"/>
                <a:cs typeface="Arial" pitchFamily="34" charset="0"/>
              </a:defRPr>
            </a:lvl1pPr>
            <a:lvl2pPr marL="301625">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0" hangingPunct="0">
              <a:spcBef>
                <a:spcPts val="400"/>
              </a:spcBef>
              <a:buFont typeface="Calibri" pitchFamily="34" charset="0"/>
              <a:buAutoNum type="arabicPeriod"/>
            </a:pPr>
            <a:r>
              <a:rPr lang="en-CA" sz="2000" dirty="0">
                <a:latin typeface="Calibri" pitchFamily="34" charset="0"/>
              </a:rPr>
              <a:t>Overview of ACCASP –</a:t>
            </a:r>
          </a:p>
          <a:p>
            <a:pPr lvl="1" eaLnBrk="0" hangingPunct="0">
              <a:spcBef>
                <a:spcPts val="400"/>
              </a:spcBef>
              <a:buFont typeface="Arial" pitchFamily="34" charset="0"/>
              <a:buNone/>
            </a:pPr>
            <a:r>
              <a:rPr lang="en-CA" sz="2000" dirty="0">
                <a:latin typeface="Calibri" pitchFamily="34" charset="0"/>
              </a:rPr>
              <a:t>             </a:t>
            </a:r>
            <a:r>
              <a:rPr lang="en-CA" sz="2000" b="1" dirty="0">
                <a:latin typeface="Calibri" pitchFamily="34" charset="0"/>
              </a:rPr>
              <a:t>A</a:t>
            </a:r>
            <a:r>
              <a:rPr lang="en-CA" sz="2000" dirty="0">
                <a:latin typeface="Calibri" pitchFamily="34" charset="0"/>
              </a:rPr>
              <a:t>quatic </a:t>
            </a:r>
            <a:r>
              <a:rPr lang="en-CA" sz="2000" b="1" dirty="0">
                <a:latin typeface="Calibri" pitchFamily="34" charset="0"/>
              </a:rPr>
              <a:t>C</a:t>
            </a:r>
            <a:r>
              <a:rPr lang="en-CA" sz="2000" dirty="0">
                <a:latin typeface="Calibri" pitchFamily="34" charset="0"/>
              </a:rPr>
              <a:t>limate </a:t>
            </a:r>
            <a:r>
              <a:rPr lang="en-CA" sz="2000" b="1" dirty="0">
                <a:latin typeface="Calibri" pitchFamily="34" charset="0"/>
              </a:rPr>
              <a:t>C</a:t>
            </a:r>
            <a:r>
              <a:rPr lang="en-CA" sz="2000" dirty="0">
                <a:latin typeface="Calibri" pitchFamily="34" charset="0"/>
              </a:rPr>
              <a:t>hange </a:t>
            </a:r>
            <a:r>
              <a:rPr lang="en-CA" sz="2000" b="1" dirty="0">
                <a:latin typeface="Calibri" pitchFamily="34" charset="0"/>
              </a:rPr>
              <a:t>A</a:t>
            </a:r>
            <a:r>
              <a:rPr lang="en-CA" sz="2000" dirty="0">
                <a:latin typeface="Calibri" pitchFamily="34" charset="0"/>
              </a:rPr>
              <a:t>daptation </a:t>
            </a:r>
            <a:r>
              <a:rPr lang="en-CA" sz="2000" b="1" dirty="0">
                <a:latin typeface="Calibri" pitchFamily="34" charset="0"/>
              </a:rPr>
              <a:t>S</a:t>
            </a:r>
            <a:r>
              <a:rPr lang="en-CA" sz="2000" dirty="0">
                <a:latin typeface="Calibri" pitchFamily="34" charset="0"/>
              </a:rPr>
              <a:t>ervices </a:t>
            </a:r>
            <a:r>
              <a:rPr lang="en-CA" sz="2000" b="1" dirty="0">
                <a:latin typeface="Calibri" pitchFamily="34" charset="0"/>
              </a:rPr>
              <a:t>P</a:t>
            </a:r>
            <a:r>
              <a:rPr lang="en-CA" sz="2000" dirty="0">
                <a:latin typeface="Calibri" pitchFamily="34" charset="0"/>
              </a:rPr>
              <a:t>rogram</a:t>
            </a:r>
          </a:p>
          <a:p>
            <a:pPr lvl="1" eaLnBrk="0" hangingPunct="0">
              <a:spcBef>
                <a:spcPts val="400"/>
              </a:spcBef>
              <a:buFont typeface="Arial" pitchFamily="34" charset="0"/>
              <a:buNone/>
            </a:pPr>
            <a:endParaRPr lang="en-CA" sz="2000" dirty="0">
              <a:latin typeface="Calibri" pitchFamily="34" charset="0"/>
            </a:endParaRPr>
          </a:p>
          <a:p>
            <a:pPr eaLnBrk="0" hangingPunct="0">
              <a:spcBef>
                <a:spcPts val="400"/>
              </a:spcBef>
              <a:buFont typeface="Calibri" pitchFamily="34" charset="0"/>
              <a:buAutoNum type="arabicPeriod"/>
            </a:pPr>
            <a:r>
              <a:rPr lang="en-CA" sz="2000" dirty="0">
                <a:latin typeface="Calibri" pitchFamily="34" charset="0"/>
              </a:rPr>
              <a:t>Program Example Research: Species Vulnerability Assessment (VA</a:t>
            </a:r>
            <a:r>
              <a:rPr lang="en-CA" sz="2000" dirty="0" smtClean="0">
                <a:latin typeface="Calibri" pitchFamily="34" charset="0"/>
              </a:rPr>
              <a:t>): Part 1. Habitat Loss/Gain.</a:t>
            </a:r>
            <a:endParaRPr lang="en-CA" sz="2000" dirty="0">
              <a:latin typeface="Calibri" pitchFamily="34" charset="0"/>
            </a:endParaRPr>
          </a:p>
          <a:p>
            <a:pPr eaLnBrk="0" hangingPunct="0">
              <a:spcBef>
                <a:spcPts val="400"/>
              </a:spcBef>
              <a:buFont typeface="Calibri" pitchFamily="34" charset="0"/>
              <a:buAutoNum type="arabicPeriod"/>
            </a:pPr>
            <a:endParaRPr lang="en-CA" sz="2000" dirty="0">
              <a:latin typeface="Calibri" pitchFamily="34" charset="0"/>
            </a:endParaRPr>
          </a:p>
          <a:p>
            <a:pPr eaLnBrk="0" hangingPunct="0">
              <a:spcBef>
                <a:spcPts val="400"/>
              </a:spcBef>
              <a:buFont typeface="Calibri" pitchFamily="34" charset="0"/>
              <a:buAutoNum type="arabicPeriod"/>
            </a:pPr>
            <a:r>
              <a:rPr lang="en-CA" sz="2000" dirty="0">
                <a:latin typeface="Calibri" pitchFamily="34" charset="0"/>
              </a:rPr>
              <a:t>Climate projections  in 20 and 50 years provide insight, but are they useful to fishery agencies who plan on much shorter time scales? (and for whom fishing is still the dominant driver)</a:t>
            </a:r>
          </a:p>
          <a:p>
            <a:pPr eaLnBrk="0" hangingPunct="0">
              <a:spcBef>
                <a:spcPts val="400"/>
              </a:spcBef>
              <a:buFont typeface="Calibri" pitchFamily="34" charset="0"/>
              <a:buAutoNum type="arabicPeriod"/>
            </a:pPr>
            <a:endParaRPr lang="en-CA" sz="2000" dirty="0">
              <a:latin typeface="Calibri" pitchFamily="34" charset="0"/>
            </a:endParaRPr>
          </a:p>
          <a:p>
            <a:pPr eaLnBrk="0" hangingPunct="0">
              <a:spcBef>
                <a:spcPts val="400"/>
              </a:spcBef>
              <a:buFont typeface="Calibri" pitchFamily="34" charset="0"/>
              <a:buAutoNum type="arabicPeriod"/>
            </a:pPr>
            <a:r>
              <a:rPr lang="en-CA" sz="2000" dirty="0" smtClean="0">
                <a:latin typeface="Calibri" pitchFamily="34" charset="0"/>
              </a:rPr>
              <a:t>Ecosystem </a:t>
            </a:r>
            <a:r>
              <a:rPr lang="en-CA" sz="2000" dirty="0">
                <a:latin typeface="Calibri" pitchFamily="34" charset="0"/>
              </a:rPr>
              <a:t>Approach to </a:t>
            </a:r>
            <a:r>
              <a:rPr lang="en-CA" sz="2000" dirty="0" smtClean="0">
                <a:latin typeface="Calibri" pitchFamily="34" charset="0"/>
              </a:rPr>
              <a:t>Fisheries is incorporating Environmental drivers and Predator/prey into stock assessment</a:t>
            </a:r>
          </a:p>
          <a:p>
            <a:pPr marL="644525" lvl="1" indent="-342900" eaLnBrk="0" hangingPunct="0">
              <a:spcBef>
                <a:spcPts val="400"/>
              </a:spcBef>
              <a:buFont typeface="Arial" panose="020B0604020202020204" pitchFamily="34" charset="0"/>
              <a:buChar char="•"/>
            </a:pPr>
            <a:r>
              <a:rPr lang="en-CA" sz="2000" dirty="0" smtClean="0">
                <a:latin typeface="Calibri" pitchFamily="34" charset="0"/>
              </a:rPr>
              <a:t>role </a:t>
            </a:r>
            <a:r>
              <a:rPr lang="en-CA" sz="2000" dirty="0">
                <a:latin typeface="Calibri" pitchFamily="34" charset="0"/>
              </a:rPr>
              <a:t>of environmental drivers AND warming is just a “directional” environmental driver. SO-Use VA approach to </a:t>
            </a:r>
            <a:r>
              <a:rPr lang="en-CA" sz="2000" b="1" i="1" dirty="0">
                <a:latin typeface="Calibri" pitchFamily="34" charset="0"/>
              </a:rPr>
              <a:t>triage </a:t>
            </a:r>
            <a:r>
              <a:rPr lang="en-CA" sz="2000" dirty="0">
                <a:latin typeface="Calibri" pitchFamily="34" charset="0"/>
              </a:rPr>
              <a:t>stocks and incorporate “thermal habitat indicator” into </a:t>
            </a:r>
            <a:r>
              <a:rPr lang="en-CA" sz="2000" dirty="0" smtClean="0">
                <a:latin typeface="Calibri" pitchFamily="34" charset="0"/>
              </a:rPr>
              <a:t>their stock assessments.</a:t>
            </a:r>
            <a:endParaRPr lang="en-CA" sz="2000" dirty="0">
              <a:latin typeface="Calibri" pitchFamily="34" charset="0"/>
            </a:endParaRPr>
          </a:p>
          <a:p>
            <a:pPr eaLnBrk="0" hangingPunct="0">
              <a:spcBef>
                <a:spcPct val="20000"/>
              </a:spcBef>
              <a:buFont typeface="Arial" pitchFamily="34" charset="0"/>
              <a:buChar char="•"/>
            </a:pPr>
            <a:endParaRPr lang="en-CA" sz="2000" dirty="0">
              <a:latin typeface="Calibri" pitchFamily="34" charset="0"/>
            </a:endParaRPr>
          </a:p>
          <a:p>
            <a:pPr eaLnBrk="0" hangingPunct="0">
              <a:spcBef>
                <a:spcPct val="20000"/>
              </a:spcBef>
              <a:buFont typeface="Arial" pitchFamily="34" charset="0"/>
              <a:buChar char="•"/>
            </a:pPr>
            <a:endParaRPr lang="en-CA" sz="2000" dirty="0">
              <a:latin typeface="Calibri" pitchFamily="34" charset="0"/>
            </a:endParaRPr>
          </a:p>
        </p:txBody>
      </p:sp>
      <p:sp>
        <p:nvSpPr>
          <p:cNvPr id="4" name="Slide Number Placeholder 3"/>
          <p:cNvSpPr>
            <a:spLocks noGrp="1"/>
          </p:cNvSpPr>
          <p:nvPr>
            <p:ph type="sldNum" sz="quarter" idx="12"/>
          </p:nvPr>
        </p:nvSpPr>
        <p:spPr/>
        <p:txBody>
          <a:bodyPr/>
          <a:lstStyle/>
          <a:p>
            <a:pPr>
              <a:defRPr/>
            </a:pPr>
            <a:fld id="{6B390EE9-3700-432D-A764-A3D7B539C470}" type="slidenum">
              <a:rPr lang="en-CA" smtClean="0"/>
              <a:pPr>
                <a:defRPr/>
              </a:pPr>
              <a:t>2</a:t>
            </a:fld>
            <a:endParaRPr lang="en-CA"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69100" y="6356350"/>
            <a:ext cx="2133600" cy="365125"/>
          </a:xfrm>
        </p:spPr>
        <p:txBody>
          <a:bodyPr/>
          <a:lstStyle/>
          <a:p>
            <a:pPr>
              <a:defRPr/>
            </a:pPr>
            <a:fld id="{8A63B552-7CD6-47FE-B242-5E27305980AB}" type="slidenum">
              <a:rPr lang="en-CA" smtClean="0"/>
              <a:pPr>
                <a:defRPr/>
              </a:pPr>
              <a:t>20</a:t>
            </a:fld>
            <a:endParaRPr lang="en-CA" dirty="0"/>
          </a:p>
        </p:txBody>
      </p:sp>
      <p:sp>
        <p:nvSpPr>
          <p:cNvPr id="140290" name="Title 1"/>
          <p:cNvSpPr txBox="1">
            <a:spLocks/>
          </p:cNvSpPr>
          <p:nvPr/>
        </p:nvSpPr>
        <p:spPr bwMode="auto">
          <a:xfrm>
            <a:off x="452438" y="1484313"/>
            <a:ext cx="8686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eaLnBrk="0" hangingPunct="0"/>
            <a:r>
              <a:rPr lang="en-US" sz="2800" b="1">
                <a:latin typeface="Calibri" pitchFamily="34" charset="0"/>
              </a:rPr>
              <a:t>Exposure</a:t>
            </a:r>
            <a:r>
              <a:rPr lang="en-US" sz="2800" b="1">
                <a:solidFill>
                  <a:srgbClr val="FF0000"/>
                </a:solidFill>
                <a:latin typeface="Calibri" pitchFamily="34" charset="0"/>
              </a:rPr>
              <a:t> X </a:t>
            </a:r>
            <a:r>
              <a:rPr lang="en-US" sz="2800" b="1">
                <a:latin typeface="Calibri" pitchFamily="34" charset="0"/>
              </a:rPr>
              <a:t>Sensitivity</a:t>
            </a:r>
            <a:r>
              <a:rPr lang="en-US" sz="2800" b="1">
                <a:solidFill>
                  <a:srgbClr val="FF0000"/>
                </a:solidFill>
                <a:latin typeface="Calibri" pitchFamily="34" charset="0"/>
              </a:rPr>
              <a:t> X </a:t>
            </a:r>
            <a:r>
              <a:rPr lang="en-US" sz="2800" b="1">
                <a:latin typeface="Calibri" pitchFamily="34" charset="0"/>
              </a:rPr>
              <a:t>Adaptive Capacity= </a:t>
            </a:r>
            <a:r>
              <a:rPr lang="en-US" sz="2800" b="1">
                <a:solidFill>
                  <a:srgbClr val="FF0000"/>
                </a:solidFill>
                <a:latin typeface="Calibri" pitchFamily="34" charset="0"/>
              </a:rPr>
              <a:t>Vulnerability </a:t>
            </a:r>
            <a:endParaRPr lang="en-US" sz="2800" b="1">
              <a:latin typeface="Calibri" pitchFamily="34" charset="0"/>
            </a:endParaRPr>
          </a:p>
        </p:txBody>
      </p:sp>
      <p:sp>
        <p:nvSpPr>
          <p:cNvPr id="4" name="Down Arrow 3"/>
          <p:cNvSpPr/>
          <p:nvPr/>
        </p:nvSpPr>
        <p:spPr>
          <a:xfrm>
            <a:off x="1187450" y="2133600"/>
            <a:ext cx="144463" cy="7905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 name="Down Arrow 4"/>
          <p:cNvSpPr/>
          <p:nvPr/>
        </p:nvSpPr>
        <p:spPr>
          <a:xfrm>
            <a:off x="3275013" y="2135188"/>
            <a:ext cx="144462" cy="792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Down Arrow 5"/>
          <p:cNvSpPr/>
          <p:nvPr/>
        </p:nvSpPr>
        <p:spPr>
          <a:xfrm>
            <a:off x="5273675" y="2105025"/>
            <a:ext cx="142875" cy="792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0294" name="TextBox 6"/>
          <p:cNvSpPr txBox="1">
            <a:spLocks noChangeArrowheads="1"/>
          </p:cNvSpPr>
          <p:nvPr/>
        </p:nvSpPr>
        <p:spPr bwMode="auto">
          <a:xfrm>
            <a:off x="277813" y="3065463"/>
            <a:ext cx="2108200" cy="20320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i="1"/>
              <a:t>Projected Change</a:t>
            </a:r>
          </a:p>
          <a:p>
            <a:r>
              <a:rPr lang="en-CA" i="1"/>
              <a:t>in 2030 and 2060 </a:t>
            </a:r>
          </a:p>
          <a:p>
            <a:r>
              <a:rPr lang="en-CA" i="1"/>
              <a:t>of Preferred</a:t>
            </a:r>
            <a:r>
              <a:rPr lang="en-CA"/>
              <a:t>:</a:t>
            </a:r>
          </a:p>
          <a:p>
            <a:endParaRPr lang="en-CA"/>
          </a:p>
          <a:p>
            <a:r>
              <a:rPr lang="en-CA"/>
              <a:t>-Bottom Habitat</a:t>
            </a:r>
          </a:p>
          <a:p>
            <a:r>
              <a:rPr lang="en-CA"/>
              <a:t>-Larval window</a:t>
            </a:r>
          </a:p>
          <a:p>
            <a:r>
              <a:rPr lang="en-CA"/>
              <a:t>-Spawning window</a:t>
            </a:r>
          </a:p>
        </p:txBody>
      </p:sp>
      <p:sp>
        <p:nvSpPr>
          <p:cNvPr id="140295" name="TextBox 7"/>
          <p:cNvSpPr txBox="1">
            <a:spLocks noChangeArrowheads="1"/>
          </p:cNvSpPr>
          <p:nvPr/>
        </p:nvSpPr>
        <p:spPr bwMode="auto">
          <a:xfrm>
            <a:off x="2576513" y="3048000"/>
            <a:ext cx="1552575" cy="1477963"/>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i="1"/>
              <a:t>Extent of</a:t>
            </a:r>
            <a:r>
              <a:rPr lang="en-CA"/>
              <a:t>:</a:t>
            </a:r>
          </a:p>
          <a:p>
            <a:endParaRPr lang="en-CA"/>
          </a:p>
          <a:p>
            <a:r>
              <a:rPr lang="en-CA"/>
              <a:t>-Lat range</a:t>
            </a:r>
          </a:p>
          <a:p>
            <a:r>
              <a:rPr lang="en-CA"/>
              <a:t>-Diet</a:t>
            </a:r>
          </a:p>
          <a:p>
            <a:r>
              <a:rPr lang="en-CA"/>
              <a:t>-Habitat Type</a:t>
            </a:r>
          </a:p>
        </p:txBody>
      </p:sp>
      <p:sp>
        <p:nvSpPr>
          <p:cNvPr id="140296" name="TextBox 8"/>
          <p:cNvSpPr txBox="1">
            <a:spLocks noChangeArrowheads="1"/>
          </p:cNvSpPr>
          <p:nvPr/>
        </p:nvSpPr>
        <p:spPr bwMode="auto">
          <a:xfrm>
            <a:off x="4643438" y="3035300"/>
            <a:ext cx="1916112" cy="1754188"/>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i="1"/>
              <a:t>Extent of</a:t>
            </a:r>
            <a:r>
              <a:rPr lang="en-CA"/>
              <a:t>:</a:t>
            </a:r>
          </a:p>
          <a:p>
            <a:endParaRPr lang="en-CA"/>
          </a:p>
          <a:p>
            <a:r>
              <a:rPr lang="en-CA"/>
              <a:t>-Population Size</a:t>
            </a:r>
          </a:p>
          <a:p>
            <a:r>
              <a:rPr lang="en-CA"/>
              <a:t>-Life History</a:t>
            </a:r>
          </a:p>
          <a:p>
            <a:r>
              <a:rPr lang="en-CA"/>
              <a:t>-Larval Dispersal</a:t>
            </a:r>
          </a:p>
          <a:p>
            <a:r>
              <a:rPr lang="en-CA"/>
              <a:t>-Adult Mobility</a:t>
            </a:r>
          </a:p>
        </p:txBody>
      </p:sp>
      <p:sp>
        <p:nvSpPr>
          <p:cNvPr id="13" name="Rectangle 12"/>
          <p:cNvSpPr>
            <a:spLocks noChangeArrowheads="1"/>
          </p:cNvSpPr>
          <p:nvPr/>
        </p:nvSpPr>
        <p:spPr bwMode="auto">
          <a:xfrm>
            <a:off x="2124075" y="5805488"/>
            <a:ext cx="377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t>How do we measure Exposure???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
          <p:cNvSpPr>
            <a:spLocks noChangeArrowheads="1"/>
          </p:cNvSpPr>
          <p:nvPr/>
        </p:nvSpPr>
        <p:spPr bwMode="auto">
          <a:xfrm>
            <a:off x="161925" y="6165850"/>
            <a:ext cx="8982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Shackell, N.L., Ricard, D., Stortini, C. (2014) Thermal Habitat Index of Many Northwest Atlantic Temperate Species Stays Neutral under Warming Projected for 2030 but Changes Radically by 2060. PLoS ONE, 9(3): e90662. doi:10.1371/journal.pone.0090662.</a:t>
            </a:r>
          </a:p>
        </p:txBody>
      </p:sp>
      <p:sp>
        <p:nvSpPr>
          <p:cNvPr id="3" name="TextBox 2"/>
          <p:cNvSpPr txBox="1"/>
          <p:nvPr/>
        </p:nvSpPr>
        <p:spPr>
          <a:xfrm>
            <a:off x="161925" y="1412875"/>
            <a:ext cx="8982075" cy="2014538"/>
          </a:xfrm>
          <a:prstGeom prst="rect">
            <a:avLst/>
          </a:prstGeom>
          <a:noFill/>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t>How do we measure Exposure???  ACCASP Physical Oceanographers produce</a:t>
            </a:r>
          </a:p>
          <a:p>
            <a:r>
              <a:rPr lang="en-CA"/>
              <a:t>LOTS of info on Trends and Projections—(available online)</a:t>
            </a:r>
          </a:p>
          <a:p>
            <a:endParaRPr lang="en-CA"/>
          </a:p>
          <a:p>
            <a:r>
              <a:rPr lang="en-CA"/>
              <a:t>Scotian Shelf scenarios =</a:t>
            </a:r>
          </a:p>
          <a:p>
            <a:endParaRPr lang="en-CA"/>
          </a:p>
          <a:p>
            <a:pPr>
              <a:buFontTx/>
              <a:buAutoNum type="arabicParenR"/>
            </a:pPr>
            <a:r>
              <a:rPr lang="en-CA"/>
              <a:t>  </a:t>
            </a:r>
            <a:r>
              <a:rPr lang="en-CA" b="1"/>
              <a:t>2060</a:t>
            </a:r>
            <a:r>
              <a:rPr lang="en-CA"/>
              <a:t>: mid-range (3°C) from ensemble of AR5 ESM August SST projections</a:t>
            </a:r>
          </a:p>
          <a:p>
            <a:pPr>
              <a:buFontTx/>
              <a:buAutoNum type="arabicParenR"/>
            </a:pPr>
            <a:r>
              <a:rPr lang="en-CA"/>
              <a:t>  </a:t>
            </a:r>
            <a:r>
              <a:rPr lang="en-CA" b="1"/>
              <a:t>2030</a:t>
            </a:r>
            <a:r>
              <a:rPr lang="en-CA"/>
              <a:t>: SST empirical trends since 1985  (0.7°C) </a:t>
            </a:r>
          </a:p>
        </p:txBody>
      </p:sp>
      <p:sp>
        <p:nvSpPr>
          <p:cNvPr id="4" name="Down Arrow 3"/>
          <p:cNvSpPr/>
          <p:nvPr/>
        </p:nvSpPr>
        <p:spPr>
          <a:xfrm>
            <a:off x="3708400" y="4076700"/>
            <a:ext cx="944563" cy="792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2340" name="TextBox 4"/>
          <p:cNvSpPr txBox="1">
            <a:spLocks noChangeArrowheads="1"/>
          </p:cNvSpPr>
          <p:nvPr/>
        </p:nvSpPr>
        <p:spPr bwMode="auto">
          <a:xfrm>
            <a:off x="1192213" y="5157788"/>
            <a:ext cx="5976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t>How does warming affect habitat availability?</a:t>
            </a:r>
          </a:p>
        </p:txBody>
      </p:sp>
      <p:sp>
        <p:nvSpPr>
          <p:cNvPr id="6" name="Slide Number Placeholder 5"/>
          <p:cNvSpPr>
            <a:spLocks noGrp="1"/>
          </p:cNvSpPr>
          <p:nvPr>
            <p:ph type="sldNum" sz="quarter" idx="12"/>
          </p:nvPr>
        </p:nvSpPr>
        <p:spPr/>
        <p:txBody>
          <a:bodyPr/>
          <a:lstStyle/>
          <a:p>
            <a:pPr>
              <a:defRPr/>
            </a:pPr>
            <a:fld id="{BAE4C7DA-7A33-43E0-B807-543E82EDEA86}" type="slidenum">
              <a:rPr lang="en-CA" smtClean="0"/>
              <a:pPr>
                <a:defRPr/>
              </a:pPr>
              <a:t>21</a:t>
            </a:fld>
            <a:endParaRPr lang="en-CA"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Box 1"/>
          <p:cNvSpPr txBox="1">
            <a:spLocks noChangeArrowheads="1"/>
          </p:cNvSpPr>
          <p:nvPr/>
        </p:nvSpPr>
        <p:spPr bwMode="auto">
          <a:xfrm>
            <a:off x="755650" y="5732463"/>
            <a:ext cx="7137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sz="1200"/>
              <a:t>Pidwirny, M. (2006). "Concept of Ecological Niche". </a:t>
            </a:r>
            <a:r>
              <a:rPr lang="en-CA" sz="1200" i="1"/>
              <a:t>Fundamentals of Physical Geography, 2nd Edition</a:t>
            </a:r>
            <a:r>
              <a:rPr lang="en-CA" sz="1200"/>
              <a:t>. </a:t>
            </a:r>
          </a:p>
          <a:p>
            <a:r>
              <a:rPr lang="en-CA" sz="1200"/>
              <a:t>http://www.physicalgeography.net/fundamentals/9g.html</a:t>
            </a:r>
          </a:p>
        </p:txBody>
      </p:sp>
      <p:pic>
        <p:nvPicPr>
          <p:cNvPr id="146434" name="Picture 2" descr="http://www.physicalgeography.net/fundamentals/images/nich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61801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extBox 2"/>
          <p:cNvSpPr txBox="1">
            <a:spLocks noChangeArrowheads="1"/>
          </p:cNvSpPr>
          <p:nvPr/>
        </p:nvSpPr>
        <p:spPr bwMode="auto">
          <a:xfrm>
            <a:off x="673100" y="688975"/>
            <a:ext cx="80756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sz="2400"/>
              <a:t>Species Distribution Models </a:t>
            </a:r>
            <a:r>
              <a:rPr lang="en-CA" sz="2000">
                <a:sym typeface="Wingdings" pitchFamily="2" charset="2"/>
              </a:rPr>
              <a:t> used to explore Climate Change Impacts; “Niche Modelling”</a:t>
            </a:r>
          </a:p>
        </p:txBody>
      </p:sp>
      <p:cxnSp>
        <p:nvCxnSpPr>
          <p:cNvPr id="11" name="Straight Arrow Connector 10"/>
          <p:cNvCxnSpPr/>
          <p:nvPr/>
        </p:nvCxnSpPr>
        <p:spPr>
          <a:xfrm flipV="1">
            <a:off x="3924300" y="1989138"/>
            <a:ext cx="935038" cy="431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6437" name="TextBox 12"/>
          <p:cNvSpPr txBox="1">
            <a:spLocks noChangeArrowheads="1"/>
          </p:cNvSpPr>
          <p:nvPr/>
        </p:nvSpPr>
        <p:spPr bwMode="auto">
          <a:xfrm>
            <a:off x="4892675" y="1643063"/>
            <a:ext cx="308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t>Where a species “could” live</a:t>
            </a:r>
          </a:p>
        </p:txBody>
      </p:sp>
      <p:sp>
        <p:nvSpPr>
          <p:cNvPr id="146438" name="TextBox 14"/>
          <p:cNvSpPr txBox="1">
            <a:spLocks noChangeArrowheads="1"/>
          </p:cNvSpPr>
          <p:nvPr/>
        </p:nvSpPr>
        <p:spPr bwMode="auto">
          <a:xfrm>
            <a:off x="5508625" y="3603625"/>
            <a:ext cx="342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t>Where a species “actually” lives</a:t>
            </a:r>
          </a:p>
          <a:p>
            <a:r>
              <a:rPr lang="en-CA"/>
              <a:t>(due to competition, predation)</a:t>
            </a:r>
          </a:p>
        </p:txBody>
      </p:sp>
      <p:cxnSp>
        <p:nvCxnSpPr>
          <p:cNvPr id="16" name="Straight Arrow Connector 15"/>
          <p:cNvCxnSpPr>
            <a:endCxn id="146438" idx="1"/>
          </p:cNvCxnSpPr>
          <p:nvPr/>
        </p:nvCxnSpPr>
        <p:spPr>
          <a:xfrm>
            <a:off x="4643438" y="3789363"/>
            <a:ext cx="865187" cy="138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6440" name="TextBox 17"/>
          <p:cNvSpPr txBox="1">
            <a:spLocks noChangeArrowheads="1"/>
          </p:cNvSpPr>
          <p:nvPr/>
        </p:nvSpPr>
        <p:spPr bwMode="auto">
          <a:xfrm>
            <a:off x="3963988" y="2557463"/>
            <a:ext cx="1247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sz="1600" b="1"/>
              <a:t>(Potential) </a:t>
            </a:r>
          </a:p>
        </p:txBody>
      </p:sp>
      <p:sp>
        <p:nvSpPr>
          <p:cNvPr id="14644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3F57CD86-B022-41CD-B2E2-3C2A76324D35}" type="slidenum">
              <a:rPr lang="en-US" smtClean="0"/>
              <a:pPr/>
              <a:t>22</a:t>
            </a:fld>
            <a:endParaRPr 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92838"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ext Box 3"/>
          <p:cNvSpPr txBox="1">
            <a:spLocks noChangeArrowheads="1"/>
          </p:cNvSpPr>
          <p:nvPr/>
        </p:nvSpPr>
        <p:spPr bwMode="auto">
          <a:xfrm>
            <a:off x="6210300" y="549275"/>
            <a:ext cx="31210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u="sng"/>
              <a:t>GLOBAL PROJECTION</a:t>
            </a:r>
          </a:p>
          <a:p>
            <a:endParaRPr lang="en-CA"/>
          </a:p>
          <a:p>
            <a:r>
              <a:rPr lang="en-CA"/>
              <a:t>On Scotian Shelf</a:t>
            </a:r>
          </a:p>
          <a:p>
            <a:r>
              <a:rPr lang="en-CA"/>
              <a:t> From 2005-2050</a:t>
            </a:r>
          </a:p>
          <a:p>
            <a:r>
              <a:rPr lang="en-CA"/>
              <a:t>POLEWARD</a:t>
            </a:r>
          </a:p>
          <a:p>
            <a:r>
              <a:rPr lang="en-CA"/>
              <a:t>Demersal Spp.: 2-4km/yr</a:t>
            </a:r>
          </a:p>
          <a:p>
            <a:endParaRPr lang="en-CA"/>
          </a:p>
          <a:p>
            <a:r>
              <a:rPr lang="en-CA"/>
              <a:t>Pelagic Spp.: 4-6km/yr</a:t>
            </a:r>
          </a:p>
          <a:p>
            <a:r>
              <a:rPr lang="en-CA"/>
              <a:t>(surface layers warm faster</a:t>
            </a:r>
          </a:p>
          <a:p>
            <a:r>
              <a:rPr lang="en-CA"/>
              <a:t>And pelagic spp move more)</a:t>
            </a:r>
          </a:p>
          <a:p>
            <a:endParaRPr lang="en-CA"/>
          </a:p>
          <a:p>
            <a:endParaRPr lang="en-CA"/>
          </a:p>
          <a:p>
            <a:r>
              <a:rPr lang="en-CA" sz="1200"/>
              <a:t>Pereira</a:t>
            </a:r>
            <a:r>
              <a:rPr lang="en-CA" sz="1200" i="1"/>
              <a:t>, et al. </a:t>
            </a:r>
            <a:r>
              <a:rPr lang="en-US" sz="1200" i="1"/>
              <a:t>Science </a:t>
            </a:r>
            <a:r>
              <a:rPr lang="en-US" sz="1200" b="1"/>
              <a:t>330</a:t>
            </a:r>
            <a:r>
              <a:rPr lang="en-US" sz="1200"/>
              <a:t>, 1496 (2010);</a:t>
            </a:r>
          </a:p>
        </p:txBody>
      </p:sp>
      <p:sp>
        <p:nvSpPr>
          <p:cNvPr id="144387" name="Slide Number Placeholder 1"/>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0CC637E7-CAF4-4BD8-91CD-9B5EE349C941}" type="slidenum">
              <a:rPr lang="en-US" smtClean="0">
                <a:solidFill>
                  <a:schemeClr val="tx2"/>
                </a:solidFill>
              </a:rPr>
              <a:pPr/>
              <a:t>23</a:t>
            </a:fld>
            <a:endParaRPr lang="en-US" smtClean="0">
              <a:solidFill>
                <a:schemeClr val="tx2"/>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8481" name="Rectangle 5"/>
          <p:cNvSpPr>
            <a:spLocks noChangeArrowheads="1"/>
          </p:cNvSpPr>
          <p:nvPr/>
        </p:nvSpPr>
        <p:spPr bwMode="auto">
          <a:xfrm rot="10800000" flipV="1">
            <a:off x="430213" y="3397250"/>
            <a:ext cx="8026400" cy="344646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eaLnBrk="0" hangingPunct="0"/>
            <a:r>
              <a:rPr lang="en-US" sz="900">
                <a:solidFill>
                  <a:srgbClr val="2E6D8F"/>
                </a:solidFill>
                <a:latin typeface="Lucida Grande"/>
                <a:hlinkClick r:id="rId3"/>
              </a:rPr>
              <a:t>  </a:t>
            </a:r>
            <a:r>
              <a:rPr lang="en-US" sz="17900">
                <a:solidFill>
                  <a:srgbClr val="2E6D8F"/>
                </a:solidFill>
              </a:rPr>
              <a:t> </a:t>
            </a:r>
            <a:r>
              <a:rPr lang="en-US" sz="900">
                <a:solidFill>
                  <a:srgbClr val="2E6D8F"/>
                </a:solidFill>
              </a:rPr>
              <a:t>                                                                                                                                   </a:t>
            </a:r>
            <a:endParaRPr lang="en-US" sz="600">
              <a:solidFill>
                <a:srgbClr val="000000"/>
              </a:solidFill>
            </a:endParaRPr>
          </a:p>
          <a:p>
            <a:pPr eaLnBrk="0" hangingPunct="0"/>
            <a:r>
              <a:rPr lang="en-US" sz="900" b="1">
                <a:solidFill>
                  <a:srgbClr val="333333"/>
                </a:solidFill>
                <a:latin typeface="inherit"/>
              </a:rPr>
              <a:t>Fig. 1Shifts in the distribution of marine taxa.</a:t>
            </a:r>
            <a:endParaRPr lang="en-US" sz="900">
              <a:solidFill>
                <a:srgbClr val="333333"/>
              </a:solidFill>
              <a:latin typeface="Lucida Grande"/>
            </a:endParaRPr>
          </a:p>
          <a:p>
            <a:pPr eaLnBrk="0" hangingPunct="0"/>
            <a:r>
              <a:rPr lang="en-US" sz="900">
                <a:solidFill>
                  <a:srgbClr val="333333"/>
                </a:solidFill>
                <a:latin typeface="inherit"/>
              </a:rPr>
              <a:t>(</a:t>
            </a:r>
            <a:r>
              <a:rPr lang="en-US" sz="900" b="1">
                <a:solidFill>
                  <a:srgbClr val="333333"/>
                </a:solidFill>
                <a:latin typeface="inherit"/>
              </a:rPr>
              <a:t>A</a:t>
            </a:r>
            <a:r>
              <a:rPr lang="en-US" sz="900">
                <a:solidFill>
                  <a:srgbClr val="333333"/>
                </a:solidFill>
                <a:latin typeface="inherit"/>
              </a:rPr>
              <a:t>) Vectors show the average shift in latitude and longitude for each taxon (colors) and the mean shift in each region (black). Insets show the mean (black), maximum (blue), and minimum (red) latitude of detection for Pacific cod (</a:t>
            </a:r>
            <a:r>
              <a:rPr lang="en-US" sz="900" i="1">
                <a:solidFill>
                  <a:srgbClr val="333333"/>
                </a:solidFill>
                <a:latin typeface="inherit"/>
              </a:rPr>
              <a:t>Gadus macrocephalus</a:t>
            </a:r>
            <a:r>
              <a:rPr lang="en-US" sz="900">
                <a:solidFill>
                  <a:srgbClr val="333333"/>
                </a:solidFill>
                <a:latin typeface="inherit"/>
              </a:rPr>
              <a:t>) in the Gulf of Alaska, big skate (</a:t>
            </a:r>
            <a:r>
              <a:rPr lang="en-US" sz="900" i="1">
                <a:solidFill>
                  <a:srgbClr val="333333"/>
                </a:solidFill>
                <a:latin typeface="inherit"/>
              </a:rPr>
              <a:t>Raja binoculata</a:t>
            </a:r>
            <a:r>
              <a:rPr lang="en-US" sz="900">
                <a:solidFill>
                  <a:srgbClr val="333333"/>
                </a:solidFill>
                <a:latin typeface="inherit"/>
              </a:rPr>
              <a:t>) on the U.S. West Coast, and American lobster (</a:t>
            </a:r>
            <a:r>
              <a:rPr lang="en-US" sz="900" i="1">
                <a:solidFill>
                  <a:srgbClr val="333333"/>
                </a:solidFill>
                <a:latin typeface="inherit"/>
              </a:rPr>
              <a:t>Homarus americanus</a:t>
            </a:r>
            <a:r>
              <a:rPr lang="en-US" sz="900">
                <a:solidFill>
                  <a:srgbClr val="333333"/>
                </a:solidFill>
                <a:latin typeface="inherit"/>
              </a:rPr>
              <a:t>) in the Northeast. Gray dashed lines in insets indicate the range of surveyed latitudes. Detailed views are also shown of (</a:t>
            </a:r>
            <a:r>
              <a:rPr lang="en-US" sz="900" b="1">
                <a:solidFill>
                  <a:srgbClr val="333333"/>
                </a:solidFill>
                <a:latin typeface="inherit"/>
              </a:rPr>
              <a:t>B</a:t>
            </a:r>
            <a:r>
              <a:rPr lang="en-US" sz="900">
                <a:solidFill>
                  <a:srgbClr val="333333"/>
                </a:solidFill>
                <a:latin typeface="inherit"/>
              </a:rPr>
              <a:t>) the Eastern Bering Sea, (</a:t>
            </a:r>
            <a:r>
              <a:rPr lang="en-US" sz="900" b="1">
                <a:solidFill>
                  <a:srgbClr val="333333"/>
                </a:solidFill>
                <a:latin typeface="inherit"/>
              </a:rPr>
              <a:t>C</a:t>
            </a:r>
            <a:r>
              <a:rPr lang="en-US" sz="900">
                <a:solidFill>
                  <a:srgbClr val="333333"/>
                </a:solidFill>
                <a:latin typeface="inherit"/>
              </a:rPr>
              <a:t>) the Gulf of Mexico, and (</a:t>
            </a:r>
            <a:r>
              <a:rPr lang="en-US" sz="900" b="1">
                <a:solidFill>
                  <a:srgbClr val="333333"/>
                </a:solidFill>
                <a:latin typeface="inherit"/>
              </a:rPr>
              <a:t>D</a:t>
            </a:r>
            <a:r>
              <a:rPr lang="en-US" sz="900">
                <a:solidFill>
                  <a:srgbClr val="333333"/>
                </a:solidFill>
                <a:latin typeface="inherit"/>
              </a:rPr>
              <a:t>) Newfoundland.</a:t>
            </a:r>
            <a:endParaRPr lang="en-US" sz="900">
              <a:solidFill>
                <a:srgbClr val="2E6D8F"/>
              </a:solidFill>
              <a:latin typeface="Lucida Grande"/>
            </a:endParaRPr>
          </a:p>
        </p:txBody>
      </p:sp>
      <p:sp>
        <p:nvSpPr>
          <p:cNvPr id="148482" name="TextBox 1"/>
          <p:cNvSpPr txBox="1">
            <a:spLocks noChangeArrowheads="1"/>
          </p:cNvSpPr>
          <p:nvPr/>
        </p:nvSpPr>
        <p:spPr bwMode="auto">
          <a:xfrm>
            <a:off x="250825" y="333375"/>
            <a:ext cx="838676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i="1">
                <a:solidFill>
                  <a:srgbClr val="000000"/>
                </a:solidFill>
              </a:rPr>
              <a:t>MEANWHILE…..</a:t>
            </a:r>
          </a:p>
          <a:p>
            <a:endParaRPr lang="en-CA">
              <a:solidFill>
                <a:srgbClr val="000000"/>
              </a:solidFill>
            </a:endParaRPr>
          </a:p>
          <a:p>
            <a:r>
              <a:rPr lang="en-CA">
                <a:solidFill>
                  <a:srgbClr val="000000"/>
                </a:solidFill>
              </a:rPr>
              <a:t>Pinsky et al. 2013</a:t>
            </a:r>
          </a:p>
          <a:p>
            <a:endParaRPr lang="en-CA">
              <a:solidFill>
                <a:srgbClr val="000000"/>
              </a:solidFill>
            </a:endParaRPr>
          </a:p>
          <a:p>
            <a:r>
              <a:rPr lang="en-CA">
                <a:solidFill>
                  <a:srgbClr val="000000"/>
                </a:solidFill>
              </a:rPr>
              <a:t>—should not expect simple POLEWARD progression but marine organisms track rate and direction of local climate</a:t>
            </a:r>
          </a:p>
          <a:p>
            <a:endParaRPr lang="en-CA">
              <a:solidFill>
                <a:srgbClr val="000000"/>
              </a:solidFill>
            </a:endParaRPr>
          </a:p>
          <a:p>
            <a:r>
              <a:rPr lang="en-CA">
                <a:solidFill>
                  <a:srgbClr val="000000"/>
                </a:solidFill>
              </a:rPr>
              <a:t>“bioclimate envelope methods are valuable but can be improved by the use of fine-scale climate data.”</a:t>
            </a:r>
          </a:p>
        </p:txBody>
      </p:sp>
      <p:pic>
        <p:nvPicPr>
          <p:cNvPr id="148483" name="Picture 4" descr="Fi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940050"/>
            <a:ext cx="475297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Rectangle 6"/>
          <p:cNvSpPr>
            <a:spLocks noChangeArrowheads="1"/>
          </p:cNvSpPr>
          <p:nvPr/>
        </p:nvSpPr>
        <p:spPr bwMode="auto">
          <a:xfrm>
            <a:off x="6156325" y="5373688"/>
            <a:ext cx="2641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a:solidFill>
                  <a:srgbClr val="000000"/>
                </a:solidFill>
              </a:rPr>
              <a:t>Science</a:t>
            </a:r>
            <a:r>
              <a:rPr lang="en-US" sz="900">
                <a:solidFill>
                  <a:srgbClr val="333300"/>
                </a:solidFill>
              </a:rPr>
              <a:t> </a:t>
            </a:r>
            <a:r>
              <a:rPr lang="en-US" sz="900">
                <a:solidFill>
                  <a:srgbClr val="333300"/>
                </a:solidFill>
                <a:latin typeface="Lucida Grande"/>
              </a:rPr>
              <a:t>13 September 2013:</a:t>
            </a:r>
            <a:r>
              <a:rPr lang="en-US" sz="900">
                <a:solidFill>
                  <a:srgbClr val="333300"/>
                </a:solidFill>
              </a:rPr>
              <a:t> </a:t>
            </a:r>
            <a:r>
              <a:rPr lang="en-US" sz="800">
                <a:solidFill>
                  <a:srgbClr val="000000"/>
                </a:solidFill>
              </a:rPr>
              <a:t/>
            </a:r>
            <a:br>
              <a:rPr lang="en-US" sz="800">
                <a:solidFill>
                  <a:srgbClr val="000000"/>
                </a:solidFill>
              </a:rPr>
            </a:br>
            <a:r>
              <a:rPr lang="en-US" sz="900">
                <a:solidFill>
                  <a:srgbClr val="333300"/>
                </a:solidFill>
                <a:latin typeface="Lucida Grande"/>
              </a:rPr>
              <a:t>Vol. 341</a:t>
            </a:r>
            <a:r>
              <a:rPr lang="en-US" sz="900">
                <a:solidFill>
                  <a:srgbClr val="333300"/>
                </a:solidFill>
              </a:rPr>
              <a:t> </a:t>
            </a:r>
            <a:r>
              <a:rPr lang="en-US" sz="900">
                <a:solidFill>
                  <a:srgbClr val="333300"/>
                </a:solidFill>
                <a:latin typeface="Lucida Grande"/>
              </a:rPr>
              <a:t>no. 6151</a:t>
            </a:r>
            <a:r>
              <a:rPr lang="en-US" sz="900">
                <a:solidFill>
                  <a:srgbClr val="333300"/>
                </a:solidFill>
              </a:rPr>
              <a:t> </a:t>
            </a:r>
            <a:r>
              <a:rPr lang="en-US" sz="900">
                <a:solidFill>
                  <a:srgbClr val="333300"/>
                </a:solidFill>
                <a:latin typeface="Lucida Grande"/>
              </a:rPr>
              <a:t>pp. 1239-1242</a:t>
            </a:r>
            <a:r>
              <a:rPr lang="en-US" sz="900">
                <a:solidFill>
                  <a:srgbClr val="333300"/>
                </a:solidFill>
              </a:rPr>
              <a:t> </a:t>
            </a:r>
            <a:r>
              <a:rPr lang="en-US" sz="800">
                <a:solidFill>
                  <a:srgbClr val="000000"/>
                </a:solidFill>
              </a:rPr>
              <a:t/>
            </a:r>
            <a:br>
              <a:rPr lang="en-US" sz="800">
                <a:solidFill>
                  <a:srgbClr val="000000"/>
                </a:solidFill>
              </a:rPr>
            </a:br>
            <a:r>
              <a:rPr lang="en-US" sz="900">
                <a:solidFill>
                  <a:srgbClr val="333300"/>
                </a:solidFill>
                <a:latin typeface="Lucida Grande"/>
              </a:rPr>
              <a:t>DOI:</a:t>
            </a:r>
            <a:r>
              <a:rPr lang="en-US" sz="900">
                <a:solidFill>
                  <a:srgbClr val="333300"/>
                </a:solidFill>
              </a:rPr>
              <a:t> </a:t>
            </a:r>
            <a:r>
              <a:rPr lang="en-US" sz="900">
                <a:solidFill>
                  <a:srgbClr val="333300"/>
                </a:solidFill>
                <a:latin typeface="Lucida Grande"/>
              </a:rPr>
              <a:t>10.1126/science.1239352</a:t>
            </a:r>
            <a:r>
              <a:rPr lang="en-US" sz="800">
                <a:solidFill>
                  <a:srgbClr val="000000"/>
                </a:solidFill>
              </a:rPr>
              <a:t> </a:t>
            </a:r>
            <a:endParaRPr lang="en-US">
              <a:solidFill>
                <a:srgbClr val="000000"/>
              </a:solidFill>
            </a:endParaRPr>
          </a:p>
        </p:txBody>
      </p:sp>
      <p:sp>
        <p:nvSpPr>
          <p:cNvPr id="148485" name="Rectangle 1"/>
          <p:cNvSpPr>
            <a:spLocks noChangeArrowheads="1"/>
          </p:cNvSpPr>
          <p:nvPr/>
        </p:nvSpPr>
        <p:spPr bwMode="auto">
          <a:xfrm>
            <a:off x="6011863" y="3284538"/>
            <a:ext cx="278606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en-US" u="sng">
                <a:solidFill>
                  <a:srgbClr val="000000"/>
                </a:solidFill>
              </a:rPr>
              <a:t>Issue:</a:t>
            </a:r>
            <a:r>
              <a:rPr lang="en-US">
                <a:solidFill>
                  <a:srgbClr val="000000"/>
                </a:solidFill>
              </a:rPr>
              <a:t>  Real Estate-Location, Location, Location…and</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 Box 4"/>
          <p:cNvSpPr txBox="1">
            <a:spLocks noChangeArrowheads="1"/>
          </p:cNvSpPr>
          <p:nvPr/>
        </p:nvSpPr>
        <p:spPr bwMode="auto">
          <a:xfrm>
            <a:off x="1357313" y="404813"/>
            <a:ext cx="6383337" cy="784225"/>
          </a:xfrm>
          <a:prstGeom prst="rect">
            <a:avLst/>
          </a:prstGeom>
          <a:solidFill>
            <a:srgbClr val="CCFFFF"/>
          </a:solidFill>
          <a:ln w="12700">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a:solidFill>
                  <a:srgbClr val="000000"/>
                </a:solidFill>
              </a:rPr>
              <a:t>SPECIES DISTRIBUTION MODEL:</a:t>
            </a:r>
          </a:p>
          <a:p>
            <a:pPr>
              <a:spcBef>
                <a:spcPct val="50000"/>
              </a:spcBef>
            </a:pPr>
            <a:r>
              <a:rPr lang="en-CA">
                <a:solidFill>
                  <a:srgbClr val="000000"/>
                </a:solidFill>
              </a:rPr>
              <a:t>42+yrs of Probability of Occurrence</a:t>
            </a:r>
            <a:endParaRPr lang="en-US">
              <a:solidFill>
                <a:srgbClr val="000000"/>
              </a:solidFill>
            </a:endParaRPr>
          </a:p>
        </p:txBody>
      </p:sp>
      <p:sp>
        <p:nvSpPr>
          <p:cNvPr id="150530" name="Text Box 6"/>
          <p:cNvSpPr txBox="1">
            <a:spLocks noChangeArrowheads="1"/>
          </p:cNvSpPr>
          <p:nvPr/>
        </p:nvSpPr>
        <p:spPr bwMode="auto">
          <a:xfrm>
            <a:off x="2808288" y="2901950"/>
            <a:ext cx="3770312" cy="1200150"/>
          </a:xfrm>
          <a:prstGeom prst="rect">
            <a:avLst/>
          </a:prstGeom>
          <a:solidFill>
            <a:srgbClr val="FF9900"/>
          </a:solidFill>
          <a:ln w="12700">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a:solidFill>
                  <a:srgbClr val="000000"/>
                </a:solidFill>
              </a:rPr>
              <a:t>Warming Scenarios</a:t>
            </a:r>
          </a:p>
          <a:p>
            <a:pPr>
              <a:spcBef>
                <a:spcPct val="50000"/>
              </a:spcBef>
            </a:pPr>
            <a:r>
              <a:rPr lang="en-CA" i="1">
                <a:solidFill>
                  <a:srgbClr val="000000"/>
                </a:solidFill>
              </a:rPr>
              <a:t>Long Term 2060:</a:t>
            </a:r>
          </a:p>
          <a:p>
            <a:pPr>
              <a:spcBef>
                <a:spcPct val="50000"/>
              </a:spcBef>
            </a:pPr>
            <a:r>
              <a:rPr lang="en-CA" i="1">
                <a:solidFill>
                  <a:srgbClr val="000000"/>
                </a:solidFill>
              </a:rPr>
              <a:t>Short Term 2030</a:t>
            </a:r>
            <a:r>
              <a:rPr lang="en-CA">
                <a:solidFill>
                  <a:srgbClr val="000000"/>
                </a:solidFill>
              </a:rPr>
              <a:t>:</a:t>
            </a:r>
            <a:endParaRPr lang="en-US">
              <a:solidFill>
                <a:srgbClr val="000000"/>
              </a:solidFill>
            </a:endParaRPr>
          </a:p>
        </p:txBody>
      </p:sp>
      <p:sp>
        <p:nvSpPr>
          <p:cNvPr id="150531" name="Text Box 7"/>
          <p:cNvSpPr txBox="1">
            <a:spLocks noChangeArrowheads="1"/>
          </p:cNvSpPr>
          <p:nvPr/>
        </p:nvSpPr>
        <p:spPr bwMode="auto">
          <a:xfrm>
            <a:off x="1847850" y="1727200"/>
            <a:ext cx="5068888" cy="615950"/>
          </a:xfrm>
          <a:prstGeom prst="rect">
            <a:avLst/>
          </a:prstGeom>
          <a:solidFill>
            <a:srgbClr val="CCFFFF"/>
          </a:solidFill>
          <a:ln w="12700">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a:solidFill>
                  <a:srgbClr val="000000"/>
                </a:solidFill>
              </a:rPr>
              <a:t>Habitat  </a:t>
            </a:r>
            <a:r>
              <a:rPr lang="en-CA" sz="1600">
                <a:solidFill>
                  <a:srgbClr val="000000"/>
                </a:solidFill>
              </a:rPr>
              <a:t>Fit=s(Location)+s(Depth)+s(Temperature)+s(Yr)</a:t>
            </a:r>
            <a:endParaRPr lang="en-US" sz="1600">
              <a:solidFill>
                <a:srgbClr val="000000"/>
              </a:solidFill>
            </a:endParaRPr>
          </a:p>
        </p:txBody>
      </p:sp>
      <p:sp>
        <p:nvSpPr>
          <p:cNvPr id="150532" name="Text Box 10"/>
          <p:cNvSpPr txBox="1">
            <a:spLocks noChangeArrowheads="1"/>
          </p:cNvSpPr>
          <p:nvPr/>
        </p:nvSpPr>
        <p:spPr bwMode="auto">
          <a:xfrm>
            <a:off x="2798763" y="5661025"/>
            <a:ext cx="3887787" cy="646113"/>
          </a:xfrm>
          <a:prstGeom prst="rect">
            <a:avLst/>
          </a:prstGeom>
          <a:solidFill>
            <a:srgbClr val="FFCC99"/>
          </a:solidFill>
          <a:ln w="12700">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a:solidFill>
                  <a:srgbClr val="000000"/>
                </a:solidFill>
              </a:rPr>
              <a:t>GAIN OR LOSS (change in area occupied of most probable habitat)</a:t>
            </a:r>
            <a:endParaRPr lang="en-US">
              <a:solidFill>
                <a:srgbClr val="000000"/>
              </a:solidFill>
            </a:endParaRPr>
          </a:p>
        </p:txBody>
      </p:sp>
      <p:sp>
        <p:nvSpPr>
          <p:cNvPr id="150533" name="Text Box 11"/>
          <p:cNvSpPr txBox="1">
            <a:spLocks noChangeArrowheads="1"/>
          </p:cNvSpPr>
          <p:nvPr/>
        </p:nvSpPr>
        <p:spPr bwMode="auto">
          <a:xfrm>
            <a:off x="3635375" y="4430713"/>
            <a:ext cx="2305050" cy="369887"/>
          </a:xfrm>
          <a:prstGeom prst="rect">
            <a:avLst/>
          </a:prstGeom>
          <a:solidFill>
            <a:srgbClr val="FF9900"/>
          </a:solidFill>
          <a:ln w="12700">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a:solidFill>
                  <a:srgbClr val="000000"/>
                </a:solidFill>
              </a:rPr>
              <a:t>Habitat Projections</a:t>
            </a:r>
            <a:endParaRPr lang="en-US">
              <a:solidFill>
                <a:srgbClr val="000000"/>
              </a:solidFill>
            </a:endParaRPr>
          </a:p>
        </p:txBody>
      </p:sp>
      <p:cxnSp>
        <p:nvCxnSpPr>
          <p:cNvPr id="150534" name="AutoShape 14"/>
          <p:cNvCxnSpPr>
            <a:cxnSpLocks noChangeShapeType="1"/>
            <a:stCxn id="150529" idx="2"/>
            <a:endCxn id="150531" idx="0"/>
          </p:cNvCxnSpPr>
          <p:nvPr/>
        </p:nvCxnSpPr>
        <p:spPr bwMode="auto">
          <a:xfrm rot="5400000">
            <a:off x="4197351" y="1374775"/>
            <a:ext cx="538162" cy="166687"/>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50535" name="AutoShape 17"/>
          <p:cNvCxnSpPr>
            <a:cxnSpLocks noChangeShapeType="1"/>
            <a:stCxn id="150531" idx="2"/>
            <a:endCxn id="150530" idx="0"/>
          </p:cNvCxnSpPr>
          <p:nvPr/>
        </p:nvCxnSpPr>
        <p:spPr bwMode="auto">
          <a:xfrm rot="16200000" flipH="1">
            <a:off x="4258469" y="2467769"/>
            <a:ext cx="558800" cy="309562"/>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50536" name="AutoShape 19"/>
          <p:cNvCxnSpPr>
            <a:cxnSpLocks noChangeShapeType="1"/>
            <a:stCxn id="150530" idx="2"/>
            <a:endCxn id="150533" idx="0"/>
          </p:cNvCxnSpPr>
          <p:nvPr/>
        </p:nvCxnSpPr>
        <p:spPr bwMode="auto">
          <a:xfrm rot="16200000" flipH="1">
            <a:off x="4575968" y="4218782"/>
            <a:ext cx="328613" cy="9525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50537" name="AutoShape 21"/>
          <p:cNvCxnSpPr>
            <a:cxnSpLocks noChangeShapeType="1"/>
            <a:stCxn id="150533" idx="2"/>
            <a:endCxn id="150532" idx="0"/>
          </p:cNvCxnSpPr>
          <p:nvPr/>
        </p:nvCxnSpPr>
        <p:spPr bwMode="auto">
          <a:xfrm rot="5400000">
            <a:off x="4334669" y="5207794"/>
            <a:ext cx="860425" cy="46037"/>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50538"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511AC616-38CA-461E-8DC0-04247551FBAA}" type="slidenum">
              <a:rPr lang="en-US" smtClean="0">
                <a:solidFill>
                  <a:srgbClr val="000000"/>
                </a:solidFill>
              </a:rPr>
              <a:pPr/>
              <a:t>25</a:t>
            </a:fld>
            <a:endParaRPr lang="en-US" smtClean="0">
              <a:solidFill>
                <a:srgbClr val="0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1"/>
          <p:cNvSpPr txBox="1">
            <a:spLocks noChangeArrowheads="1"/>
          </p:cNvSpPr>
          <p:nvPr/>
        </p:nvSpPr>
        <p:spPr bwMode="auto">
          <a:xfrm>
            <a:off x="900113" y="73025"/>
            <a:ext cx="9793287"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solidFill>
                  <a:srgbClr val="000000"/>
                </a:solidFill>
              </a:rPr>
              <a:t>-Model</a:t>
            </a:r>
          </a:p>
          <a:p>
            <a:r>
              <a:rPr lang="en-CA">
                <a:solidFill>
                  <a:srgbClr val="000000"/>
                </a:solidFill>
              </a:rPr>
              <a:t>Family: binomial </a:t>
            </a:r>
          </a:p>
          <a:p>
            <a:r>
              <a:rPr lang="en-CA">
                <a:solidFill>
                  <a:srgbClr val="000000"/>
                </a:solidFill>
              </a:rPr>
              <a:t>Link function: logit </a:t>
            </a:r>
          </a:p>
          <a:p>
            <a:endParaRPr lang="en-CA">
              <a:solidFill>
                <a:srgbClr val="000000"/>
              </a:solidFill>
            </a:endParaRPr>
          </a:p>
          <a:p>
            <a:r>
              <a:rPr lang="en-CA">
                <a:solidFill>
                  <a:srgbClr val="000000"/>
                </a:solidFill>
              </a:rPr>
              <a:t>Formula:</a:t>
            </a:r>
          </a:p>
          <a:p>
            <a:r>
              <a:rPr lang="en-CA">
                <a:solidFill>
                  <a:srgbClr val="000000"/>
                </a:solidFill>
              </a:rPr>
              <a:t>presence ~ s(YEAR) + s(BOTTOM_TEMPERATURE, bs = "ts",  k = 4) + s(SDEPTH, bs = "ts", k = 3) + te(SLONG, SLAT)</a:t>
            </a:r>
          </a:p>
          <a:p>
            <a:endParaRPr lang="en-CA">
              <a:solidFill>
                <a:srgbClr val="000000"/>
              </a:solidFill>
            </a:endParaRPr>
          </a:p>
        </p:txBody>
      </p:sp>
      <p:pic>
        <p:nvPicPr>
          <p:cNvPr id="1525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916113"/>
            <a:ext cx="420052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2035175"/>
            <a:ext cx="420052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7"/>
          <p:cNvSpPr txBox="1">
            <a:spLocks noChangeArrowheads="1"/>
          </p:cNvSpPr>
          <p:nvPr/>
        </p:nvSpPr>
        <p:spPr bwMode="auto">
          <a:xfrm>
            <a:off x="938213" y="1227138"/>
            <a:ext cx="9542462" cy="739775"/>
          </a:xfrm>
          <a:prstGeom prst="rect">
            <a:avLst/>
          </a:prstGeom>
          <a:solidFill>
            <a:srgbClr val="CCFFFF"/>
          </a:solidFill>
          <a:ln w="12700">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a:solidFill>
                  <a:srgbClr val="000000"/>
                </a:solidFill>
              </a:rPr>
              <a:t>REALIZED Habitat</a:t>
            </a:r>
          </a:p>
          <a:p>
            <a:pPr>
              <a:spcBef>
                <a:spcPct val="50000"/>
              </a:spcBef>
            </a:pPr>
            <a:r>
              <a:rPr lang="en-CA" sz="1600">
                <a:solidFill>
                  <a:srgbClr val="000000"/>
                </a:solidFill>
              </a:rPr>
              <a:t>Fit=s(Location)+s(Depth)+s(Temperature)+s(Yr)</a:t>
            </a:r>
            <a:endParaRPr lang="en-US" sz="1600">
              <a:solidFill>
                <a:srgbClr val="000000"/>
              </a:solidFill>
            </a:endParaRPr>
          </a:p>
        </p:txBody>
      </p:sp>
      <p:sp>
        <p:nvSpPr>
          <p:cNvPr id="15258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46E38D95-E7B3-4E45-BA41-3E06A863BF9B}" type="slidenum">
              <a:rPr lang="en-US" smtClean="0">
                <a:solidFill>
                  <a:srgbClr val="000000"/>
                </a:solidFill>
              </a:rPr>
              <a:pPr/>
              <a:t>26</a:t>
            </a:fld>
            <a:endParaRPr lang="en-US" smtClean="0">
              <a:solidFill>
                <a:srgbClr val="00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762000"/>
            <a:ext cx="6810375"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6" name="Rectangle 3"/>
          <p:cNvSpPr>
            <a:spLocks noGrp="1" noChangeArrowheads="1"/>
          </p:cNvSpPr>
          <p:nvPr>
            <p:ph type="body" idx="4294967295"/>
          </p:nvPr>
        </p:nvSpPr>
        <p:spPr>
          <a:xfrm>
            <a:off x="323850" y="246063"/>
            <a:ext cx="8509000" cy="523875"/>
          </a:xfrm>
        </p:spPr>
        <p:txBody>
          <a:bodyPr>
            <a:spAutoFit/>
          </a:bodyPr>
          <a:lstStyle/>
          <a:p>
            <a:pPr marL="0" indent="0" algn="ctr">
              <a:spcBef>
                <a:spcPct val="0"/>
              </a:spcBef>
              <a:buFontTx/>
              <a:buNone/>
            </a:pPr>
            <a:r>
              <a:rPr lang="en-US" sz="1400" b="1" smtClean="0">
                <a:solidFill>
                  <a:schemeClr val="tx2"/>
                </a:solidFill>
              </a:rPr>
              <a:t>Figure 1. Northeast Continental Shelf (United States) and Scotian Shelf (Canada) in the Northwest Atlantic.</a:t>
            </a:r>
          </a:p>
        </p:txBody>
      </p:sp>
      <p:sp>
        <p:nvSpPr>
          <p:cNvPr id="154627" name="Text Box 4"/>
          <p:cNvSpPr txBox="1">
            <a:spLocks noChangeArrowheads="1"/>
          </p:cNvSpPr>
          <p:nvPr/>
        </p:nvSpPr>
        <p:spPr bwMode="auto">
          <a:xfrm>
            <a:off x="404813" y="5748338"/>
            <a:ext cx="834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sz="1100"/>
              <a:t>Shackell NL, Ricard D, Stortini C (2014) Thermal Habitat Index of Many Northwest Atlantic Temperate Species Stays Neutral under Warming Projected for 2030 but Changes Radically by 2060. PLoS ONE 9(3): e90662. doi:10.1371/journal.pone.0090662</a:t>
            </a:r>
          </a:p>
          <a:p>
            <a:r>
              <a:rPr lang="en-US" sz="1100">
                <a:hlinkClick r:id="rId4"/>
              </a:rPr>
              <a:t>http://www.plosone.org/article/info:doi/10.1371/journal.pone.0090662</a:t>
            </a:r>
            <a:endParaRPr lang="en-US" sz="1100"/>
          </a:p>
        </p:txBody>
      </p:sp>
      <p:pic>
        <p:nvPicPr>
          <p:cNvPr id="15462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6342063"/>
            <a:ext cx="22050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0"/>
            <a:ext cx="8048626"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Rectangle 3"/>
          <p:cNvSpPr>
            <a:spLocks noChangeArrowheads="1"/>
          </p:cNvSpPr>
          <p:nvPr/>
        </p:nvSpPr>
        <p:spPr bwMode="auto">
          <a:xfrm>
            <a:off x="2411413" y="3455988"/>
            <a:ext cx="2305050" cy="2536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1600">
                <a:solidFill>
                  <a:srgbClr val="000000"/>
                </a:solidFill>
              </a:rPr>
              <a:t>Barndoor_Skate</a:t>
            </a:r>
          </a:p>
          <a:p>
            <a:r>
              <a:rPr lang="en-CA" sz="1600">
                <a:solidFill>
                  <a:srgbClr val="000000"/>
                </a:solidFill>
              </a:rPr>
              <a:t>BlackBelly_Rosefish</a:t>
            </a:r>
          </a:p>
          <a:p>
            <a:r>
              <a:rPr lang="en-CA" sz="1600">
                <a:solidFill>
                  <a:srgbClr val="000000"/>
                </a:solidFill>
              </a:rPr>
              <a:t>Capelin</a:t>
            </a:r>
          </a:p>
          <a:p>
            <a:r>
              <a:rPr lang="en-CA" sz="1600">
                <a:solidFill>
                  <a:srgbClr val="000000"/>
                </a:solidFill>
              </a:rPr>
              <a:t>Cod</a:t>
            </a:r>
          </a:p>
          <a:p>
            <a:r>
              <a:rPr lang="en-CA" sz="1600">
                <a:solidFill>
                  <a:srgbClr val="000000"/>
                </a:solidFill>
              </a:rPr>
              <a:t>Cunner</a:t>
            </a:r>
          </a:p>
          <a:p>
            <a:r>
              <a:rPr lang="en-CA" sz="1600">
                <a:solidFill>
                  <a:srgbClr val="000000"/>
                </a:solidFill>
              </a:rPr>
              <a:t>Cusk</a:t>
            </a:r>
          </a:p>
          <a:p>
            <a:r>
              <a:rPr lang="en-CA" sz="1600">
                <a:solidFill>
                  <a:srgbClr val="000000"/>
                </a:solidFill>
              </a:rPr>
              <a:t>Dogfish</a:t>
            </a:r>
          </a:p>
          <a:p>
            <a:r>
              <a:rPr lang="en-CA" sz="1600">
                <a:solidFill>
                  <a:srgbClr val="000000"/>
                </a:solidFill>
              </a:rPr>
              <a:t>Dory</a:t>
            </a:r>
          </a:p>
          <a:p>
            <a:r>
              <a:rPr lang="en-CA" sz="1600">
                <a:solidFill>
                  <a:srgbClr val="000000"/>
                </a:solidFill>
              </a:rPr>
              <a:t>GulfStream_flounder</a:t>
            </a:r>
          </a:p>
          <a:p>
            <a:endParaRPr lang="en-CA" sz="1600">
              <a:solidFill>
                <a:srgbClr val="000000"/>
              </a:solidFill>
            </a:endParaRPr>
          </a:p>
        </p:txBody>
      </p:sp>
      <p:sp>
        <p:nvSpPr>
          <p:cNvPr id="156675" name="TextBox 4"/>
          <p:cNvSpPr txBox="1">
            <a:spLocks noChangeArrowheads="1"/>
          </p:cNvSpPr>
          <p:nvPr/>
        </p:nvSpPr>
        <p:spPr bwMode="auto">
          <a:xfrm>
            <a:off x="7019925" y="188913"/>
            <a:ext cx="1951038" cy="6494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sz="1600">
                <a:solidFill>
                  <a:srgbClr val="000000"/>
                </a:solidFill>
              </a:rPr>
              <a:t>Ocean_Pout</a:t>
            </a:r>
          </a:p>
          <a:p>
            <a:r>
              <a:rPr lang="en-CA" sz="1600">
                <a:solidFill>
                  <a:srgbClr val="000000"/>
                </a:solidFill>
              </a:rPr>
              <a:t>Offshore_Hake</a:t>
            </a:r>
          </a:p>
          <a:p>
            <a:r>
              <a:rPr lang="en-CA" sz="1600">
                <a:solidFill>
                  <a:srgbClr val="000000"/>
                </a:solidFill>
              </a:rPr>
              <a:t>Plaice</a:t>
            </a:r>
          </a:p>
          <a:p>
            <a:r>
              <a:rPr lang="en-CA" sz="1600">
                <a:solidFill>
                  <a:srgbClr val="000000"/>
                </a:solidFill>
              </a:rPr>
              <a:t>Pollock</a:t>
            </a:r>
          </a:p>
          <a:p>
            <a:r>
              <a:rPr lang="en-CA" sz="1600">
                <a:solidFill>
                  <a:srgbClr val="000000"/>
                </a:solidFill>
              </a:rPr>
              <a:t>RadiatedShanny</a:t>
            </a:r>
          </a:p>
          <a:p>
            <a:r>
              <a:rPr lang="en-CA" sz="1600">
                <a:solidFill>
                  <a:srgbClr val="000000"/>
                </a:solidFill>
              </a:rPr>
              <a:t>Red_Crab</a:t>
            </a:r>
          </a:p>
          <a:p>
            <a:r>
              <a:rPr lang="en-CA" sz="1600">
                <a:solidFill>
                  <a:srgbClr val="000000"/>
                </a:solidFill>
              </a:rPr>
              <a:t>Red_Hake</a:t>
            </a:r>
          </a:p>
          <a:p>
            <a:r>
              <a:rPr lang="en-CA" sz="1600">
                <a:solidFill>
                  <a:srgbClr val="000000"/>
                </a:solidFill>
              </a:rPr>
              <a:t>Redfish</a:t>
            </a:r>
          </a:p>
          <a:p>
            <a:r>
              <a:rPr lang="en-CA" sz="1600">
                <a:solidFill>
                  <a:srgbClr val="000000"/>
                </a:solidFill>
              </a:rPr>
              <a:t>Rock_Crab</a:t>
            </a:r>
          </a:p>
          <a:p>
            <a:r>
              <a:rPr lang="en-CA" sz="1600">
                <a:solidFill>
                  <a:srgbClr val="000000"/>
                </a:solidFill>
              </a:rPr>
              <a:t>Sandlance</a:t>
            </a:r>
          </a:p>
          <a:p>
            <a:r>
              <a:rPr lang="en-CA" sz="1600">
                <a:solidFill>
                  <a:srgbClr val="000000"/>
                </a:solidFill>
              </a:rPr>
              <a:t>Scallop</a:t>
            </a:r>
          </a:p>
          <a:p>
            <a:r>
              <a:rPr lang="en-CA" sz="1600">
                <a:solidFill>
                  <a:srgbClr val="000000"/>
                </a:solidFill>
              </a:rPr>
              <a:t>SeaRaven</a:t>
            </a:r>
          </a:p>
          <a:p>
            <a:r>
              <a:rPr lang="en-CA" sz="1600">
                <a:solidFill>
                  <a:srgbClr val="000000"/>
                </a:solidFill>
              </a:rPr>
              <a:t>Shortfin_Squid</a:t>
            </a:r>
          </a:p>
          <a:p>
            <a:r>
              <a:rPr lang="en-CA" sz="1600">
                <a:solidFill>
                  <a:srgbClr val="000000"/>
                </a:solidFill>
              </a:rPr>
              <a:t>Silver_Hake</a:t>
            </a:r>
          </a:p>
          <a:p>
            <a:r>
              <a:rPr lang="en-CA" sz="1600">
                <a:solidFill>
                  <a:srgbClr val="000000"/>
                </a:solidFill>
              </a:rPr>
              <a:t>Smooth_Skate</a:t>
            </a:r>
          </a:p>
          <a:p>
            <a:r>
              <a:rPr lang="en-CA" sz="1600">
                <a:solidFill>
                  <a:srgbClr val="000000"/>
                </a:solidFill>
              </a:rPr>
              <a:t>Snow_Crab</a:t>
            </a:r>
          </a:p>
          <a:p>
            <a:r>
              <a:rPr lang="en-CA" sz="1600">
                <a:solidFill>
                  <a:srgbClr val="000000"/>
                </a:solidFill>
              </a:rPr>
              <a:t>Summer_Flounder</a:t>
            </a:r>
          </a:p>
          <a:p>
            <a:r>
              <a:rPr lang="en-CA" sz="1600">
                <a:solidFill>
                  <a:srgbClr val="000000"/>
                </a:solidFill>
              </a:rPr>
              <a:t>Thorny_Skate</a:t>
            </a:r>
          </a:p>
          <a:p>
            <a:r>
              <a:rPr lang="en-CA" sz="1600">
                <a:solidFill>
                  <a:srgbClr val="000000"/>
                </a:solidFill>
              </a:rPr>
              <a:t>Turbot</a:t>
            </a:r>
          </a:p>
          <a:p>
            <a:r>
              <a:rPr lang="en-CA" sz="1600">
                <a:solidFill>
                  <a:srgbClr val="000000"/>
                </a:solidFill>
              </a:rPr>
              <a:t>White_Hake</a:t>
            </a:r>
          </a:p>
          <a:p>
            <a:r>
              <a:rPr lang="en-CA" sz="1600">
                <a:solidFill>
                  <a:srgbClr val="000000"/>
                </a:solidFill>
              </a:rPr>
              <a:t>Windowpane</a:t>
            </a:r>
          </a:p>
          <a:p>
            <a:r>
              <a:rPr lang="en-CA" sz="1600">
                <a:solidFill>
                  <a:srgbClr val="000000"/>
                </a:solidFill>
              </a:rPr>
              <a:t>Winter_Flounder</a:t>
            </a:r>
          </a:p>
          <a:p>
            <a:r>
              <a:rPr lang="en-CA" sz="1600">
                <a:solidFill>
                  <a:srgbClr val="000000"/>
                </a:solidFill>
              </a:rPr>
              <a:t>Winter_Skate</a:t>
            </a:r>
          </a:p>
          <a:p>
            <a:r>
              <a:rPr lang="en-CA" sz="1600">
                <a:solidFill>
                  <a:srgbClr val="000000"/>
                </a:solidFill>
              </a:rPr>
              <a:t>Witch_Flounder</a:t>
            </a:r>
          </a:p>
          <a:p>
            <a:r>
              <a:rPr lang="en-CA" sz="1600">
                <a:solidFill>
                  <a:srgbClr val="000000"/>
                </a:solidFill>
              </a:rPr>
              <a:t>Wolffish</a:t>
            </a:r>
          </a:p>
          <a:p>
            <a:r>
              <a:rPr lang="en-CA" sz="1600">
                <a:solidFill>
                  <a:srgbClr val="000000"/>
                </a:solidFill>
              </a:rPr>
              <a:t>Yellowtail_Flounder</a:t>
            </a:r>
          </a:p>
        </p:txBody>
      </p:sp>
      <p:sp>
        <p:nvSpPr>
          <p:cNvPr id="156676" name="Text Box 6"/>
          <p:cNvSpPr txBox="1">
            <a:spLocks noChangeArrowheads="1"/>
          </p:cNvSpPr>
          <p:nvPr/>
        </p:nvSpPr>
        <p:spPr bwMode="auto">
          <a:xfrm>
            <a:off x="4859338" y="3333750"/>
            <a:ext cx="1954212" cy="278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sz="1600">
                <a:solidFill>
                  <a:srgbClr val="000000"/>
                </a:solidFill>
              </a:rPr>
              <a:t>Haddock</a:t>
            </a:r>
          </a:p>
          <a:p>
            <a:r>
              <a:rPr lang="en-CA" sz="1600">
                <a:solidFill>
                  <a:srgbClr val="000000"/>
                </a:solidFill>
              </a:rPr>
              <a:t>Hagfish</a:t>
            </a:r>
          </a:p>
          <a:p>
            <a:r>
              <a:rPr lang="en-CA" sz="1600">
                <a:solidFill>
                  <a:srgbClr val="000000"/>
                </a:solidFill>
              </a:rPr>
              <a:t>Halibut</a:t>
            </a:r>
          </a:p>
          <a:p>
            <a:r>
              <a:rPr lang="en-CA" sz="1600">
                <a:solidFill>
                  <a:srgbClr val="000000"/>
                </a:solidFill>
              </a:rPr>
              <a:t>Herring</a:t>
            </a:r>
          </a:p>
          <a:p>
            <a:r>
              <a:rPr lang="en-CA" sz="1600">
                <a:solidFill>
                  <a:srgbClr val="000000"/>
                </a:solidFill>
              </a:rPr>
              <a:t>JonahCrab</a:t>
            </a:r>
          </a:p>
          <a:p>
            <a:r>
              <a:rPr lang="en-CA" sz="1600">
                <a:solidFill>
                  <a:srgbClr val="000000"/>
                </a:solidFill>
              </a:rPr>
              <a:t>Little_Skate</a:t>
            </a:r>
          </a:p>
          <a:p>
            <a:r>
              <a:rPr lang="en-CA" sz="1600">
                <a:solidFill>
                  <a:srgbClr val="000000"/>
                </a:solidFill>
              </a:rPr>
              <a:t>Lobster</a:t>
            </a:r>
          </a:p>
          <a:p>
            <a:r>
              <a:rPr lang="en-CA" sz="1600">
                <a:solidFill>
                  <a:srgbClr val="000000"/>
                </a:solidFill>
              </a:rPr>
              <a:t>Longhorn_Sculpin</a:t>
            </a:r>
          </a:p>
          <a:p>
            <a:r>
              <a:rPr lang="en-CA" sz="1600">
                <a:solidFill>
                  <a:srgbClr val="000000"/>
                </a:solidFill>
              </a:rPr>
              <a:t>Monkfish</a:t>
            </a:r>
          </a:p>
          <a:p>
            <a:r>
              <a:rPr lang="en-CA" sz="1600">
                <a:solidFill>
                  <a:srgbClr val="000000"/>
                </a:solidFill>
              </a:rPr>
              <a:t>Moustache_Sculpin</a:t>
            </a:r>
          </a:p>
          <a:p>
            <a:r>
              <a:rPr lang="en-CA" sz="1600">
                <a:solidFill>
                  <a:srgbClr val="000000"/>
                </a:solidFill>
              </a:rPr>
              <a:t>Northern_Shrimp</a:t>
            </a:r>
            <a:endParaRPr lang="fr-CA" sz="1600">
              <a:solidFill>
                <a:srgbClr val="000000"/>
              </a:solidFill>
            </a:endParaRPr>
          </a:p>
        </p:txBody>
      </p:sp>
      <p:sp>
        <p:nvSpPr>
          <p:cNvPr id="156677" name="TextBox 2"/>
          <p:cNvSpPr txBox="1">
            <a:spLocks noChangeArrowheads="1"/>
          </p:cNvSpPr>
          <p:nvPr/>
        </p:nvSpPr>
        <p:spPr bwMode="auto">
          <a:xfrm>
            <a:off x="323850" y="6308725"/>
            <a:ext cx="572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solidFill>
                  <a:srgbClr val="000000"/>
                </a:solidFill>
              </a:rPr>
              <a:t>Fit Generalized Additive Model (GAM) to each species</a:t>
            </a:r>
          </a:p>
        </p:txBody>
      </p:sp>
      <p:sp>
        <p:nvSpPr>
          <p:cNvPr id="156678"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755B7832-6FA0-4EFD-9619-ADEADDCECB2A}" type="slidenum">
              <a:rPr lang="en-US" smtClean="0">
                <a:solidFill>
                  <a:srgbClr val="000000"/>
                </a:solidFill>
              </a:rPr>
              <a:pPr/>
              <a:t>28</a:t>
            </a:fld>
            <a:endParaRPr lang="en-US" smtClean="0">
              <a:solidFill>
                <a:srgbClr val="0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ext Box 6"/>
          <p:cNvSpPr txBox="1">
            <a:spLocks noChangeArrowheads="1"/>
          </p:cNvSpPr>
          <p:nvPr/>
        </p:nvSpPr>
        <p:spPr bwMode="auto">
          <a:xfrm>
            <a:off x="1095375" y="45291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fr-CA"/>
          </a:p>
        </p:txBody>
      </p:sp>
      <p:pic>
        <p:nvPicPr>
          <p:cNvPr id="160770" name="Picture 8" descr="SFSquid_FR"/>
          <p:cNvPicPr>
            <a:picLocks noChangeAspect="1" noChangeArrowheads="1"/>
          </p:cNvPicPr>
          <p:nvPr/>
        </p:nvPicPr>
        <p:blipFill>
          <a:blip r:embed="rId3">
            <a:extLst>
              <a:ext uri="{28A0092B-C50C-407E-A947-70E740481C1C}">
                <a14:useLocalDpi xmlns:a14="http://schemas.microsoft.com/office/drawing/2010/main" val="0"/>
              </a:ext>
            </a:extLst>
          </a:blip>
          <a:srcRect l="-33595" t="8443" r="33595" b="48155"/>
          <a:stretch>
            <a:fillRect/>
          </a:stretch>
        </p:blipFill>
        <p:spPr bwMode="auto">
          <a:xfrm>
            <a:off x="-3498850" y="49213"/>
            <a:ext cx="10514013" cy="767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Rectangle 7"/>
          <p:cNvSpPr>
            <a:spLocks noChangeArrowheads="1"/>
          </p:cNvSpPr>
          <p:nvPr/>
        </p:nvSpPr>
        <p:spPr bwMode="auto">
          <a:xfrm>
            <a:off x="-30163" y="6092825"/>
            <a:ext cx="9324976" cy="3311525"/>
          </a:xfrm>
          <a:prstGeom prst="rect">
            <a:avLst/>
          </a:prstGeom>
          <a:solidFill>
            <a:schemeClr val="bg1"/>
          </a:solidFill>
          <a:ln w="9525">
            <a:solidFill>
              <a:schemeClr val="tx1"/>
            </a:solidFill>
            <a:miter lim="800000"/>
            <a:headEnd/>
            <a:tailEnd/>
          </a:ln>
        </p:spPr>
        <p:txBody>
          <a:bodyPr wrap="none" anchor="ctr"/>
          <a:lstStyle/>
          <a:p>
            <a:endParaRPr lang="en-CA"/>
          </a:p>
        </p:txBody>
      </p:sp>
      <p:pic>
        <p:nvPicPr>
          <p:cNvPr id="160772" name="Picture 8" descr="SFSquid_FR"/>
          <p:cNvPicPr>
            <a:picLocks noChangeAspect="1" noChangeArrowheads="1"/>
          </p:cNvPicPr>
          <p:nvPr/>
        </p:nvPicPr>
        <p:blipFill>
          <a:blip r:embed="rId3" cstate="print">
            <a:extLst>
              <a:ext uri="{28A0092B-C50C-407E-A947-70E740481C1C}">
                <a14:useLocalDpi xmlns:a14="http://schemas.microsoft.com/office/drawing/2010/main" val="0"/>
              </a:ext>
            </a:extLst>
          </a:blip>
          <a:srcRect t="90344" b="-629"/>
          <a:stretch>
            <a:fillRect/>
          </a:stretch>
        </p:blipFill>
        <p:spPr bwMode="auto">
          <a:xfrm>
            <a:off x="0" y="5929313"/>
            <a:ext cx="71421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3" name="TextBox 1"/>
          <p:cNvSpPr txBox="1">
            <a:spLocks noChangeArrowheads="1"/>
          </p:cNvSpPr>
          <p:nvPr/>
        </p:nvSpPr>
        <p:spPr bwMode="auto">
          <a:xfrm>
            <a:off x="7019925" y="1484313"/>
            <a:ext cx="1133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t>Short-Fin</a:t>
            </a:r>
          </a:p>
          <a:p>
            <a:r>
              <a:rPr lang="en-CA"/>
              <a:t>Squid</a:t>
            </a:r>
          </a:p>
        </p:txBody>
      </p:sp>
      <p:sp>
        <p:nvSpPr>
          <p:cNvPr id="160774" name="TextBox 3"/>
          <p:cNvSpPr txBox="1">
            <a:spLocks noChangeArrowheads="1"/>
          </p:cNvSpPr>
          <p:nvPr/>
        </p:nvSpPr>
        <p:spPr bwMode="auto">
          <a:xfrm>
            <a:off x="1335088" y="4716463"/>
            <a:ext cx="1881187"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t>Prediction of Future 5 C increase</a:t>
            </a:r>
          </a:p>
        </p:txBody>
      </p:sp>
      <p:sp>
        <p:nvSpPr>
          <p:cNvPr id="160775" name="TextBox 8"/>
          <p:cNvSpPr txBox="1">
            <a:spLocks noChangeArrowheads="1"/>
          </p:cNvSpPr>
          <p:nvPr/>
        </p:nvSpPr>
        <p:spPr bwMode="auto">
          <a:xfrm>
            <a:off x="4792663" y="4540250"/>
            <a:ext cx="180022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t>Difference between Future and Present</a:t>
            </a:r>
          </a:p>
          <a:p>
            <a:r>
              <a:rPr lang="en-CA"/>
              <a:t>5 C increase</a:t>
            </a:r>
          </a:p>
        </p:txBody>
      </p:sp>
      <p:sp>
        <p:nvSpPr>
          <p:cNvPr id="160776"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0F3BF4D2-1465-4103-837B-EADA73EFCB8E}" type="slidenum">
              <a:rPr lang="en-US" smtClean="0"/>
              <a:pPr/>
              <a:t>29</a:t>
            </a:fld>
            <a:endParaRPr 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ctrTitle"/>
          </p:nvPr>
        </p:nvSpPr>
        <p:spPr/>
        <p:txBody>
          <a:bodyPr/>
          <a:lstStyle/>
          <a:p>
            <a:pPr eaLnBrk="1" hangingPunct="1"/>
            <a:r>
              <a:rPr lang="en-CA" altLang="en-US" b="1" dirty="0" smtClean="0"/>
              <a:t>Overview of DFO’s Aquatic Climate Change Adaptation Services Program (ACCASP)</a:t>
            </a:r>
            <a:r>
              <a:rPr lang="en-CA" altLang="en-US" dirty="0" smtClean="0"/>
              <a:t/>
            </a:r>
            <a:br>
              <a:rPr lang="en-CA" altLang="en-US" dirty="0" smtClean="0"/>
            </a:br>
            <a:r>
              <a:rPr lang="en-CA" altLang="en-US" sz="1000" dirty="0" smtClean="0"/>
              <a:t> </a:t>
            </a:r>
            <a:endParaRPr lang="en-CA" altLang="en-US" sz="3000" dirty="0" smtClean="0"/>
          </a:p>
        </p:txBody>
      </p:sp>
      <p:sp>
        <p:nvSpPr>
          <p:cNvPr id="3075" name="Rectangle 3"/>
          <p:cNvSpPr>
            <a:spLocks noGrp="1" noChangeArrowheads="1"/>
          </p:cNvSpPr>
          <p:nvPr>
            <p:ph type="subTitle" idx="1"/>
          </p:nvPr>
        </p:nvSpPr>
        <p:spPr>
          <a:xfrm>
            <a:off x="1411288" y="5157788"/>
            <a:ext cx="6400800" cy="792162"/>
          </a:xfrm>
        </p:spPr>
        <p:txBody>
          <a:bodyPr/>
          <a:lstStyle/>
          <a:p>
            <a:pPr eaLnBrk="1" hangingPunct="1">
              <a:defRPr/>
            </a:pPr>
            <a:r>
              <a:rPr lang="en-CA" altLang="en-US" sz="2000" dirty="0" smtClean="0"/>
              <a:t>Slides courtesy of, and modified from, Policy and Economics Branch, Jen Mullane, Ocean Climate Section, Blair Greenan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A50B8182-98EE-41FF-9E62-789E404214EC}" type="slidenum">
              <a:rPr lang="en-US" smtClean="0"/>
              <a:pPr/>
              <a:t>30</a:t>
            </a:fld>
            <a:endParaRPr lang="en-US" smtClean="0"/>
          </a:p>
        </p:txBody>
      </p:sp>
      <p:pic>
        <p:nvPicPr>
          <p:cNvPr id="164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8" y="5389563"/>
            <a:ext cx="8426450"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450"/>
            <a:ext cx="9012238"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Box 5"/>
          <p:cNvSpPr txBox="1">
            <a:spLocks noChangeArrowheads="1"/>
          </p:cNvSpPr>
          <p:nvPr/>
        </p:nvSpPr>
        <p:spPr bwMode="auto">
          <a:xfrm>
            <a:off x="2843213" y="1947863"/>
            <a:ext cx="1519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solidFill>
                  <a:srgbClr val="FF0000"/>
                </a:solidFill>
              </a:rPr>
              <a:t>76% Change</a:t>
            </a:r>
          </a:p>
        </p:txBody>
      </p:sp>
      <p:sp>
        <p:nvSpPr>
          <p:cNvPr id="164869" name="TextBox 8"/>
          <p:cNvSpPr txBox="1">
            <a:spLocks noChangeArrowheads="1"/>
          </p:cNvSpPr>
          <p:nvPr/>
        </p:nvSpPr>
        <p:spPr bwMode="auto">
          <a:xfrm>
            <a:off x="7380288" y="1947863"/>
            <a:ext cx="151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solidFill>
                  <a:srgbClr val="FF0000"/>
                </a:solidFill>
              </a:rPr>
              <a:t>85% Change</a:t>
            </a:r>
          </a:p>
        </p:txBody>
      </p:sp>
      <p:sp>
        <p:nvSpPr>
          <p:cNvPr id="164870" name="TextBox 6"/>
          <p:cNvSpPr txBox="1">
            <a:spLocks noChangeArrowheads="1"/>
          </p:cNvSpPr>
          <p:nvPr/>
        </p:nvSpPr>
        <p:spPr bwMode="auto">
          <a:xfrm>
            <a:off x="6875463" y="6411913"/>
            <a:ext cx="2365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t>…insight, but not real</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ext Box 2"/>
          <p:cNvSpPr txBox="1">
            <a:spLocks noChangeArrowheads="1"/>
          </p:cNvSpPr>
          <p:nvPr/>
        </p:nvSpPr>
        <p:spPr bwMode="auto">
          <a:xfrm>
            <a:off x="508000" y="284163"/>
            <a:ext cx="817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buFontTx/>
              <a:buChar char="•"/>
            </a:pPr>
            <a:endParaRPr lang="en-US" sz="1600">
              <a:solidFill>
                <a:schemeClr val="folHlink"/>
              </a:solidFill>
            </a:endParaRPr>
          </a:p>
        </p:txBody>
      </p:sp>
      <p:sp>
        <p:nvSpPr>
          <p:cNvPr id="166914" name="Text Box 3"/>
          <p:cNvSpPr txBox="1">
            <a:spLocks noChangeArrowheads="1"/>
          </p:cNvSpPr>
          <p:nvPr/>
        </p:nvSpPr>
        <p:spPr bwMode="auto">
          <a:xfrm>
            <a:off x="280988" y="152400"/>
            <a:ext cx="8650287"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spcBef>
                <a:spcPct val="50000"/>
              </a:spcBef>
            </a:pPr>
            <a:r>
              <a:rPr lang="en-CA" sz="4400" b="1">
                <a:solidFill>
                  <a:srgbClr val="FF0000"/>
                </a:solidFill>
              </a:rPr>
              <a:t>The 2012 warm event</a:t>
            </a:r>
          </a:p>
        </p:txBody>
      </p:sp>
      <p:pic>
        <p:nvPicPr>
          <p:cNvPr id="166915" name="Picture 10" descr="Tbtm_anomaly_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9500"/>
            <a:ext cx="7097712"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660232" y="1802904"/>
            <a:ext cx="2026569" cy="1754326"/>
          </a:xfrm>
          <a:prstGeom prst="rect">
            <a:avLst/>
          </a:prstGeom>
          <a:noFill/>
        </p:spPr>
        <p:txBody>
          <a:bodyPr wrap="square" rtlCol="0">
            <a:spAutoFit/>
          </a:bodyPr>
          <a:lstStyle/>
          <a:p>
            <a:r>
              <a:rPr lang="en-CA" dirty="0" smtClean="0"/>
              <a:t>Above average Temperatures SAME AS Expected Average Temp in 2060</a:t>
            </a:r>
            <a:endParaRPr lang="en-CA"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FBDA955-ACE5-42FC-9A50-EC79FCF0500E}" type="slidenum">
              <a:rPr lang="en-US" smtClean="0"/>
              <a:pPr>
                <a:defRPr/>
              </a:pPr>
              <a:t>32</a:t>
            </a:fld>
            <a:endParaRPr lang="en-US"/>
          </a:p>
        </p:txBody>
      </p:sp>
      <p:pic>
        <p:nvPicPr>
          <p:cNvPr id="3" name="Picture 2"/>
          <p:cNvPicPr>
            <a:picLocks/>
          </p:cNvPicPr>
          <p:nvPr/>
        </p:nvPicPr>
        <p:blipFill rotWithShape="1">
          <a:blip r:embed="rId3" cstate="print">
            <a:extLst>
              <a:ext uri="{28A0092B-C50C-407E-A947-70E740481C1C}">
                <a14:useLocalDpi xmlns:a14="http://schemas.microsoft.com/office/drawing/2010/main" val="0"/>
              </a:ext>
            </a:extLst>
          </a:blip>
          <a:srcRect t="47754" b="-1417"/>
          <a:stretch/>
        </p:blipFill>
        <p:spPr>
          <a:xfrm>
            <a:off x="0" y="548679"/>
            <a:ext cx="7297613" cy="5956895"/>
          </a:xfrm>
          <a:prstGeom prst="rect">
            <a:avLst/>
          </a:prstGeom>
        </p:spPr>
      </p:pic>
      <p:sp>
        <p:nvSpPr>
          <p:cNvPr id="4" name="TextBox 3"/>
          <p:cNvSpPr txBox="1"/>
          <p:nvPr/>
        </p:nvSpPr>
        <p:spPr>
          <a:xfrm>
            <a:off x="7236296" y="1218802"/>
            <a:ext cx="1728192" cy="4401205"/>
          </a:xfrm>
          <a:prstGeom prst="rect">
            <a:avLst/>
          </a:prstGeom>
          <a:noFill/>
        </p:spPr>
        <p:txBody>
          <a:bodyPr wrap="square" rtlCol="0">
            <a:spAutoFit/>
          </a:bodyPr>
          <a:lstStyle/>
          <a:p>
            <a:r>
              <a:rPr lang="en-CA" sz="2000" dirty="0" smtClean="0"/>
              <a:t>On shorter</a:t>
            </a:r>
          </a:p>
          <a:p>
            <a:r>
              <a:rPr lang="en-CA" sz="2000" dirty="0" smtClean="0"/>
              <a:t>Time scale</a:t>
            </a:r>
          </a:p>
          <a:p>
            <a:r>
              <a:rPr lang="en-CA" sz="2000" dirty="0" smtClean="0"/>
              <a:t>Only 25% </a:t>
            </a:r>
          </a:p>
          <a:p>
            <a:r>
              <a:rPr lang="en-CA" sz="2000" dirty="0" smtClean="0"/>
              <a:t>Change </a:t>
            </a:r>
          </a:p>
          <a:p>
            <a:r>
              <a:rPr lang="en-CA" sz="2000" dirty="0" smtClean="0"/>
              <a:t>BUT…..</a:t>
            </a:r>
          </a:p>
          <a:p>
            <a:r>
              <a:rPr lang="en-CA" sz="2000" dirty="0" smtClean="0"/>
              <a:t>This is on </a:t>
            </a:r>
          </a:p>
          <a:p>
            <a:r>
              <a:rPr lang="en-CA" sz="2000" dirty="0" smtClean="0"/>
              <a:t>national scale.</a:t>
            </a:r>
          </a:p>
          <a:p>
            <a:endParaRPr lang="en-CA" sz="2000" dirty="0"/>
          </a:p>
          <a:p>
            <a:endParaRPr lang="en-CA" sz="2000" dirty="0" smtClean="0"/>
          </a:p>
          <a:p>
            <a:r>
              <a:rPr lang="en-CA" sz="2000" dirty="0" smtClean="0"/>
              <a:t>What happens at </a:t>
            </a:r>
          </a:p>
          <a:p>
            <a:r>
              <a:rPr lang="en-CA" sz="2000" dirty="0" smtClean="0"/>
              <a:t>smaller scales?</a:t>
            </a:r>
            <a:endParaRPr lang="en-CA" sz="2000" dirty="0"/>
          </a:p>
        </p:txBody>
      </p:sp>
    </p:spTree>
    <p:extLst>
      <p:ext uri="{BB962C8B-B14F-4D97-AF65-F5344CB8AC3E}">
        <p14:creationId xmlns:p14="http://schemas.microsoft.com/office/powerpoint/2010/main" val="8038198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1E9C0CC2-1AA6-4FCF-AE2C-4288D4CDA254}" type="slidenum">
              <a:rPr lang="en-US" smtClean="0"/>
              <a:pPr/>
              <a:t>33</a:t>
            </a:fld>
            <a:endParaRPr lang="en-US" smtClean="0"/>
          </a:p>
        </p:txBody>
      </p:sp>
      <p:sp>
        <p:nvSpPr>
          <p:cNvPr id="171010" name="Rectangle 2"/>
          <p:cNvSpPr>
            <a:spLocks noChangeArrowheads="1"/>
          </p:cNvSpPr>
          <p:nvPr/>
        </p:nvSpPr>
        <p:spPr bwMode="auto">
          <a:xfrm>
            <a:off x="107950" y="5516563"/>
            <a:ext cx="842486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15000"/>
              </a:lnSpc>
              <a:spcAft>
                <a:spcPts val="1000"/>
              </a:spcAft>
            </a:pPr>
            <a:r>
              <a:rPr lang="en-CA" sz="1200" b="1">
                <a:ea typeface="Calibri" pitchFamily="34" charset="0"/>
                <a:cs typeface="Times New Roman" pitchFamily="18" charset="0"/>
              </a:rPr>
              <a:t>Figure S1.   Percent change in realized habitat index for cod (</a:t>
            </a:r>
            <a:r>
              <a:rPr lang="en-CA" sz="1200" b="1" i="1">
                <a:ea typeface="Calibri" pitchFamily="34" charset="0"/>
                <a:cs typeface="Times New Roman" pitchFamily="18" charset="0"/>
              </a:rPr>
              <a:t>Gadus </a:t>
            </a:r>
            <a:r>
              <a:rPr lang="en-CA" sz="1200" b="1">
                <a:ea typeface="Calibri" pitchFamily="34" charset="0"/>
                <a:cs typeface="Times New Roman" pitchFamily="18" charset="0"/>
              </a:rPr>
              <a:t>morhua) in 6 subregions.</a:t>
            </a:r>
            <a:endParaRPr lang="en-CA" sz="1200">
              <a:latin typeface="Calibri" pitchFamily="34" charset="0"/>
              <a:ea typeface="Calibri" pitchFamily="34" charset="0"/>
              <a:cs typeface="Times New Roman" pitchFamily="18" charset="0"/>
            </a:endParaRPr>
          </a:p>
          <a:p>
            <a:pPr>
              <a:lnSpc>
                <a:spcPct val="115000"/>
              </a:lnSpc>
              <a:spcAft>
                <a:spcPts val="1000"/>
              </a:spcAft>
            </a:pPr>
            <a:r>
              <a:rPr lang="en-CA" sz="1200">
                <a:ea typeface="Calibri" pitchFamily="34" charset="0"/>
                <a:cs typeface="Times New Roman" pitchFamily="18" charset="0"/>
              </a:rPr>
              <a:t>Subregions are defined in Shackell et al 2012 [1] and describe ecoregions from Cape Breton Canada to Cape Hatteras, USA. MAB=Mid-Atlantic Bight, SNE=Southern New England, GB=Georges Bank, BoF=Bay of Fundy, WSS =Western Scotian shelf, ESS=eastern Scotian Shelf (see Figure 1 in[1]).  No estimates were made for MAB where amount of cod most likely habitat was too low. </a:t>
            </a:r>
            <a:endParaRPr lang="en-CA" sz="1200">
              <a:latin typeface="Calibri" pitchFamily="34" charset="0"/>
              <a:ea typeface="Calibri" pitchFamily="34" charset="0"/>
              <a:cs typeface="Times New Roman" pitchFamily="18" charset="0"/>
            </a:endParaRPr>
          </a:p>
        </p:txBody>
      </p:sp>
      <p:pic>
        <p:nvPicPr>
          <p:cNvPr id="171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06400"/>
            <a:ext cx="5040114"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1335" y="48419"/>
            <a:ext cx="4252665" cy="331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69100" y="6356350"/>
            <a:ext cx="2133600" cy="365125"/>
          </a:xfrm>
        </p:spPr>
        <p:txBody>
          <a:bodyPr/>
          <a:lstStyle/>
          <a:p>
            <a:pPr>
              <a:defRPr/>
            </a:pPr>
            <a:fld id="{14F393E4-E51A-4C73-9DD1-23E34D6D1AC4}" type="slidenum">
              <a:rPr lang="en-CA" smtClean="0"/>
              <a:pPr>
                <a:defRPr/>
              </a:pPr>
              <a:t>34</a:t>
            </a:fld>
            <a:endParaRPr lang="en-CA" dirty="0"/>
          </a:p>
        </p:txBody>
      </p:sp>
      <p:sp>
        <p:nvSpPr>
          <p:cNvPr id="175106" name="Title 1"/>
          <p:cNvSpPr txBox="1">
            <a:spLocks/>
          </p:cNvSpPr>
          <p:nvPr/>
        </p:nvSpPr>
        <p:spPr bwMode="auto">
          <a:xfrm>
            <a:off x="452438" y="1484313"/>
            <a:ext cx="8686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eaLnBrk="0" hangingPunct="0"/>
            <a:r>
              <a:rPr lang="en-US" sz="2800" b="1">
                <a:latin typeface="Calibri" pitchFamily="34" charset="0"/>
              </a:rPr>
              <a:t>Exposure</a:t>
            </a:r>
            <a:r>
              <a:rPr lang="en-US" sz="2800" b="1">
                <a:solidFill>
                  <a:srgbClr val="FF0000"/>
                </a:solidFill>
                <a:latin typeface="Calibri" pitchFamily="34" charset="0"/>
              </a:rPr>
              <a:t> X </a:t>
            </a:r>
            <a:r>
              <a:rPr lang="en-US" sz="2800" b="1">
                <a:latin typeface="Calibri" pitchFamily="34" charset="0"/>
              </a:rPr>
              <a:t>Sensitivity</a:t>
            </a:r>
            <a:r>
              <a:rPr lang="en-US" sz="2800" b="1">
                <a:solidFill>
                  <a:srgbClr val="FF0000"/>
                </a:solidFill>
                <a:latin typeface="Calibri" pitchFamily="34" charset="0"/>
              </a:rPr>
              <a:t> X </a:t>
            </a:r>
            <a:r>
              <a:rPr lang="en-US" sz="2800" b="1">
                <a:latin typeface="Calibri" pitchFamily="34" charset="0"/>
              </a:rPr>
              <a:t>Adaptive Capacity= </a:t>
            </a:r>
            <a:r>
              <a:rPr lang="en-US" sz="2800" b="1">
                <a:solidFill>
                  <a:srgbClr val="FF0000"/>
                </a:solidFill>
                <a:latin typeface="Calibri" pitchFamily="34" charset="0"/>
              </a:rPr>
              <a:t>Vulnerability </a:t>
            </a:r>
            <a:endParaRPr lang="en-US" sz="2800" b="1">
              <a:latin typeface="Calibri" pitchFamily="34" charset="0"/>
            </a:endParaRPr>
          </a:p>
        </p:txBody>
      </p:sp>
      <p:sp>
        <p:nvSpPr>
          <p:cNvPr id="4" name="Down Arrow 3"/>
          <p:cNvSpPr/>
          <p:nvPr/>
        </p:nvSpPr>
        <p:spPr>
          <a:xfrm>
            <a:off x="1187450" y="2133600"/>
            <a:ext cx="144463" cy="7905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 name="Down Arrow 4"/>
          <p:cNvSpPr/>
          <p:nvPr/>
        </p:nvSpPr>
        <p:spPr>
          <a:xfrm>
            <a:off x="3275013" y="2135188"/>
            <a:ext cx="144462" cy="792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Down Arrow 5"/>
          <p:cNvSpPr/>
          <p:nvPr/>
        </p:nvSpPr>
        <p:spPr>
          <a:xfrm>
            <a:off x="5273675" y="2105025"/>
            <a:ext cx="142875" cy="792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75110" name="TextBox 6"/>
          <p:cNvSpPr txBox="1">
            <a:spLocks noChangeArrowheads="1"/>
          </p:cNvSpPr>
          <p:nvPr/>
        </p:nvSpPr>
        <p:spPr bwMode="auto">
          <a:xfrm>
            <a:off x="277813" y="3065463"/>
            <a:ext cx="2108200" cy="20320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i="1"/>
              <a:t>Projected Change</a:t>
            </a:r>
          </a:p>
          <a:p>
            <a:r>
              <a:rPr lang="en-CA" i="1"/>
              <a:t>in 2030 and 2060 </a:t>
            </a:r>
          </a:p>
          <a:p>
            <a:r>
              <a:rPr lang="en-CA" i="1"/>
              <a:t>of Preferred</a:t>
            </a:r>
            <a:r>
              <a:rPr lang="en-CA"/>
              <a:t>:</a:t>
            </a:r>
          </a:p>
          <a:p>
            <a:endParaRPr lang="en-CA"/>
          </a:p>
          <a:p>
            <a:r>
              <a:rPr lang="en-CA"/>
              <a:t>-Bottom Habitat</a:t>
            </a:r>
          </a:p>
          <a:p>
            <a:r>
              <a:rPr lang="en-CA"/>
              <a:t>-Larval window</a:t>
            </a:r>
          </a:p>
          <a:p>
            <a:r>
              <a:rPr lang="en-CA"/>
              <a:t>-Spawning window</a:t>
            </a:r>
          </a:p>
        </p:txBody>
      </p:sp>
      <p:sp>
        <p:nvSpPr>
          <p:cNvPr id="175111" name="TextBox 7"/>
          <p:cNvSpPr txBox="1">
            <a:spLocks noChangeArrowheads="1"/>
          </p:cNvSpPr>
          <p:nvPr/>
        </p:nvSpPr>
        <p:spPr bwMode="auto">
          <a:xfrm>
            <a:off x="2576513" y="3048000"/>
            <a:ext cx="1552575" cy="1477963"/>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i="1"/>
              <a:t>Extent of</a:t>
            </a:r>
            <a:r>
              <a:rPr lang="en-CA"/>
              <a:t>:</a:t>
            </a:r>
          </a:p>
          <a:p>
            <a:endParaRPr lang="en-CA"/>
          </a:p>
          <a:p>
            <a:r>
              <a:rPr lang="en-CA"/>
              <a:t>-Lat range</a:t>
            </a:r>
          </a:p>
          <a:p>
            <a:r>
              <a:rPr lang="en-CA"/>
              <a:t>-Diet</a:t>
            </a:r>
          </a:p>
          <a:p>
            <a:r>
              <a:rPr lang="en-CA"/>
              <a:t>-Habitat Type</a:t>
            </a:r>
          </a:p>
        </p:txBody>
      </p:sp>
      <p:sp>
        <p:nvSpPr>
          <p:cNvPr id="175112" name="TextBox 8"/>
          <p:cNvSpPr txBox="1">
            <a:spLocks noChangeArrowheads="1"/>
          </p:cNvSpPr>
          <p:nvPr/>
        </p:nvSpPr>
        <p:spPr bwMode="auto">
          <a:xfrm>
            <a:off x="4643438" y="3035300"/>
            <a:ext cx="1916112" cy="1754188"/>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i="1"/>
              <a:t>Extent of</a:t>
            </a:r>
            <a:r>
              <a:rPr lang="en-CA"/>
              <a:t>:</a:t>
            </a:r>
          </a:p>
          <a:p>
            <a:endParaRPr lang="en-CA"/>
          </a:p>
          <a:p>
            <a:r>
              <a:rPr lang="en-CA"/>
              <a:t>-Population Size</a:t>
            </a:r>
          </a:p>
          <a:p>
            <a:r>
              <a:rPr lang="en-CA"/>
              <a:t>-Life History</a:t>
            </a:r>
          </a:p>
          <a:p>
            <a:r>
              <a:rPr lang="en-CA"/>
              <a:t>-Larval Dispersal</a:t>
            </a:r>
          </a:p>
          <a:p>
            <a:r>
              <a:rPr lang="en-CA"/>
              <a:t>-Adult Mobility</a:t>
            </a:r>
          </a:p>
        </p:txBody>
      </p:sp>
      <p:sp>
        <p:nvSpPr>
          <p:cNvPr id="10" name="Oval 9"/>
          <p:cNvSpPr/>
          <p:nvPr/>
        </p:nvSpPr>
        <p:spPr>
          <a:xfrm>
            <a:off x="203200" y="4081463"/>
            <a:ext cx="1897063" cy="4445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Oval 10"/>
          <p:cNvSpPr/>
          <p:nvPr/>
        </p:nvSpPr>
        <p:spPr>
          <a:xfrm>
            <a:off x="4679950" y="3552825"/>
            <a:ext cx="1898650" cy="4445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srgbClr val="FF0000"/>
              </a:solidFill>
            </a:endParaRPr>
          </a:p>
        </p:txBody>
      </p:sp>
      <p:sp>
        <p:nvSpPr>
          <p:cNvPr id="12" name="TextBox 11"/>
          <p:cNvSpPr txBox="1">
            <a:spLocks noChangeArrowheads="1"/>
          </p:cNvSpPr>
          <p:nvPr/>
        </p:nvSpPr>
        <p:spPr bwMode="auto">
          <a:xfrm>
            <a:off x="1208088" y="5657850"/>
            <a:ext cx="6981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solidFill>
                  <a:srgbClr val="FF0000"/>
                </a:solidFill>
              </a:rPr>
              <a:t>Best measured and very important -bottom habitat, population size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4E4EAAD0-153F-429E-9CC2-6CDE2F6F3242}" type="slidenum">
              <a:rPr lang="en-US" smtClean="0"/>
              <a:pPr/>
              <a:t>35</a:t>
            </a:fld>
            <a:endParaRPr lang="en-US" smtClean="0"/>
          </a:p>
        </p:txBody>
      </p:sp>
      <p:pic>
        <p:nvPicPr>
          <p:cNvPr id="180226"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90538" y="549275"/>
            <a:ext cx="8016875" cy="5792788"/>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457200" y="-114300"/>
            <a:ext cx="8229600" cy="957263"/>
          </a:xfrm>
          <a:prstGeom prst="rect">
            <a:avLst/>
          </a:prstGeom>
        </p:spPr>
        <p:txBody>
          <a:bodyPr anchor="ctr">
            <a:normAutofit fontScale="97500"/>
          </a:bodyPr>
          <a:lstStyle/>
          <a:p>
            <a:pPr algn="ctr" defTabSz="457200" fontAlgn="auto">
              <a:spcAft>
                <a:spcPts val="0"/>
              </a:spcAft>
              <a:defRPr/>
            </a:pPr>
            <a:r>
              <a:rPr lang="en-US" sz="4400" dirty="0">
                <a:latin typeface="+mj-lt"/>
                <a:ea typeface="+mj-ea"/>
                <a:cs typeface="+mj-cs"/>
              </a:rPr>
              <a:t>Dealing with uncertainty</a:t>
            </a:r>
          </a:p>
        </p:txBody>
      </p:sp>
      <p:sp>
        <p:nvSpPr>
          <p:cNvPr id="2135" name="TextBox 7"/>
          <p:cNvSpPr txBox="1">
            <a:spLocks noChangeArrowheads="1"/>
          </p:cNvSpPr>
          <p:nvPr/>
        </p:nvSpPr>
        <p:spPr bwMode="auto">
          <a:xfrm>
            <a:off x="1016000" y="1260475"/>
            <a:ext cx="6148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sz="3200"/>
              <a:t>IPCC/Mastrandrea et al., 2010</a:t>
            </a:r>
          </a:p>
        </p:txBody>
      </p:sp>
      <p:grpSp>
        <p:nvGrpSpPr>
          <p:cNvPr id="2136" name="Group 20"/>
          <p:cNvGrpSpPr>
            <a:grpSpLocks/>
          </p:cNvGrpSpPr>
          <p:nvPr/>
        </p:nvGrpSpPr>
        <p:grpSpPr bwMode="auto">
          <a:xfrm>
            <a:off x="1016000" y="1773238"/>
            <a:ext cx="6854825" cy="4316412"/>
            <a:chOff x="1015443" y="1772816"/>
            <a:chExt cx="6855031" cy="4316770"/>
          </a:xfrm>
        </p:grpSpPr>
        <p:pic>
          <p:nvPicPr>
            <p:cNvPr id="2138" name="Picture 6" descr="IPCC_CertaintyTable.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5443" y="1772816"/>
              <a:ext cx="6855031" cy="431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33" name="Object 85"/>
            <p:cNvGraphicFramePr>
              <a:graphicFrameLocks noChangeAspect="1"/>
            </p:cNvGraphicFramePr>
            <p:nvPr/>
          </p:nvGraphicFramePr>
          <p:xfrm>
            <a:off x="1519756" y="2070333"/>
            <a:ext cx="5197475" cy="2336800"/>
          </p:xfrm>
          <a:graphic>
            <a:graphicData uri="http://schemas.openxmlformats.org/presentationml/2006/ole">
              <mc:AlternateContent xmlns:mc="http://schemas.openxmlformats.org/markup-compatibility/2006">
                <mc:Choice xmlns:v="urn:schemas-microsoft-com:vml" Requires="v">
                  <p:oleObj spid="_x0000_s2171" name="Document" r:id="rId5" imgW="5562395" imgH="2971691" progId="Word.Document.12">
                    <p:link updateAutomatic="1"/>
                  </p:oleObj>
                </mc:Choice>
                <mc:Fallback>
                  <p:oleObj name="Document" r:id="rId5" imgW="5562395" imgH="2971691" progId="Word.Document.12">
                    <p:link updateAutomatic="1"/>
                    <p:pic>
                      <p:nvPicPr>
                        <p:cNvPr id="0" name="Object 85"/>
                        <p:cNvPicPr>
                          <a:picLocks noChangeAspect="1" noChangeArrowheads="1"/>
                        </p:cNvPicPr>
                        <p:nvPr/>
                      </p:nvPicPr>
                      <p:blipFill>
                        <a:blip r:embed="rId6">
                          <a:extLst>
                            <a:ext uri="{28A0092B-C50C-407E-A947-70E740481C1C}">
                              <a14:useLocalDpi xmlns:a14="http://schemas.microsoft.com/office/drawing/2010/main" val="0"/>
                            </a:ext>
                          </a:extLst>
                        </a:blip>
                        <a:srcRect l="1643" r="6575" b="6154"/>
                        <a:stretch>
                          <a:fillRect/>
                        </a:stretch>
                      </p:blipFill>
                      <p:spPr bwMode="auto">
                        <a:xfrm>
                          <a:off x="1519756" y="2070333"/>
                          <a:ext cx="5197475" cy="2336800"/>
                        </a:xfrm>
                        <a:prstGeom prst="rect">
                          <a:avLst/>
                        </a:prstGeom>
                        <a:noFill/>
                        <a:ln>
                          <a:noFill/>
                        </a:ln>
                        <a:extLst>
                          <a:ext uri="{909E8E84-426E-40DD-AFC4-6F175D3DCCD1}">
                            <a14:hiddenFill xmlns:a14="http://schemas.microsoft.com/office/drawing/2010/main">
                              <a:solidFill>
                                <a:schemeClr val="accent1">
                                  <a:alpha val="90979"/>
                                </a:schemeClr>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2139" name="Group 19"/>
            <p:cNvGrpSpPr>
              <a:grpSpLocks/>
            </p:cNvGrpSpPr>
            <p:nvPr/>
          </p:nvGrpSpPr>
          <p:grpSpPr bwMode="auto">
            <a:xfrm>
              <a:off x="1645756" y="2096681"/>
              <a:ext cx="4967803" cy="2204919"/>
              <a:chOff x="1645756" y="2125023"/>
              <a:chExt cx="4967803" cy="2204919"/>
            </a:xfrm>
          </p:grpSpPr>
          <p:sp>
            <p:nvSpPr>
              <p:cNvPr id="2150" name="TextBox 10"/>
              <p:cNvSpPr txBox="1">
                <a:spLocks noChangeArrowheads="1"/>
              </p:cNvSpPr>
              <p:nvPr/>
            </p:nvSpPr>
            <p:spPr bwMode="auto">
              <a:xfrm>
                <a:off x="1645756" y="2125023"/>
                <a:ext cx="1467439" cy="646331"/>
              </a:xfrm>
              <a:prstGeom prst="rect">
                <a:avLst/>
              </a:prstGeom>
              <a:solidFill>
                <a:srgbClr val="FFF8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t>    Medium</a:t>
                </a:r>
              </a:p>
              <a:p>
                <a:endParaRPr lang="en-US"/>
              </a:p>
            </p:txBody>
          </p:sp>
          <p:sp>
            <p:nvSpPr>
              <p:cNvPr id="2151" name="TextBox 11"/>
              <p:cNvSpPr txBox="1">
                <a:spLocks noChangeArrowheads="1"/>
              </p:cNvSpPr>
              <p:nvPr/>
            </p:nvSpPr>
            <p:spPr bwMode="auto">
              <a:xfrm>
                <a:off x="3405039" y="2910796"/>
                <a:ext cx="1467440" cy="646331"/>
              </a:xfrm>
              <a:prstGeom prst="rect">
                <a:avLst/>
              </a:prstGeom>
              <a:solidFill>
                <a:srgbClr val="FFF8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t>    Medium        </a:t>
                </a:r>
              </a:p>
              <a:p>
                <a:endParaRPr lang="en-US"/>
              </a:p>
            </p:txBody>
          </p:sp>
          <p:sp>
            <p:nvSpPr>
              <p:cNvPr id="2152" name="TextBox 12"/>
              <p:cNvSpPr txBox="1">
                <a:spLocks noChangeArrowheads="1"/>
              </p:cNvSpPr>
              <p:nvPr/>
            </p:nvSpPr>
            <p:spPr bwMode="auto">
              <a:xfrm>
                <a:off x="5146119" y="3683611"/>
                <a:ext cx="1467440" cy="646331"/>
              </a:xfrm>
              <a:prstGeom prst="rect">
                <a:avLst/>
              </a:prstGeom>
              <a:solidFill>
                <a:srgbClr val="FFF8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t>    Medium        </a:t>
                </a:r>
              </a:p>
              <a:p>
                <a:endParaRPr lang="en-US"/>
              </a:p>
            </p:txBody>
          </p:sp>
          <p:sp>
            <p:nvSpPr>
              <p:cNvPr id="2153" name="TextBox 13"/>
              <p:cNvSpPr txBox="1">
                <a:spLocks noChangeArrowheads="1"/>
              </p:cNvSpPr>
              <p:nvPr/>
            </p:nvSpPr>
            <p:spPr bwMode="auto">
              <a:xfrm>
                <a:off x="5146119" y="2910796"/>
                <a:ext cx="1467440" cy="646331"/>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t>       High</a:t>
                </a:r>
              </a:p>
              <a:p>
                <a:endParaRPr lang="en-US"/>
              </a:p>
            </p:txBody>
          </p:sp>
          <p:sp>
            <p:nvSpPr>
              <p:cNvPr id="17" name="TextBox 16"/>
              <p:cNvSpPr txBox="1"/>
              <p:nvPr/>
            </p:nvSpPr>
            <p:spPr>
              <a:xfrm>
                <a:off x="1645700" y="3684089"/>
                <a:ext cx="1466894" cy="646166"/>
              </a:xfrm>
              <a:prstGeom prst="rect">
                <a:avLst/>
              </a:prstGeom>
              <a:solidFill>
                <a:schemeClr val="accent1">
                  <a:lumMod val="40000"/>
                  <a:lumOff val="60000"/>
                </a:schemeClr>
              </a:solidFill>
            </p:spPr>
            <p:txBody>
              <a:bodyPr>
                <a:spAutoFit/>
              </a:bodyPr>
              <a:lstStyle/>
              <a:p>
                <a:pPr>
                  <a:defRPr/>
                </a:pPr>
                <a:r>
                  <a:rPr lang="en-US" dirty="0">
                    <a:cs typeface="+mn-cs"/>
                  </a:rPr>
                  <a:t>   Very Low</a:t>
                </a:r>
              </a:p>
              <a:p>
                <a:pPr>
                  <a:defRPr/>
                </a:pPr>
                <a:endParaRPr lang="en-US" dirty="0">
                  <a:cs typeface="+mn-cs"/>
                </a:endParaRPr>
              </a:p>
            </p:txBody>
          </p:sp>
          <p:sp>
            <p:nvSpPr>
              <p:cNvPr id="2155" name="TextBox 17"/>
              <p:cNvSpPr txBox="1">
                <a:spLocks noChangeArrowheads="1"/>
              </p:cNvSpPr>
              <p:nvPr/>
            </p:nvSpPr>
            <p:spPr bwMode="auto">
              <a:xfrm>
                <a:off x="1645756" y="2910796"/>
                <a:ext cx="1467440" cy="646331"/>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t>       Low</a:t>
                </a:r>
              </a:p>
              <a:p>
                <a:endParaRPr lang="en-US"/>
              </a:p>
            </p:txBody>
          </p:sp>
        </p:grpSp>
        <p:sp>
          <p:nvSpPr>
            <p:cNvPr id="20" name="Rectangle 19"/>
            <p:cNvSpPr/>
            <p:nvPr/>
          </p:nvSpPr>
          <p:spPr>
            <a:xfrm>
              <a:off x="5162118" y="3457293"/>
              <a:ext cx="1463719" cy="142887"/>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a:off x="1594898" y="3643046"/>
              <a:ext cx="1555797" cy="722372"/>
            </a:xfrm>
            <a:prstGeom prst="rect">
              <a:avLst/>
            </a:prstGeom>
            <a:solidFill>
              <a:srgbClr val="9AB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dirty="0">
                  <a:solidFill>
                    <a:schemeClr val="tx1"/>
                  </a:solidFill>
                </a:rPr>
                <a:t>Very Low</a:t>
              </a:r>
              <a:endParaRPr lang="en-CA" dirty="0">
                <a:solidFill>
                  <a:schemeClr val="tx1"/>
                </a:solidFill>
              </a:endParaRPr>
            </a:p>
          </p:txBody>
        </p:sp>
        <p:sp>
          <p:nvSpPr>
            <p:cNvPr id="22" name="Rectangle 21"/>
            <p:cNvSpPr/>
            <p:nvPr/>
          </p:nvSpPr>
          <p:spPr>
            <a:xfrm>
              <a:off x="3291986" y="3643046"/>
              <a:ext cx="1687564" cy="722372"/>
            </a:xfrm>
            <a:prstGeom prst="rect">
              <a:avLst/>
            </a:prstGeom>
            <a:solidFill>
              <a:srgbClr val="BAFF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dirty="0">
                  <a:solidFill>
                    <a:schemeClr val="tx1"/>
                  </a:solidFill>
                </a:rPr>
                <a:t>Low</a:t>
              </a:r>
              <a:endParaRPr lang="en-CA" dirty="0">
                <a:solidFill>
                  <a:schemeClr val="tx1"/>
                </a:solidFill>
              </a:endParaRPr>
            </a:p>
          </p:txBody>
        </p:sp>
        <p:sp>
          <p:nvSpPr>
            <p:cNvPr id="23" name="Rectangle 22"/>
            <p:cNvSpPr/>
            <p:nvPr/>
          </p:nvSpPr>
          <p:spPr>
            <a:xfrm>
              <a:off x="1617124" y="2865107"/>
              <a:ext cx="1533571" cy="722372"/>
            </a:xfrm>
            <a:prstGeom prst="rect">
              <a:avLst/>
            </a:prstGeom>
            <a:solidFill>
              <a:srgbClr val="BAFF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dirty="0">
                  <a:solidFill>
                    <a:schemeClr val="tx1"/>
                  </a:solidFill>
                </a:rPr>
                <a:t>Low</a:t>
              </a:r>
              <a:endParaRPr lang="en-CA" dirty="0">
                <a:solidFill>
                  <a:schemeClr val="tx1"/>
                </a:solidFill>
              </a:endParaRPr>
            </a:p>
          </p:txBody>
        </p:sp>
        <p:sp>
          <p:nvSpPr>
            <p:cNvPr id="24" name="Rectangle 23"/>
            <p:cNvSpPr/>
            <p:nvPr/>
          </p:nvSpPr>
          <p:spPr>
            <a:xfrm>
              <a:off x="5050989" y="3655747"/>
              <a:ext cx="1574847" cy="722372"/>
            </a:xfrm>
            <a:prstGeom prst="rect">
              <a:avLst/>
            </a:prstGeom>
            <a:solidFill>
              <a:srgbClr val="F8FE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dirty="0">
                  <a:solidFill>
                    <a:schemeClr val="tx1"/>
                  </a:solidFill>
                </a:rPr>
                <a:t>Medium</a:t>
              </a:r>
              <a:endParaRPr lang="en-CA" dirty="0">
                <a:solidFill>
                  <a:schemeClr val="tx1"/>
                </a:solidFill>
              </a:endParaRPr>
            </a:p>
          </p:txBody>
        </p:sp>
        <p:sp>
          <p:nvSpPr>
            <p:cNvPr id="25" name="Rectangle 24"/>
            <p:cNvSpPr/>
            <p:nvPr/>
          </p:nvSpPr>
          <p:spPr>
            <a:xfrm>
              <a:off x="3347551" y="2865107"/>
              <a:ext cx="1576434" cy="722372"/>
            </a:xfrm>
            <a:prstGeom prst="rect">
              <a:avLst/>
            </a:prstGeom>
            <a:solidFill>
              <a:srgbClr val="F8FE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dirty="0">
                  <a:solidFill>
                    <a:schemeClr val="tx1"/>
                  </a:solidFill>
                </a:rPr>
                <a:t>Medium</a:t>
              </a:r>
              <a:endParaRPr lang="en-CA" dirty="0">
                <a:solidFill>
                  <a:schemeClr val="tx1"/>
                </a:solidFill>
              </a:endParaRPr>
            </a:p>
          </p:txBody>
        </p:sp>
        <p:sp>
          <p:nvSpPr>
            <p:cNvPr id="26" name="Rectangle 25"/>
            <p:cNvSpPr/>
            <p:nvPr/>
          </p:nvSpPr>
          <p:spPr>
            <a:xfrm>
              <a:off x="1583785" y="2093518"/>
              <a:ext cx="1574847" cy="722372"/>
            </a:xfrm>
            <a:prstGeom prst="rect">
              <a:avLst/>
            </a:prstGeom>
            <a:solidFill>
              <a:srgbClr val="F8FE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dirty="0">
                  <a:solidFill>
                    <a:schemeClr val="tx1"/>
                  </a:solidFill>
                </a:rPr>
                <a:t>Medium</a:t>
              </a:r>
              <a:endParaRPr lang="en-CA" dirty="0">
                <a:solidFill>
                  <a:schemeClr val="tx1"/>
                </a:solidFill>
              </a:endParaRPr>
            </a:p>
          </p:txBody>
        </p:sp>
        <p:sp>
          <p:nvSpPr>
            <p:cNvPr id="27" name="Rectangle 26"/>
            <p:cNvSpPr/>
            <p:nvPr/>
          </p:nvSpPr>
          <p:spPr>
            <a:xfrm>
              <a:off x="3323737" y="2083992"/>
              <a:ext cx="1576435" cy="722372"/>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dirty="0">
                  <a:solidFill>
                    <a:schemeClr val="tx1"/>
                  </a:solidFill>
                </a:rPr>
                <a:t>High</a:t>
              </a:r>
              <a:endParaRPr lang="en-CA" dirty="0">
                <a:solidFill>
                  <a:schemeClr val="tx1"/>
                </a:solidFill>
              </a:endParaRPr>
            </a:p>
          </p:txBody>
        </p:sp>
        <p:sp>
          <p:nvSpPr>
            <p:cNvPr id="28" name="Rectangle 27"/>
            <p:cNvSpPr/>
            <p:nvPr/>
          </p:nvSpPr>
          <p:spPr>
            <a:xfrm>
              <a:off x="5092266" y="2865107"/>
              <a:ext cx="1574847" cy="722372"/>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dirty="0">
                  <a:solidFill>
                    <a:schemeClr val="tx1"/>
                  </a:solidFill>
                </a:rPr>
                <a:t>High</a:t>
              </a:r>
              <a:endParaRPr lang="en-CA" dirty="0">
                <a:solidFill>
                  <a:schemeClr val="tx1"/>
                </a:solidFill>
              </a:endParaRPr>
            </a:p>
          </p:txBody>
        </p:sp>
        <p:sp>
          <p:nvSpPr>
            <p:cNvPr id="29" name="Rectangle 28"/>
            <p:cNvSpPr/>
            <p:nvPr/>
          </p:nvSpPr>
          <p:spPr>
            <a:xfrm>
              <a:off x="5106554" y="2083992"/>
              <a:ext cx="1574847" cy="722372"/>
            </a:xfrm>
            <a:prstGeom prst="rect">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dirty="0">
                  <a:solidFill>
                    <a:schemeClr val="tx1"/>
                  </a:solidFill>
                </a:rPr>
                <a:t>Very High</a:t>
              </a:r>
              <a:endParaRPr lang="en-CA" dirty="0">
                <a:solidFill>
                  <a:schemeClr val="tx1"/>
                </a:solidFill>
              </a:endParaRPr>
            </a:p>
          </p:txBody>
        </p:sp>
      </p:grpSp>
      <p:sp>
        <p:nvSpPr>
          <p:cNvPr id="2137" name="Slide Number Placeholder 2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EFF98141-4B47-4E00-8425-2F2FE8559652}" type="slidenum">
              <a:rPr lang="en-US" smtClean="0"/>
              <a:pPr/>
              <a:t>36</a:t>
            </a:fld>
            <a:endParaRPr 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743325"/>
            <a:ext cx="8229600" cy="1143000"/>
          </a:xfrm>
        </p:spPr>
        <p:txBody>
          <a:bodyPr>
            <a:normAutofit fontScale="90000"/>
          </a:bodyPr>
          <a:lstStyle/>
          <a:p>
            <a:pPr algn="l">
              <a:spcBef>
                <a:spcPct val="20000"/>
              </a:spcBef>
            </a:pPr>
            <a:r>
              <a:rPr lang="en-US" sz="2800" b="1" u="sng" dirty="0" smtClean="0">
                <a:solidFill>
                  <a:srgbClr val="000000"/>
                </a:solidFill>
                <a:cs typeface="Arial" pitchFamily="34" charset="0"/>
              </a:rPr>
              <a:t>RESULTS ON HOLD:</a:t>
            </a:r>
            <a:br>
              <a:rPr lang="en-US" sz="2800" b="1" u="sng" dirty="0" smtClean="0">
                <a:solidFill>
                  <a:srgbClr val="000000"/>
                </a:solidFill>
                <a:cs typeface="Arial" pitchFamily="34" charset="0"/>
              </a:rPr>
            </a:br>
            <a:r>
              <a:rPr lang="en-US" sz="2800" b="1" dirty="0" smtClean="0">
                <a:solidFill>
                  <a:srgbClr val="000000"/>
                </a:solidFill>
                <a:cs typeface="Arial" pitchFamily="34" charset="0"/>
              </a:rPr>
              <a:t/>
            </a:r>
            <a:br>
              <a:rPr lang="en-US" sz="2800" b="1" dirty="0" smtClean="0">
                <a:solidFill>
                  <a:srgbClr val="000000"/>
                </a:solidFill>
                <a:cs typeface="Arial" pitchFamily="34" charset="0"/>
              </a:rPr>
            </a:br>
            <a:r>
              <a:rPr lang="en-US" sz="2800" b="1" dirty="0" smtClean="0">
                <a:solidFill>
                  <a:srgbClr val="000000"/>
                </a:solidFill>
                <a:cs typeface="Arial" pitchFamily="34" charset="0"/>
              </a:rPr>
              <a:t>…Reviews </a:t>
            </a:r>
            <a:r>
              <a:rPr lang="en-US" sz="2800" b="1" dirty="0" smtClean="0">
                <a:solidFill>
                  <a:srgbClr val="000000"/>
                </a:solidFill>
                <a:cs typeface="Arial" pitchFamily="34" charset="0"/>
              </a:rPr>
              <a:t>back from ICES J Mar </a:t>
            </a:r>
            <a:r>
              <a:rPr lang="en-US" sz="2800" b="1" dirty="0" err="1" smtClean="0">
                <a:solidFill>
                  <a:srgbClr val="000000"/>
                </a:solidFill>
                <a:cs typeface="Arial" pitchFamily="34" charset="0"/>
              </a:rPr>
              <a:t>Sci</a:t>
            </a:r>
            <a:r>
              <a:rPr lang="en-US" sz="2800" b="1" dirty="0" smtClean="0">
                <a:solidFill>
                  <a:srgbClr val="000000"/>
                </a:solidFill>
                <a:cs typeface="Arial" pitchFamily="34" charset="0"/>
              </a:rPr>
              <a:t> but have been talking with USA (NOAA) –Wendy Morrison, Roger </a:t>
            </a:r>
            <a:r>
              <a:rPr lang="en-US" sz="2800" b="1" dirty="0" err="1" smtClean="0">
                <a:solidFill>
                  <a:srgbClr val="000000"/>
                </a:solidFill>
                <a:cs typeface="Arial" pitchFamily="34" charset="0"/>
              </a:rPr>
              <a:t>Griffis</a:t>
            </a:r>
            <a:r>
              <a:rPr lang="en-US" sz="2800" b="1" dirty="0" smtClean="0">
                <a:solidFill>
                  <a:srgbClr val="000000"/>
                </a:solidFill>
                <a:cs typeface="Arial" pitchFamily="34" charset="0"/>
              </a:rPr>
              <a:t>, Mark </a:t>
            </a:r>
            <a:r>
              <a:rPr lang="en-US" sz="2800" b="1" dirty="0" smtClean="0">
                <a:solidFill>
                  <a:srgbClr val="000000"/>
                </a:solidFill>
                <a:cs typeface="Arial" pitchFamily="34" charset="0"/>
              </a:rPr>
              <a:t>Nelson and want to compare methodologies</a:t>
            </a:r>
            <a:r>
              <a:rPr lang="en-US" sz="2800" dirty="0" smtClean="0">
                <a:solidFill>
                  <a:srgbClr val="000000"/>
                </a:solidFill>
                <a:cs typeface="Arial" pitchFamily="34" charset="0"/>
              </a:rPr>
              <a:t>.</a:t>
            </a:r>
            <a:r>
              <a:rPr lang="en-US" sz="2800" dirty="0" smtClean="0">
                <a:solidFill>
                  <a:srgbClr val="000000"/>
                </a:solidFill>
                <a:cs typeface="Arial" pitchFamily="34" charset="0"/>
              </a:rPr>
              <a:t/>
            </a:r>
            <a:br>
              <a:rPr lang="en-US" sz="2800" dirty="0" smtClean="0">
                <a:solidFill>
                  <a:srgbClr val="000000"/>
                </a:solidFill>
                <a:cs typeface="Arial" pitchFamily="34" charset="0"/>
              </a:rPr>
            </a:br>
            <a:r>
              <a:rPr lang="en-US" sz="2800" dirty="0" smtClean="0">
                <a:solidFill>
                  <a:srgbClr val="000000"/>
                </a:solidFill>
                <a:cs typeface="Arial" pitchFamily="34" charset="0"/>
              </a:rPr>
              <a:t/>
            </a:r>
            <a:br>
              <a:rPr lang="en-US" sz="2800" dirty="0" smtClean="0">
                <a:solidFill>
                  <a:srgbClr val="000000"/>
                </a:solidFill>
                <a:cs typeface="Arial" pitchFamily="34" charset="0"/>
              </a:rPr>
            </a:br>
            <a:r>
              <a:rPr lang="en-US" sz="2800" b="1" dirty="0" smtClean="0">
                <a:solidFill>
                  <a:srgbClr val="000000"/>
                </a:solidFill>
                <a:cs typeface="Arial" pitchFamily="34" charset="0"/>
              </a:rPr>
              <a:t>--will meet with NOAA and Pacific DFO in early November.</a:t>
            </a:r>
            <a:r>
              <a:rPr lang="en-US" sz="3200" dirty="0" smtClean="0"/>
              <a:t/>
            </a:r>
            <a:br>
              <a:rPr lang="en-US" sz="3200" dirty="0" smtClean="0"/>
            </a:br>
            <a:r>
              <a:rPr lang="en-US" sz="4000" dirty="0" smtClean="0"/>
              <a:t/>
            </a:r>
            <a:br>
              <a:rPr lang="en-US" sz="4000" dirty="0" smtClean="0"/>
            </a:br>
            <a:endParaRPr lang="en-US" sz="4000" dirty="0" smtClean="0"/>
          </a:p>
        </p:txBody>
      </p:sp>
      <p:sp>
        <p:nvSpPr>
          <p:cNvPr id="182274"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CC09D9A1-D262-4D39-99D0-C9FDD6E416B9}" type="slidenum">
              <a:rPr lang="en-US" smtClean="0"/>
              <a:pPr/>
              <a:t>37</a:t>
            </a:fld>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468313" y="620713"/>
            <a:ext cx="8208962" cy="5472112"/>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80000"/>
              </a:lnSpc>
              <a:buFontTx/>
              <a:buNone/>
              <a:defRPr/>
            </a:pPr>
            <a:r>
              <a:rPr lang="en-CA" sz="2000" dirty="0" smtClean="0"/>
              <a:t>		</a:t>
            </a:r>
            <a:endParaRPr lang="en-US" sz="2000" u="sng" dirty="0" smtClean="0"/>
          </a:p>
          <a:p>
            <a:pPr marL="0" indent="0" eaLnBrk="1" hangingPunct="1">
              <a:lnSpc>
                <a:spcPct val="80000"/>
              </a:lnSpc>
              <a:buFontTx/>
              <a:buNone/>
              <a:defRPr/>
            </a:pPr>
            <a:endParaRPr lang="en-US" sz="2000" u="sng" dirty="0" smtClean="0"/>
          </a:p>
          <a:p>
            <a:pPr marL="0" indent="0" eaLnBrk="1" hangingPunct="1">
              <a:lnSpc>
                <a:spcPct val="80000"/>
              </a:lnSpc>
              <a:buFontTx/>
              <a:buNone/>
              <a:defRPr/>
            </a:pPr>
            <a:endParaRPr lang="en-US" sz="2800" u="sng" dirty="0" smtClean="0"/>
          </a:p>
          <a:p>
            <a:pPr marL="0" indent="0" eaLnBrk="1" hangingPunct="1">
              <a:lnSpc>
                <a:spcPct val="80000"/>
              </a:lnSpc>
              <a:buFontTx/>
              <a:buNone/>
              <a:defRPr/>
            </a:pPr>
            <a:r>
              <a:rPr lang="en-US" sz="2800" u="sng" dirty="0" smtClean="0"/>
              <a:t>Fishery and Ecosystem Managers</a:t>
            </a:r>
            <a:r>
              <a:rPr lang="en-US" sz="2800" dirty="0" smtClean="0"/>
              <a:t>-</a:t>
            </a:r>
          </a:p>
          <a:p>
            <a:pPr marL="0" indent="0" eaLnBrk="1" hangingPunct="1">
              <a:lnSpc>
                <a:spcPct val="80000"/>
              </a:lnSpc>
              <a:buFontTx/>
              <a:buNone/>
              <a:defRPr/>
            </a:pPr>
            <a:endParaRPr lang="en-US" sz="2800" dirty="0" smtClean="0"/>
          </a:p>
          <a:p>
            <a:pPr marL="0" indent="0" eaLnBrk="1" hangingPunct="1">
              <a:lnSpc>
                <a:spcPct val="80000"/>
              </a:lnSpc>
              <a:buFontTx/>
              <a:buNone/>
              <a:defRPr/>
            </a:pPr>
            <a:r>
              <a:rPr lang="en-US" b="1" dirty="0" smtClean="0"/>
              <a:t>How important is warming relative to other issues?</a:t>
            </a:r>
          </a:p>
          <a:p>
            <a:pPr marL="0" indent="0" eaLnBrk="1" hangingPunct="1">
              <a:lnSpc>
                <a:spcPct val="80000"/>
              </a:lnSpc>
              <a:buFontTx/>
              <a:buNone/>
              <a:defRPr/>
            </a:pPr>
            <a:endParaRPr lang="en-US" b="1" dirty="0" smtClean="0"/>
          </a:p>
          <a:p>
            <a:pPr marL="400050" lvl="1" indent="0" eaLnBrk="1" hangingPunct="1">
              <a:lnSpc>
                <a:spcPct val="80000"/>
              </a:lnSpc>
              <a:buFontTx/>
              <a:buNone/>
              <a:defRPr/>
            </a:pPr>
            <a:endParaRPr lang="en-CA" sz="2000" dirty="0" smtClean="0"/>
          </a:p>
          <a:p>
            <a:pPr eaLnBrk="1" hangingPunct="1">
              <a:lnSpc>
                <a:spcPct val="80000"/>
              </a:lnSpc>
              <a:buFontTx/>
              <a:buNone/>
              <a:defRPr/>
            </a:pPr>
            <a:endParaRPr lang="en-CA" sz="2000" u="sng" dirty="0" smtClean="0"/>
          </a:p>
          <a:p>
            <a:pPr eaLnBrk="1" hangingPunct="1">
              <a:lnSpc>
                <a:spcPct val="80000"/>
              </a:lnSpc>
              <a:buFontTx/>
              <a:buNone/>
              <a:defRPr/>
            </a:pPr>
            <a:endParaRPr lang="en-CA" sz="2000" u="sng" dirty="0" smtClean="0"/>
          </a:p>
          <a:p>
            <a:pPr eaLnBrk="1" hangingPunct="1">
              <a:lnSpc>
                <a:spcPct val="80000"/>
              </a:lnSpc>
              <a:buFontTx/>
              <a:buNone/>
              <a:defRPr/>
            </a:pPr>
            <a:endParaRPr lang="en-CA" sz="2000" u="sng" dirty="0" smtClean="0"/>
          </a:p>
          <a:p>
            <a:pPr eaLnBrk="1" hangingPunct="1">
              <a:lnSpc>
                <a:spcPct val="80000"/>
              </a:lnSpc>
              <a:buFontTx/>
              <a:buNone/>
              <a:defRPr/>
            </a:pPr>
            <a:endParaRPr lang="en-CA" sz="2000" u="sng" dirty="0" smtClean="0"/>
          </a:p>
        </p:txBody>
      </p:sp>
      <p:pic>
        <p:nvPicPr>
          <p:cNvPr id="184322" name="Picture 3" descr="C:\Users\shackelln\AppData\Local\Microsoft\Windows\Temporary Internet Files\Content.IE5\TU8QZHM7\MC90028336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625" y="3500438"/>
            <a:ext cx="1812925"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A7AB6DA-FC02-42C1-B364-34A77949F31C}" type="slidenum">
              <a:rPr lang="en-CA" smtClean="0"/>
              <a:pPr>
                <a:defRPr/>
              </a:pPr>
              <a:t>38</a:t>
            </a:fld>
            <a:endParaRPr lang="en-CA"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p:cNvGrpSpPr>
            <a:grpSpLocks/>
          </p:cNvGrpSpPr>
          <p:nvPr/>
        </p:nvGrpSpPr>
        <p:grpSpPr bwMode="auto">
          <a:xfrm>
            <a:off x="5248275" y="2719388"/>
            <a:ext cx="2997200" cy="1146175"/>
            <a:chOff x="-4486" y="578"/>
            <a:chExt cx="4873" cy="2235"/>
          </a:xfrm>
        </p:grpSpPr>
        <p:pic>
          <p:nvPicPr>
            <p:cNvPr id="1884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 y="578"/>
              <a:ext cx="4873"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5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1" y="949"/>
              <a:ext cx="1888"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58" name="Text Box 5"/>
            <p:cNvSpPr txBox="1">
              <a:spLocks noChangeArrowheads="1"/>
            </p:cNvSpPr>
            <p:nvPr/>
          </p:nvSpPr>
          <p:spPr bwMode="auto">
            <a:xfrm>
              <a:off x="-1430" y="1027"/>
              <a:ext cx="1032" cy="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solidFill>
                    <a:schemeClr val="bg2"/>
                  </a:solidFill>
                </a:rPr>
                <a:t>Baltic Sea</a:t>
              </a:r>
            </a:p>
          </p:txBody>
        </p:sp>
      </p:grpSp>
      <p:grpSp>
        <p:nvGrpSpPr>
          <p:cNvPr id="155654" name="Group 6"/>
          <p:cNvGrpSpPr>
            <a:grpSpLocks/>
          </p:cNvGrpSpPr>
          <p:nvPr/>
        </p:nvGrpSpPr>
        <p:grpSpPr bwMode="auto">
          <a:xfrm>
            <a:off x="468313" y="908050"/>
            <a:ext cx="9847262" cy="2320925"/>
            <a:chOff x="29" y="84"/>
            <a:chExt cx="6203" cy="1462"/>
          </a:xfrm>
        </p:grpSpPr>
        <p:grpSp>
          <p:nvGrpSpPr>
            <p:cNvPr id="188450" name="Group 7"/>
            <p:cNvGrpSpPr>
              <a:grpSpLocks/>
            </p:cNvGrpSpPr>
            <p:nvPr/>
          </p:nvGrpSpPr>
          <p:grpSpPr bwMode="auto">
            <a:xfrm>
              <a:off x="29" y="84"/>
              <a:ext cx="6203" cy="1462"/>
              <a:chOff x="133" y="302"/>
              <a:chExt cx="6203" cy="1462"/>
            </a:xfrm>
          </p:grpSpPr>
          <p:grpSp>
            <p:nvGrpSpPr>
              <p:cNvPr id="188452" name="Group 8"/>
              <p:cNvGrpSpPr>
                <a:grpSpLocks/>
              </p:cNvGrpSpPr>
              <p:nvPr/>
            </p:nvGrpSpPr>
            <p:grpSpPr bwMode="auto">
              <a:xfrm>
                <a:off x="133" y="302"/>
                <a:ext cx="5647" cy="1462"/>
                <a:chOff x="113" y="391"/>
                <a:chExt cx="5647" cy="1462"/>
              </a:xfrm>
            </p:grpSpPr>
            <p:pic>
              <p:nvPicPr>
                <p:cNvPr id="18845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 y="391"/>
                  <a:ext cx="5647" cy="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5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 y="482"/>
                  <a:ext cx="1742"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5659" name="Rectangle 11"/>
              <p:cNvSpPr>
                <a:spLocks noChangeArrowheads="1"/>
              </p:cNvSpPr>
              <p:nvPr/>
            </p:nvSpPr>
            <p:spPr bwMode="auto">
              <a:xfrm>
                <a:off x="3264" y="1192"/>
                <a:ext cx="3072" cy="547"/>
              </a:xfrm>
              <a:prstGeom prst="rect">
                <a:avLst/>
              </a:prstGeom>
              <a:noFill/>
              <a:ln>
                <a:noFill/>
              </a:ln>
              <a:effectLst/>
              <a:extLst/>
            </p:spPr>
            <p:txBody>
              <a:bodyPr/>
              <a:lstStyle/>
              <a:p>
                <a:pPr marL="342900" indent="-342900">
                  <a:lnSpc>
                    <a:spcPct val="80000"/>
                  </a:lnSpc>
                  <a:spcBef>
                    <a:spcPct val="20000"/>
                  </a:spcBef>
                  <a:buClr>
                    <a:schemeClr val="hlink"/>
                  </a:buClr>
                  <a:buSzPct val="65000"/>
                  <a:buFont typeface="Wingdings" pitchFamily="2" charset="2"/>
                  <a:buNone/>
                  <a:defRPr/>
                </a:pPr>
                <a:r>
                  <a:rPr lang="en-US" sz="2000">
                    <a:solidFill>
                      <a:srgbClr val="FF3300"/>
                    </a:solidFill>
                    <a:effectLst>
                      <a:outerShdw blurRad="38100" dist="38100" dir="2700000" algn="tl">
                        <a:srgbClr val="000000"/>
                      </a:outerShdw>
                    </a:effectLst>
                    <a:latin typeface="Tahoma" pitchFamily="34" charset="0"/>
                    <a:cs typeface="+mn-cs"/>
                  </a:rPr>
                  <a:t>Trophic Cascade: Decline in Top Predators; Changing Climate</a:t>
                </a:r>
                <a:endParaRPr lang="en-CA" sz="2000">
                  <a:solidFill>
                    <a:srgbClr val="FF3300"/>
                  </a:solidFill>
                  <a:effectLst>
                    <a:outerShdw blurRad="38100" dist="38100" dir="2700000" algn="tl">
                      <a:srgbClr val="000000"/>
                    </a:outerShdw>
                  </a:effectLst>
                  <a:latin typeface="Tahoma" pitchFamily="34" charset="0"/>
                  <a:cs typeface="+mn-cs"/>
                </a:endParaRPr>
              </a:p>
            </p:txBody>
          </p:sp>
        </p:grpSp>
        <p:sp>
          <p:nvSpPr>
            <p:cNvPr id="188451" name="Text Box 12"/>
            <p:cNvSpPr txBox="1">
              <a:spLocks noChangeArrowheads="1"/>
            </p:cNvSpPr>
            <p:nvPr/>
          </p:nvSpPr>
          <p:spPr bwMode="auto">
            <a:xfrm>
              <a:off x="2275" y="119"/>
              <a:ext cx="3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solidFill>
                    <a:srgbClr val="FF3300"/>
                  </a:solidFill>
                </a:rPr>
                <a:t>NF:</a:t>
              </a:r>
              <a:endParaRPr lang="en-CA">
                <a:solidFill>
                  <a:srgbClr val="FF3300"/>
                </a:solidFill>
              </a:endParaRPr>
            </a:p>
          </p:txBody>
        </p:sp>
      </p:grpSp>
      <p:grpSp>
        <p:nvGrpSpPr>
          <p:cNvPr id="155661" name="Group 13"/>
          <p:cNvGrpSpPr>
            <a:grpSpLocks/>
          </p:cNvGrpSpPr>
          <p:nvPr/>
        </p:nvGrpSpPr>
        <p:grpSpPr bwMode="auto">
          <a:xfrm>
            <a:off x="685800" y="981075"/>
            <a:ext cx="8458200" cy="2328863"/>
            <a:chOff x="288" y="2371"/>
            <a:chExt cx="4864" cy="1154"/>
          </a:xfrm>
        </p:grpSpPr>
        <p:grpSp>
          <p:nvGrpSpPr>
            <p:cNvPr id="188446" name="Group 14"/>
            <p:cNvGrpSpPr>
              <a:grpSpLocks/>
            </p:cNvGrpSpPr>
            <p:nvPr/>
          </p:nvGrpSpPr>
          <p:grpSpPr bwMode="auto">
            <a:xfrm>
              <a:off x="288" y="2371"/>
              <a:ext cx="4864" cy="1154"/>
              <a:chOff x="288" y="2371"/>
              <a:chExt cx="4864" cy="1154"/>
            </a:xfrm>
          </p:grpSpPr>
          <p:pic>
            <p:nvPicPr>
              <p:cNvPr id="188448"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2371"/>
                <a:ext cx="4134" cy="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49"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8" y="3067"/>
                <a:ext cx="254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8447" name="Text Box 17"/>
            <p:cNvSpPr txBox="1">
              <a:spLocks noChangeArrowheads="1"/>
            </p:cNvSpPr>
            <p:nvPr/>
          </p:nvSpPr>
          <p:spPr bwMode="auto">
            <a:xfrm>
              <a:off x="3334" y="2432"/>
              <a:ext cx="86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solidFill>
                    <a:schemeClr val="bg2"/>
                  </a:solidFill>
                </a:rPr>
                <a:t>Black Sea</a:t>
              </a:r>
            </a:p>
          </p:txBody>
        </p:sp>
      </p:grpSp>
      <p:grpSp>
        <p:nvGrpSpPr>
          <p:cNvPr id="155666" name="Group 18"/>
          <p:cNvGrpSpPr>
            <a:grpSpLocks/>
          </p:cNvGrpSpPr>
          <p:nvPr/>
        </p:nvGrpSpPr>
        <p:grpSpPr bwMode="auto">
          <a:xfrm>
            <a:off x="179388" y="1052513"/>
            <a:ext cx="9451975" cy="2232025"/>
            <a:chOff x="1711" y="3375"/>
            <a:chExt cx="5409" cy="944"/>
          </a:xfrm>
        </p:grpSpPr>
        <p:grpSp>
          <p:nvGrpSpPr>
            <p:cNvPr id="188442" name="Group 19"/>
            <p:cNvGrpSpPr>
              <a:grpSpLocks/>
            </p:cNvGrpSpPr>
            <p:nvPr/>
          </p:nvGrpSpPr>
          <p:grpSpPr bwMode="auto">
            <a:xfrm rot="-248524">
              <a:off x="1711" y="3375"/>
              <a:ext cx="5409" cy="944"/>
              <a:chOff x="487" y="1613"/>
              <a:chExt cx="4025" cy="547"/>
            </a:xfrm>
          </p:grpSpPr>
          <p:pic>
            <p:nvPicPr>
              <p:cNvPr id="188444"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4635">
                <a:off x="487" y="1613"/>
                <a:ext cx="362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45"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7" y="1752"/>
                <a:ext cx="1405"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8443" name="Text Box 22"/>
            <p:cNvSpPr txBox="1">
              <a:spLocks noChangeArrowheads="1"/>
            </p:cNvSpPr>
            <p:nvPr/>
          </p:nvSpPr>
          <p:spPr bwMode="auto">
            <a:xfrm>
              <a:off x="5556" y="3838"/>
              <a:ext cx="103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solidFill>
                    <a:schemeClr val="bg2"/>
                  </a:solidFill>
                </a:rPr>
                <a:t>Baltic Sea</a:t>
              </a:r>
            </a:p>
          </p:txBody>
        </p:sp>
      </p:grpSp>
      <p:sp>
        <p:nvSpPr>
          <p:cNvPr id="155671" name="Text Box 23"/>
          <p:cNvSpPr txBox="1">
            <a:spLocks noChangeArrowheads="1"/>
          </p:cNvSpPr>
          <p:nvPr/>
        </p:nvSpPr>
        <p:spPr bwMode="auto">
          <a:xfrm>
            <a:off x="3652838" y="6021388"/>
            <a:ext cx="5689600" cy="476250"/>
          </a:xfrm>
          <a:prstGeom prst="rect">
            <a:avLst/>
          </a:prstGeom>
          <a:noFill/>
          <a:ln>
            <a:noFill/>
          </a:ln>
          <a:effectLst/>
          <a:extLst/>
        </p:spPr>
        <p:txBody>
          <a:bodyPr>
            <a:spAutoFit/>
          </a:bodyPr>
          <a:lstStyle/>
          <a:p>
            <a:pPr algn="ctr">
              <a:lnSpc>
                <a:spcPct val="90000"/>
              </a:lnSpc>
              <a:spcBef>
                <a:spcPct val="20000"/>
              </a:spcBef>
              <a:defRPr/>
            </a:pPr>
            <a:r>
              <a:rPr lang="en-US" sz="2800" dirty="0">
                <a:effectLst>
                  <a:outerShdw blurRad="38100" dist="38100" dir="2700000" algn="tl">
                    <a:srgbClr val="000000"/>
                  </a:outerShdw>
                </a:effectLst>
                <a:cs typeface="+mn-cs"/>
              </a:rPr>
              <a:t>LOCAL Observations:</a:t>
            </a:r>
          </a:p>
        </p:txBody>
      </p:sp>
      <p:sp>
        <p:nvSpPr>
          <p:cNvPr id="155672" name="Rectangle 24"/>
          <p:cNvSpPr>
            <a:spLocks noChangeArrowheads="1"/>
          </p:cNvSpPr>
          <p:nvPr/>
        </p:nvSpPr>
        <p:spPr bwMode="auto">
          <a:xfrm>
            <a:off x="250825" y="3944938"/>
            <a:ext cx="8713788" cy="2913062"/>
          </a:xfrm>
          <a:prstGeom prst="rect">
            <a:avLst/>
          </a:prstGeom>
          <a:solidFill>
            <a:schemeClr val="tx1"/>
          </a:solidFill>
          <a:ln>
            <a:noFill/>
          </a:ln>
          <a:effectLst/>
          <a:extLst/>
        </p:spPr>
        <p:txBody>
          <a:bodyPr/>
          <a:lstStyle/>
          <a:p>
            <a:pPr marL="342900" indent="-342900">
              <a:lnSpc>
                <a:spcPct val="90000"/>
              </a:lnSpc>
              <a:spcBef>
                <a:spcPct val="20000"/>
              </a:spcBef>
              <a:buClr>
                <a:schemeClr val="hlink"/>
              </a:buClr>
              <a:buSzPct val="65000"/>
              <a:buFont typeface="Wingdings" pitchFamily="2" charset="2"/>
              <a:buNone/>
              <a:defRPr/>
            </a:pPr>
            <a:r>
              <a:rPr lang="en-US" sz="2000" dirty="0">
                <a:solidFill>
                  <a:schemeClr val="bg1"/>
                </a:solidFill>
                <a:effectLst>
                  <a:outerShdw blurRad="38100" dist="38100" dir="2700000" algn="tl">
                    <a:srgbClr val="C0C0C0"/>
                  </a:outerShdw>
                </a:effectLst>
                <a:latin typeface="Tahoma" pitchFamily="34" charset="0"/>
                <a:cs typeface="+mn-cs"/>
              </a:rPr>
              <a:t>Over the past 10-20yrs… Common Patterns : </a:t>
            </a:r>
          </a:p>
          <a:p>
            <a:pPr marL="342900" indent="-342900">
              <a:lnSpc>
                <a:spcPct val="90000"/>
              </a:lnSpc>
              <a:spcBef>
                <a:spcPct val="20000"/>
              </a:spcBef>
              <a:buClr>
                <a:schemeClr val="hlink"/>
              </a:buClr>
              <a:buSzPct val="65000"/>
              <a:buFont typeface="Wingdings" pitchFamily="2" charset="2"/>
              <a:buNone/>
              <a:defRPr/>
            </a:pPr>
            <a:endParaRPr lang="en-US" sz="2400" i="1" dirty="0">
              <a:solidFill>
                <a:schemeClr val="bg1"/>
              </a:solidFill>
              <a:effectLst>
                <a:outerShdw blurRad="38100" dist="38100" dir="2700000" algn="tl">
                  <a:srgbClr val="C0C0C0"/>
                </a:outerShdw>
              </a:effectLst>
              <a:latin typeface="Tahoma" pitchFamily="34" charset="0"/>
              <a:cs typeface="+mn-cs"/>
            </a:endParaRPr>
          </a:p>
          <a:p>
            <a:pPr marL="342900" indent="-342900">
              <a:lnSpc>
                <a:spcPct val="90000"/>
              </a:lnSpc>
              <a:spcBef>
                <a:spcPct val="20000"/>
              </a:spcBef>
              <a:buClr>
                <a:schemeClr val="hlink"/>
              </a:buClr>
              <a:buSzPct val="65000"/>
              <a:buFont typeface="Wingdings" pitchFamily="2" charset="2"/>
              <a:buChar char="n"/>
              <a:defRPr/>
            </a:pPr>
            <a:endParaRPr lang="en-US" b="1" dirty="0">
              <a:solidFill>
                <a:schemeClr val="bg1"/>
              </a:solidFill>
              <a:effectLst>
                <a:outerShdw blurRad="38100" dist="38100" dir="2700000" algn="tl">
                  <a:srgbClr val="C0C0C0"/>
                </a:outerShdw>
              </a:effectLst>
              <a:latin typeface="Tahoma" pitchFamily="34" charset="0"/>
              <a:cs typeface="+mn-cs"/>
            </a:endParaRPr>
          </a:p>
          <a:p>
            <a:pPr marL="342900" indent="-342900">
              <a:lnSpc>
                <a:spcPct val="90000"/>
              </a:lnSpc>
              <a:spcBef>
                <a:spcPct val="20000"/>
              </a:spcBef>
              <a:buClr>
                <a:schemeClr val="hlink"/>
              </a:buClr>
              <a:buSzPct val="65000"/>
              <a:buFont typeface="Wingdings" pitchFamily="2" charset="2"/>
              <a:buChar char="n"/>
              <a:defRPr/>
            </a:pPr>
            <a:endParaRPr lang="en-US" b="1" dirty="0">
              <a:solidFill>
                <a:schemeClr val="bg1"/>
              </a:solidFill>
              <a:effectLst>
                <a:outerShdw blurRad="38100" dist="38100" dir="2700000" algn="tl">
                  <a:srgbClr val="C0C0C0"/>
                </a:outerShdw>
              </a:effectLst>
              <a:latin typeface="Tahoma" pitchFamily="34" charset="0"/>
              <a:cs typeface="+mn-cs"/>
            </a:endParaRPr>
          </a:p>
          <a:p>
            <a:pPr marL="342900" indent="-342900">
              <a:defRPr/>
            </a:pPr>
            <a:r>
              <a:rPr lang="en-CA" sz="3200" dirty="0">
                <a:solidFill>
                  <a:schemeClr val="bg1"/>
                </a:solidFill>
                <a:latin typeface="Tahoma" pitchFamily="34" charset="0"/>
                <a:cs typeface="+mn-cs"/>
              </a:rPr>
              <a:t>Heavy Fishing has dominated ecosystems, Climate modifies</a:t>
            </a:r>
            <a:endParaRPr lang="en-US" sz="3200" dirty="0">
              <a:solidFill>
                <a:schemeClr val="bg1"/>
              </a:solidFill>
              <a:latin typeface="Tahoma" pitchFamily="34" charset="0"/>
              <a:cs typeface="+mn-cs"/>
            </a:endParaRPr>
          </a:p>
        </p:txBody>
      </p:sp>
      <p:pic>
        <p:nvPicPr>
          <p:cNvPr id="155673"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650" y="476250"/>
            <a:ext cx="885666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5674" name="Group 26"/>
          <p:cNvGrpSpPr>
            <a:grpSpLocks/>
          </p:cNvGrpSpPr>
          <p:nvPr/>
        </p:nvGrpSpPr>
        <p:grpSpPr bwMode="auto">
          <a:xfrm>
            <a:off x="755650" y="620713"/>
            <a:ext cx="7488238" cy="2736850"/>
            <a:chOff x="295" y="1661"/>
            <a:chExt cx="5184" cy="1866"/>
          </a:xfrm>
        </p:grpSpPr>
        <p:pic>
          <p:nvPicPr>
            <p:cNvPr id="188440" name="Picture 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 y="1661"/>
              <a:ext cx="5184" cy="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41" name="Text Box 28"/>
            <p:cNvSpPr txBox="1">
              <a:spLocks noChangeArrowheads="1"/>
            </p:cNvSpPr>
            <p:nvPr/>
          </p:nvSpPr>
          <p:spPr bwMode="auto">
            <a:xfrm>
              <a:off x="916" y="2399"/>
              <a:ext cx="4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solidFill>
                    <a:srgbClr val="FF0000"/>
                  </a:solidFill>
                </a:rPr>
                <a:t>WSS</a:t>
              </a:r>
              <a:endParaRPr lang="en-US">
                <a:solidFill>
                  <a:srgbClr val="FF0000"/>
                </a:solidFill>
              </a:endParaRPr>
            </a:p>
          </p:txBody>
        </p:sp>
      </p:grpSp>
      <p:pic>
        <p:nvPicPr>
          <p:cNvPr id="155677" name="Picture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4213" y="1268413"/>
            <a:ext cx="6538912"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8" name="Picture 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2263" y="476250"/>
            <a:ext cx="882173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5679" name="Group 31"/>
          <p:cNvGrpSpPr>
            <a:grpSpLocks/>
          </p:cNvGrpSpPr>
          <p:nvPr/>
        </p:nvGrpSpPr>
        <p:grpSpPr bwMode="auto">
          <a:xfrm>
            <a:off x="900113" y="765175"/>
            <a:ext cx="7848600" cy="2632075"/>
            <a:chOff x="3061" y="709"/>
            <a:chExt cx="4944" cy="1658"/>
          </a:xfrm>
        </p:grpSpPr>
        <p:pic>
          <p:nvPicPr>
            <p:cNvPr id="188436" name="Picture 3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61" y="709"/>
              <a:ext cx="4944" cy="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8437" name="Group 33"/>
            <p:cNvGrpSpPr>
              <a:grpSpLocks noChangeAspect="1"/>
            </p:cNvGrpSpPr>
            <p:nvPr/>
          </p:nvGrpSpPr>
          <p:grpSpPr bwMode="auto">
            <a:xfrm>
              <a:off x="3061" y="1842"/>
              <a:ext cx="3456" cy="412"/>
              <a:chOff x="1965" y="2561"/>
              <a:chExt cx="3456" cy="412"/>
            </a:xfrm>
          </p:grpSpPr>
          <p:sp>
            <p:nvSpPr>
              <p:cNvPr id="188438" name="AutoShape 34"/>
              <p:cNvSpPr>
                <a:spLocks noChangeAspect="1" noChangeArrowheads="1" noTextEdit="1"/>
              </p:cNvSpPr>
              <p:nvPr/>
            </p:nvSpPr>
            <p:spPr bwMode="auto">
              <a:xfrm>
                <a:off x="1965" y="2561"/>
                <a:ext cx="345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pic>
            <p:nvPicPr>
              <p:cNvPr id="188439" name="Picture 3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65" y="2561"/>
                <a:ext cx="3467"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55684" name="Group 36"/>
          <p:cNvGrpSpPr>
            <a:grpSpLocks/>
          </p:cNvGrpSpPr>
          <p:nvPr/>
        </p:nvGrpSpPr>
        <p:grpSpPr bwMode="auto">
          <a:xfrm>
            <a:off x="755650" y="908050"/>
            <a:ext cx="8877300" cy="2124075"/>
            <a:chOff x="84" y="1491"/>
            <a:chExt cx="5592" cy="1338"/>
          </a:xfrm>
        </p:grpSpPr>
        <p:pic>
          <p:nvPicPr>
            <p:cNvPr id="188434" name="Picture 3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 y="1491"/>
              <a:ext cx="5592" cy="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35" name="Picture 3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46" y="2341"/>
              <a:ext cx="237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5687" name="Group 39"/>
          <p:cNvGrpSpPr>
            <a:grpSpLocks/>
          </p:cNvGrpSpPr>
          <p:nvPr/>
        </p:nvGrpSpPr>
        <p:grpSpPr bwMode="auto">
          <a:xfrm rot="328227">
            <a:off x="611188" y="476250"/>
            <a:ext cx="8013700" cy="3173413"/>
            <a:chOff x="249" y="1008"/>
            <a:chExt cx="5184" cy="2180"/>
          </a:xfrm>
        </p:grpSpPr>
        <p:pic>
          <p:nvPicPr>
            <p:cNvPr id="188432" name="Picture 4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59881">
              <a:off x="249" y="1008"/>
              <a:ext cx="5184" cy="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33" name="Rectangle 41"/>
            <p:cNvSpPr>
              <a:spLocks noChangeArrowheads="1"/>
            </p:cNvSpPr>
            <p:nvPr/>
          </p:nvSpPr>
          <p:spPr bwMode="auto">
            <a:xfrm rot="-393334">
              <a:off x="2880" y="2335"/>
              <a:ext cx="2027" cy="226"/>
            </a:xfrm>
            <a:prstGeom prst="rect">
              <a:avLst/>
            </a:prstGeom>
            <a:solidFill>
              <a:srgbClr val="FF6600">
                <a:alpha val="36862"/>
              </a:srgbClr>
            </a:solidFill>
            <a:ln w="9525">
              <a:solidFill>
                <a:schemeClr val="tx1"/>
              </a:solidFill>
              <a:miter lim="800000"/>
              <a:headEnd/>
              <a:tailEnd/>
            </a:ln>
          </p:spPr>
          <p:txBody>
            <a:bodyPr wrap="none" anchor="ctr"/>
            <a:lstStyle/>
            <a:p>
              <a:endParaRPr lang="en-CA"/>
            </a:p>
          </p:txBody>
        </p:sp>
      </p:grpSp>
      <p:pic>
        <p:nvPicPr>
          <p:cNvPr id="155690" name="Picture 4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8313" y="549275"/>
            <a:ext cx="7991475"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91" name="Picture 4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4213" y="908050"/>
            <a:ext cx="894715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5654"/>
                                        </p:tgtEl>
                                        <p:attrNameLst>
                                          <p:attrName>style.visibility</p:attrName>
                                        </p:attrNameLst>
                                      </p:cBhvr>
                                      <p:to>
                                        <p:strVal val="visible"/>
                                      </p:to>
                                    </p:set>
                                    <p:animEffect transition="in" filter="blinds(horizontal)">
                                      <p:cBhvr>
                                        <p:cTn id="7" dur="500"/>
                                        <p:tgtEl>
                                          <p:spTgt spid="1556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5661"/>
                                        </p:tgtEl>
                                        <p:attrNameLst>
                                          <p:attrName>style.visibility</p:attrName>
                                        </p:attrNameLst>
                                      </p:cBhvr>
                                      <p:to>
                                        <p:strVal val="visible"/>
                                      </p:to>
                                    </p:set>
                                    <p:animEffect transition="in" filter="blinds(horizontal)">
                                      <p:cBhvr>
                                        <p:cTn id="12" dur="500"/>
                                        <p:tgtEl>
                                          <p:spTgt spid="1556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55650"/>
                                        </p:tgtEl>
                                        <p:attrNameLst>
                                          <p:attrName>style.visibility</p:attrName>
                                        </p:attrNameLst>
                                      </p:cBhvr>
                                      <p:to>
                                        <p:strVal val="visible"/>
                                      </p:to>
                                    </p:set>
                                    <p:animEffect transition="in" filter="blinds(horizontal)">
                                      <p:cBhvr>
                                        <p:cTn id="17" dur="500"/>
                                        <p:tgtEl>
                                          <p:spTgt spid="155650"/>
                                        </p:tgtEl>
                                      </p:cBhvr>
                                    </p:animEffect>
                                  </p:childTnLst>
                                </p:cTn>
                              </p:par>
                              <p:par>
                                <p:cTn id="18" presetID="3" presetClass="entr" presetSubtype="10" fill="hold" nodeType="withEffect">
                                  <p:stCondLst>
                                    <p:cond delay="0"/>
                                  </p:stCondLst>
                                  <p:childTnLst>
                                    <p:set>
                                      <p:cBhvr>
                                        <p:cTn id="19" dur="1" fill="hold">
                                          <p:stCondLst>
                                            <p:cond delay="0"/>
                                          </p:stCondLst>
                                        </p:cTn>
                                        <p:tgtEl>
                                          <p:spTgt spid="155666"/>
                                        </p:tgtEl>
                                        <p:attrNameLst>
                                          <p:attrName>style.visibility</p:attrName>
                                        </p:attrNameLst>
                                      </p:cBhvr>
                                      <p:to>
                                        <p:strVal val="visible"/>
                                      </p:to>
                                    </p:set>
                                    <p:animEffect transition="in" filter="blinds(horizontal)">
                                      <p:cBhvr>
                                        <p:cTn id="20" dur="500"/>
                                        <p:tgtEl>
                                          <p:spTgt spid="15566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55673"/>
                                        </p:tgtEl>
                                        <p:attrNameLst>
                                          <p:attrName>style.visibility</p:attrName>
                                        </p:attrNameLst>
                                      </p:cBhvr>
                                      <p:to>
                                        <p:strVal val="visible"/>
                                      </p:to>
                                    </p:set>
                                    <p:animEffect transition="in" filter="blinds(horizontal)">
                                      <p:cBhvr>
                                        <p:cTn id="25" dur="500"/>
                                        <p:tgtEl>
                                          <p:spTgt spid="155673"/>
                                        </p:tgtEl>
                                      </p:cBhvr>
                                    </p:animEffect>
                                  </p:childTnLst>
                                </p:cTn>
                              </p:par>
                            </p:childTnLst>
                          </p:cTn>
                        </p:par>
                        <p:par>
                          <p:cTn id="26" fill="hold" nodeType="afterGroup">
                            <p:stCondLst>
                              <p:cond delay="500"/>
                            </p:stCondLst>
                            <p:childTnLst>
                              <p:par>
                                <p:cTn id="27" presetID="3" presetClass="entr" presetSubtype="10" fill="hold" nodeType="afterEffect">
                                  <p:stCondLst>
                                    <p:cond delay="0"/>
                                  </p:stCondLst>
                                  <p:childTnLst>
                                    <p:set>
                                      <p:cBhvr>
                                        <p:cTn id="28" dur="1" fill="hold">
                                          <p:stCondLst>
                                            <p:cond delay="0"/>
                                          </p:stCondLst>
                                        </p:cTn>
                                        <p:tgtEl>
                                          <p:spTgt spid="155674"/>
                                        </p:tgtEl>
                                        <p:attrNameLst>
                                          <p:attrName>style.visibility</p:attrName>
                                        </p:attrNameLst>
                                      </p:cBhvr>
                                      <p:to>
                                        <p:strVal val="visible"/>
                                      </p:to>
                                    </p:set>
                                    <p:animEffect transition="in" filter="blinds(horizontal)">
                                      <p:cBhvr>
                                        <p:cTn id="29" dur="2000"/>
                                        <p:tgtEl>
                                          <p:spTgt spid="155674"/>
                                        </p:tgtEl>
                                      </p:cBhvr>
                                    </p:animEffect>
                                  </p:childTnLst>
                                </p:cTn>
                              </p:par>
                            </p:childTnLst>
                          </p:cTn>
                        </p:par>
                        <p:par>
                          <p:cTn id="30" fill="hold" nodeType="afterGroup">
                            <p:stCondLst>
                              <p:cond delay="2500"/>
                            </p:stCondLst>
                            <p:childTnLst>
                              <p:par>
                                <p:cTn id="31" presetID="3" presetClass="entr" presetSubtype="10" fill="hold" nodeType="afterEffect">
                                  <p:stCondLst>
                                    <p:cond delay="0"/>
                                  </p:stCondLst>
                                  <p:childTnLst>
                                    <p:set>
                                      <p:cBhvr>
                                        <p:cTn id="32" dur="1" fill="hold">
                                          <p:stCondLst>
                                            <p:cond delay="0"/>
                                          </p:stCondLst>
                                        </p:cTn>
                                        <p:tgtEl>
                                          <p:spTgt spid="155677"/>
                                        </p:tgtEl>
                                        <p:attrNameLst>
                                          <p:attrName>style.visibility</p:attrName>
                                        </p:attrNameLst>
                                      </p:cBhvr>
                                      <p:to>
                                        <p:strVal val="visible"/>
                                      </p:to>
                                    </p:set>
                                    <p:animEffect transition="in" filter="blinds(horizontal)">
                                      <p:cBhvr>
                                        <p:cTn id="33" dur="2000"/>
                                        <p:tgtEl>
                                          <p:spTgt spid="155677"/>
                                        </p:tgtEl>
                                      </p:cBhvr>
                                    </p:animEffect>
                                  </p:childTnLst>
                                </p:cTn>
                              </p:par>
                            </p:childTnLst>
                          </p:cTn>
                        </p:par>
                        <p:par>
                          <p:cTn id="34" fill="hold" nodeType="afterGroup">
                            <p:stCondLst>
                              <p:cond delay="4500"/>
                            </p:stCondLst>
                            <p:childTnLst>
                              <p:par>
                                <p:cTn id="35" presetID="3" presetClass="entr" presetSubtype="10" fill="hold" nodeType="afterEffect">
                                  <p:stCondLst>
                                    <p:cond delay="0"/>
                                  </p:stCondLst>
                                  <p:childTnLst>
                                    <p:set>
                                      <p:cBhvr>
                                        <p:cTn id="36" dur="1" fill="hold">
                                          <p:stCondLst>
                                            <p:cond delay="0"/>
                                          </p:stCondLst>
                                        </p:cTn>
                                        <p:tgtEl>
                                          <p:spTgt spid="155678"/>
                                        </p:tgtEl>
                                        <p:attrNameLst>
                                          <p:attrName>style.visibility</p:attrName>
                                        </p:attrNameLst>
                                      </p:cBhvr>
                                      <p:to>
                                        <p:strVal val="visible"/>
                                      </p:to>
                                    </p:set>
                                    <p:animEffect transition="in" filter="blinds(horizontal)">
                                      <p:cBhvr>
                                        <p:cTn id="37" dur="2000"/>
                                        <p:tgtEl>
                                          <p:spTgt spid="155678"/>
                                        </p:tgtEl>
                                      </p:cBhvr>
                                    </p:animEffect>
                                  </p:childTnLst>
                                </p:cTn>
                              </p:par>
                            </p:childTnLst>
                          </p:cTn>
                        </p:par>
                        <p:par>
                          <p:cTn id="38" fill="hold" nodeType="afterGroup">
                            <p:stCondLst>
                              <p:cond delay="6500"/>
                            </p:stCondLst>
                            <p:childTnLst>
                              <p:par>
                                <p:cTn id="39" presetID="3" presetClass="entr" presetSubtype="10" fill="hold" nodeType="afterEffect">
                                  <p:stCondLst>
                                    <p:cond delay="0"/>
                                  </p:stCondLst>
                                  <p:childTnLst>
                                    <p:set>
                                      <p:cBhvr>
                                        <p:cTn id="40" dur="1" fill="hold">
                                          <p:stCondLst>
                                            <p:cond delay="0"/>
                                          </p:stCondLst>
                                        </p:cTn>
                                        <p:tgtEl>
                                          <p:spTgt spid="155679"/>
                                        </p:tgtEl>
                                        <p:attrNameLst>
                                          <p:attrName>style.visibility</p:attrName>
                                        </p:attrNameLst>
                                      </p:cBhvr>
                                      <p:to>
                                        <p:strVal val="visible"/>
                                      </p:to>
                                    </p:set>
                                    <p:animEffect transition="in" filter="blinds(horizontal)">
                                      <p:cBhvr>
                                        <p:cTn id="41" dur="2000"/>
                                        <p:tgtEl>
                                          <p:spTgt spid="155679"/>
                                        </p:tgtEl>
                                      </p:cBhvr>
                                    </p:animEffect>
                                  </p:childTnLst>
                                </p:cTn>
                              </p:par>
                            </p:childTnLst>
                          </p:cTn>
                        </p:par>
                        <p:par>
                          <p:cTn id="42" fill="hold" nodeType="afterGroup">
                            <p:stCondLst>
                              <p:cond delay="8500"/>
                            </p:stCondLst>
                            <p:childTnLst>
                              <p:par>
                                <p:cTn id="43" presetID="3" presetClass="entr" presetSubtype="10" fill="hold" nodeType="afterEffect">
                                  <p:stCondLst>
                                    <p:cond delay="0"/>
                                  </p:stCondLst>
                                  <p:childTnLst>
                                    <p:set>
                                      <p:cBhvr>
                                        <p:cTn id="44" dur="1" fill="hold">
                                          <p:stCondLst>
                                            <p:cond delay="0"/>
                                          </p:stCondLst>
                                        </p:cTn>
                                        <p:tgtEl>
                                          <p:spTgt spid="155684"/>
                                        </p:tgtEl>
                                        <p:attrNameLst>
                                          <p:attrName>style.visibility</p:attrName>
                                        </p:attrNameLst>
                                      </p:cBhvr>
                                      <p:to>
                                        <p:strVal val="visible"/>
                                      </p:to>
                                    </p:set>
                                    <p:animEffect transition="in" filter="blinds(horizontal)">
                                      <p:cBhvr>
                                        <p:cTn id="45" dur="2000"/>
                                        <p:tgtEl>
                                          <p:spTgt spid="155684"/>
                                        </p:tgtEl>
                                      </p:cBhvr>
                                    </p:animEffect>
                                  </p:childTnLst>
                                </p:cTn>
                              </p:par>
                            </p:childTnLst>
                          </p:cTn>
                        </p:par>
                        <p:par>
                          <p:cTn id="46" fill="hold" nodeType="afterGroup">
                            <p:stCondLst>
                              <p:cond delay="10500"/>
                            </p:stCondLst>
                            <p:childTnLst>
                              <p:par>
                                <p:cTn id="47" presetID="3" presetClass="entr" presetSubtype="10" fill="hold" nodeType="afterEffect">
                                  <p:stCondLst>
                                    <p:cond delay="0"/>
                                  </p:stCondLst>
                                  <p:childTnLst>
                                    <p:set>
                                      <p:cBhvr>
                                        <p:cTn id="48" dur="1" fill="hold">
                                          <p:stCondLst>
                                            <p:cond delay="0"/>
                                          </p:stCondLst>
                                        </p:cTn>
                                        <p:tgtEl>
                                          <p:spTgt spid="155687"/>
                                        </p:tgtEl>
                                        <p:attrNameLst>
                                          <p:attrName>style.visibility</p:attrName>
                                        </p:attrNameLst>
                                      </p:cBhvr>
                                      <p:to>
                                        <p:strVal val="visible"/>
                                      </p:to>
                                    </p:set>
                                    <p:animEffect transition="in" filter="blinds(horizontal)">
                                      <p:cBhvr>
                                        <p:cTn id="49" dur="2000"/>
                                        <p:tgtEl>
                                          <p:spTgt spid="155687"/>
                                        </p:tgtEl>
                                      </p:cBhvr>
                                    </p:animEffect>
                                  </p:childTnLst>
                                </p:cTn>
                              </p:par>
                            </p:childTnLst>
                          </p:cTn>
                        </p:par>
                        <p:par>
                          <p:cTn id="50" fill="hold" nodeType="afterGroup">
                            <p:stCondLst>
                              <p:cond delay="12500"/>
                            </p:stCondLst>
                            <p:childTnLst>
                              <p:par>
                                <p:cTn id="51" presetID="3" presetClass="entr" presetSubtype="10" fill="hold" nodeType="afterEffect">
                                  <p:stCondLst>
                                    <p:cond delay="0"/>
                                  </p:stCondLst>
                                  <p:childTnLst>
                                    <p:set>
                                      <p:cBhvr>
                                        <p:cTn id="52" dur="1" fill="hold">
                                          <p:stCondLst>
                                            <p:cond delay="0"/>
                                          </p:stCondLst>
                                        </p:cTn>
                                        <p:tgtEl>
                                          <p:spTgt spid="155690"/>
                                        </p:tgtEl>
                                        <p:attrNameLst>
                                          <p:attrName>style.visibility</p:attrName>
                                        </p:attrNameLst>
                                      </p:cBhvr>
                                      <p:to>
                                        <p:strVal val="visible"/>
                                      </p:to>
                                    </p:set>
                                    <p:animEffect transition="in" filter="blinds(horizontal)">
                                      <p:cBhvr>
                                        <p:cTn id="53" dur="500"/>
                                        <p:tgtEl>
                                          <p:spTgt spid="15569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155691"/>
                                        </p:tgtEl>
                                        <p:attrNameLst>
                                          <p:attrName>style.visibility</p:attrName>
                                        </p:attrNameLst>
                                      </p:cBhvr>
                                      <p:to>
                                        <p:strVal val="visible"/>
                                      </p:to>
                                    </p:set>
                                    <p:animEffect transition="in" filter="blinds(horizontal)">
                                      <p:cBhvr>
                                        <p:cTn id="58" dur="500"/>
                                        <p:tgtEl>
                                          <p:spTgt spid="155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395288" y="549275"/>
            <a:ext cx="8229600" cy="796925"/>
          </a:xfrm>
        </p:spPr>
        <p:txBody>
          <a:bodyPr/>
          <a:lstStyle/>
          <a:p>
            <a:pPr eaLnBrk="1" hangingPunct="1"/>
            <a:r>
              <a:rPr lang="en-CA" altLang="en-US" smtClean="0"/>
              <a:t>Background</a:t>
            </a:r>
          </a:p>
        </p:txBody>
      </p:sp>
      <p:sp>
        <p:nvSpPr>
          <p:cNvPr id="4100" name="Rectangle 3"/>
          <p:cNvSpPr>
            <a:spLocks noGrp="1" noChangeArrowheads="1"/>
          </p:cNvSpPr>
          <p:nvPr>
            <p:ph type="body" idx="1"/>
          </p:nvPr>
        </p:nvSpPr>
        <p:spPr/>
        <p:txBody>
          <a:bodyPr/>
          <a:lstStyle/>
          <a:p>
            <a:pPr marL="457200" lvl="1" indent="0" eaLnBrk="1" hangingPunct="1">
              <a:buFont typeface="Arial" pitchFamily="34" charset="0"/>
              <a:buNone/>
              <a:defRPr/>
            </a:pPr>
            <a:endParaRPr lang="en-CA" altLang="en-US" sz="2000" dirty="0" smtClean="0"/>
          </a:p>
          <a:p>
            <a:pPr eaLnBrk="1" hangingPunct="1">
              <a:defRPr/>
            </a:pPr>
            <a:r>
              <a:rPr lang="en-CA" sz="2400" dirty="0"/>
              <a:t>In 2010, Government of Canada renewal of climate change adaptation funding </a:t>
            </a:r>
            <a:r>
              <a:rPr lang="en-CA" sz="2400" dirty="0" smtClean="0"/>
              <a:t>included </a:t>
            </a:r>
            <a:r>
              <a:rPr lang="en-CA" sz="2400" dirty="0"/>
              <a:t>Fisheries and Oceans Canada </a:t>
            </a:r>
            <a:r>
              <a:rPr lang="en-CA" sz="2400" dirty="0" smtClean="0"/>
              <a:t>totalling  9 Federal departments.</a:t>
            </a:r>
          </a:p>
          <a:p>
            <a:pPr eaLnBrk="1" hangingPunct="1">
              <a:defRPr/>
            </a:pPr>
            <a:endParaRPr lang="en-CA" altLang="en-US" sz="2400" dirty="0" smtClean="0"/>
          </a:p>
          <a:p>
            <a:pPr eaLnBrk="1" hangingPunct="1">
              <a:defRPr/>
            </a:pPr>
            <a:r>
              <a:rPr lang="en-CA" altLang="en-US" sz="2400" dirty="0" smtClean="0"/>
              <a:t>Theme: </a:t>
            </a:r>
            <a:r>
              <a:rPr lang="en-CA" altLang="en-US" sz="2400" i="1" dirty="0" smtClean="0"/>
              <a:t>Enhance the Science Foundation to Understand, Predict and Assess Climate Change Impacts</a:t>
            </a:r>
            <a:r>
              <a:rPr lang="en-CA" altLang="en-US" sz="2400" dirty="0" smtClean="0"/>
              <a:t>: </a:t>
            </a:r>
          </a:p>
          <a:p>
            <a:pPr lvl="1" eaLnBrk="1" hangingPunct="1">
              <a:defRPr/>
            </a:pPr>
            <a:r>
              <a:rPr lang="en-CA" altLang="en-US" sz="2000" dirty="0" smtClean="0"/>
              <a:t>DFO launched a five year science-based climate change program focused on adapting the delivery of Fisheries and Oceans Canada’s mandated areas of responsibility</a:t>
            </a:r>
          </a:p>
          <a:p>
            <a:pPr lvl="1" eaLnBrk="1" hangingPunct="1">
              <a:defRPr/>
            </a:pPr>
            <a:r>
              <a:rPr lang="en-CA" altLang="en-US" sz="2000" dirty="0" smtClean="0"/>
              <a:t>Fiscal Year 2014-15 is the fourth year of the program</a:t>
            </a:r>
          </a:p>
          <a:p>
            <a:pPr eaLnBrk="1" hangingPunct="1">
              <a:defRPr/>
            </a:pPr>
            <a:endParaRPr lang="en-CA" altLang="en-US" sz="28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6" name="Rectangle 3"/>
          <p:cNvSpPr>
            <a:spLocks noGrp="1" noChangeArrowheads="1"/>
          </p:cNvSpPr>
          <p:nvPr>
            <p:ph type="body" idx="4294967295"/>
          </p:nvPr>
        </p:nvSpPr>
        <p:spPr>
          <a:xfrm>
            <a:off x="250825" y="260350"/>
            <a:ext cx="4537075" cy="3168650"/>
          </a:xfrm>
        </p:spPr>
        <p:txBody>
          <a:bodyPr/>
          <a:lstStyle/>
          <a:p>
            <a:pPr>
              <a:lnSpc>
                <a:spcPct val="80000"/>
              </a:lnSpc>
            </a:pPr>
            <a:r>
              <a:rPr lang="en-US" sz="1400" b="1" smtClean="0"/>
              <a:t>LOCAL OBSERVATIONs:</a:t>
            </a:r>
            <a:r>
              <a:rPr lang="en-US" sz="1400" smtClean="0"/>
              <a:t> </a:t>
            </a:r>
          </a:p>
          <a:p>
            <a:pPr>
              <a:lnSpc>
                <a:spcPct val="80000"/>
              </a:lnSpc>
            </a:pPr>
            <a:r>
              <a:rPr lang="en-US" sz="1400" smtClean="0"/>
              <a:t>Fisheries productivity has been more influenced by overfishing than by climate change. </a:t>
            </a:r>
          </a:p>
          <a:p>
            <a:pPr>
              <a:lnSpc>
                <a:spcPct val="80000"/>
              </a:lnSpc>
            </a:pPr>
            <a:endParaRPr lang="en-US" sz="1400" smtClean="0"/>
          </a:p>
          <a:p>
            <a:pPr>
              <a:lnSpc>
                <a:spcPct val="80000"/>
              </a:lnSpc>
            </a:pPr>
            <a:r>
              <a:rPr lang="en-US" sz="1400" smtClean="0"/>
              <a:t>Ability to adapt depends on high levels of variation</a:t>
            </a:r>
            <a:endParaRPr lang="en-CA" sz="1400" smtClean="0"/>
          </a:p>
          <a:p>
            <a:pPr>
              <a:lnSpc>
                <a:spcPct val="80000"/>
              </a:lnSpc>
            </a:pPr>
            <a:endParaRPr lang="en-US" sz="1400" smtClean="0"/>
          </a:p>
          <a:p>
            <a:pPr>
              <a:lnSpc>
                <a:spcPct val="80000"/>
              </a:lnSpc>
            </a:pPr>
            <a:r>
              <a:rPr lang="en-CA" sz="1400" smtClean="0"/>
              <a:t>Fishing reduces variation (e.g. size truncation, loss of sub-populations) </a:t>
            </a:r>
          </a:p>
          <a:p>
            <a:pPr>
              <a:lnSpc>
                <a:spcPct val="80000"/>
              </a:lnSpc>
            </a:pPr>
            <a:endParaRPr lang="en-CA" sz="1400" smtClean="0"/>
          </a:p>
          <a:p>
            <a:pPr>
              <a:lnSpc>
                <a:spcPct val="80000"/>
              </a:lnSpc>
            </a:pPr>
            <a:r>
              <a:rPr lang="en-CA" sz="1400" smtClean="0"/>
              <a:t>Thus over</a:t>
            </a:r>
            <a:r>
              <a:rPr lang="en-US" sz="1400" smtClean="0"/>
              <a:t>-fished populations are less resilient to climate change. </a:t>
            </a:r>
            <a:r>
              <a:rPr lang="en-US" sz="1400" smtClean="0">
                <a:sym typeface="Wingdings" pitchFamily="2" charset="2"/>
              </a:rPr>
              <a:t>MAJOR FOCUS in literature (J.Mar Systems)</a:t>
            </a:r>
            <a:endParaRPr lang="en-US" sz="1400" smtClean="0"/>
          </a:p>
          <a:p>
            <a:pPr>
              <a:lnSpc>
                <a:spcPct val="80000"/>
              </a:lnSpc>
            </a:pPr>
            <a:endParaRPr lang="en-CA" sz="1400" b="1" smtClean="0"/>
          </a:p>
          <a:p>
            <a:pPr>
              <a:lnSpc>
                <a:spcPct val="80000"/>
              </a:lnSpc>
            </a:pPr>
            <a:endParaRPr lang="en-US" sz="1400" smtClean="0"/>
          </a:p>
          <a:p>
            <a:pPr>
              <a:lnSpc>
                <a:spcPct val="80000"/>
              </a:lnSpc>
            </a:pPr>
            <a:endParaRPr lang="en-US" sz="1400" smtClean="0"/>
          </a:p>
        </p:txBody>
      </p:sp>
      <p:pic>
        <p:nvPicPr>
          <p:cNvPr id="31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0"/>
            <a:ext cx="3517900"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18" name="Group 7"/>
          <p:cNvGrpSpPr>
            <a:grpSpLocks/>
          </p:cNvGrpSpPr>
          <p:nvPr/>
        </p:nvGrpSpPr>
        <p:grpSpPr bwMode="auto">
          <a:xfrm>
            <a:off x="2411413" y="3357563"/>
            <a:ext cx="7627937" cy="3500437"/>
            <a:chOff x="1111" y="1797"/>
            <a:chExt cx="5283" cy="2523"/>
          </a:xfrm>
        </p:grpSpPr>
        <p:graphicFrame>
          <p:nvGraphicFramePr>
            <p:cNvPr id="3115" name="Object 43"/>
            <p:cNvGraphicFramePr>
              <a:graphicFrameLocks noChangeAspect="1"/>
            </p:cNvGraphicFramePr>
            <p:nvPr/>
          </p:nvGraphicFramePr>
          <p:xfrm>
            <a:off x="1111" y="1797"/>
            <a:ext cx="4536" cy="2523"/>
          </p:xfrm>
          <a:graphic>
            <a:graphicData uri="http://schemas.openxmlformats.org/presentationml/2006/ole">
              <mc:AlternateContent xmlns:mc="http://schemas.openxmlformats.org/markup-compatibility/2006">
                <mc:Choice xmlns:v="urn:schemas-microsoft-com:vml" Requires="v">
                  <p:oleObj spid="_x0000_s3135" name="Chart" r:id="rId5" imgW="4676925" imgH="2190935" progId="Excel.Chart.8">
                    <p:embed/>
                  </p:oleObj>
                </mc:Choice>
                <mc:Fallback>
                  <p:oleObj name="Chart" r:id="rId5" imgW="4676925" imgH="2190935" progId="Excel.Chart.8">
                    <p:embed/>
                    <p:pic>
                      <p:nvPicPr>
                        <p:cNvPr id="0" name="Object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 y="1797"/>
                          <a:ext cx="4536" cy="2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19" name="Text Box 9"/>
            <p:cNvSpPr txBox="1">
              <a:spLocks noChangeArrowheads="1"/>
            </p:cNvSpPr>
            <p:nvPr/>
          </p:nvSpPr>
          <p:spPr bwMode="auto">
            <a:xfrm>
              <a:off x="1655" y="1842"/>
              <a:ext cx="4739"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sz="2400">
                  <a:solidFill>
                    <a:schemeClr val="bg2"/>
                  </a:solidFill>
                </a:rPr>
                <a:t>Annual Proportion Depletion of Cod SSB</a:t>
              </a:r>
              <a:endParaRPr lang="en-US" sz="2400">
                <a:solidFill>
                  <a:schemeClr val="bg2"/>
                </a:solidFill>
              </a:endParaRP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537" name="Group 34"/>
          <p:cNvGrpSpPr>
            <a:grpSpLocks/>
          </p:cNvGrpSpPr>
          <p:nvPr/>
        </p:nvGrpSpPr>
        <p:grpSpPr bwMode="auto">
          <a:xfrm>
            <a:off x="0" y="-41275"/>
            <a:ext cx="9234488" cy="6870700"/>
            <a:chOff x="0" y="-26"/>
            <a:chExt cx="5817" cy="4328"/>
          </a:xfrm>
        </p:grpSpPr>
        <p:sp>
          <p:nvSpPr>
            <p:cNvPr id="193538" name="Rectangle 2"/>
            <p:cNvSpPr>
              <a:spLocks noChangeArrowheads="1"/>
            </p:cNvSpPr>
            <p:nvPr/>
          </p:nvSpPr>
          <p:spPr bwMode="auto">
            <a:xfrm>
              <a:off x="0" y="0"/>
              <a:ext cx="5760" cy="4294"/>
            </a:xfrm>
            <a:prstGeom prst="rect">
              <a:avLst/>
            </a:prstGeom>
            <a:solidFill>
              <a:schemeClr val="accent1">
                <a:alpha val="0"/>
              </a:schemeClr>
            </a:solidFill>
            <a:ln w="34925" algn="ctr">
              <a:solidFill>
                <a:schemeClr val="tx1"/>
              </a:solidFill>
              <a:miter lim="800000"/>
              <a:headEnd/>
              <a:tailEnd/>
            </a:ln>
          </p:spPr>
          <p:txBody>
            <a:bodyPr wrap="none" anchor="ctr"/>
            <a:lstStyle/>
            <a:p>
              <a:pPr algn="ctr"/>
              <a:endParaRPr lang="en-US"/>
            </a:p>
          </p:txBody>
        </p:sp>
        <p:sp>
          <p:nvSpPr>
            <p:cNvPr id="193539" name="Text Box 3"/>
            <p:cNvSpPr txBox="1">
              <a:spLocks noChangeArrowheads="1"/>
            </p:cNvSpPr>
            <p:nvPr/>
          </p:nvSpPr>
          <p:spPr bwMode="auto">
            <a:xfrm>
              <a:off x="2472" y="3540"/>
              <a:ext cx="1361" cy="237"/>
            </a:xfrm>
            <a:prstGeom prst="rect">
              <a:avLst/>
            </a:prstGeom>
            <a:solidFill>
              <a:schemeClr val="bg1"/>
            </a:solidFill>
            <a:ln w="9525" algn="ctr">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buFont typeface="Symbol" pitchFamily="18" charset="2"/>
                <a:buNone/>
              </a:pPr>
              <a:r>
                <a:rPr lang="en-CA">
                  <a:solidFill>
                    <a:srgbClr val="000000"/>
                  </a:solidFill>
                  <a:cs typeface="Times New Roman" pitchFamily="18" charset="0"/>
                </a:rPr>
                <a:t>Smaller Population</a:t>
              </a:r>
              <a:endParaRPr lang="en-US">
                <a:solidFill>
                  <a:srgbClr val="000000"/>
                </a:solidFill>
                <a:cs typeface="Times New Roman" pitchFamily="18" charset="0"/>
              </a:endParaRPr>
            </a:p>
          </p:txBody>
        </p:sp>
        <p:grpSp>
          <p:nvGrpSpPr>
            <p:cNvPr id="193540" name="Group 4"/>
            <p:cNvGrpSpPr>
              <a:grpSpLocks/>
            </p:cNvGrpSpPr>
            <p:nvPr/>
          </p:nvGrpSpPr>
          <p:grpSpPr bwMode="auto">
            <a:xfrm>
              <a:off x="2200" y="2633"/>
              <a:ext cx="1769" cy="657"/>
              <a:chOff x="2200" y="2659"/>
              <a:chExt cx="1769" cy="657"/>
            </a:xfrm>
          </p:grpSpPr>
          <p:sp>
            <p:nvSpPr>
              <p:cNvPr id="27653" name="AutoShape 5"/>
              <p:cNvSpPr>
                <a:spLocks noChangeArrowheads="1"/>
              </p:cNvSpPr>
              <p:nvPr/>
            </p:nvSpPr>
            <p:spPr bwMode="auto">
              <a:xfrm>
                <a:off x="2971" y="3067"/>
                <a:ext cx="173" cy="249"/>
              </a:xfrm>
              <a:prstGeom prst="downArrow">
                <a:avLst>
                  <a:gd name="adj1" fmla="val 50000"/>
                  <a:gd name="adj2" fmla="val 35983"/>
                </a:avLst>
              </a:prstGeom>
              <a:solidFill>
                <a:srgbClr val="FFFFFF"/>
              </a:solidFill>
              <a:ln w="22225" algn="ctr">
                <a:solidFill>
                  <a:schemeClr val="tx1"/>
                </a:solidFill>
                <a:miter lim="800000"/>
                <a:headEnd/>
                <a:tailEnd/>
              </a:ln>
              <a:effectLst>
                <a:outerShdw dist="107763" dir="18900000" algn="ctr" rotWithShape="0">
                  <a:schemeClr val="bg2">
                    <a:alpha val="50000"/>
                  </a:schemeClr>
                </a:outerShdw>
              </a:effectLst>
            </p:spPr>
            <p:txBody>
              <a:bodyPr wrap="none" anchor="ctr"/>
              <a:lstStyle/>
              <a:p>
                <a:pPr>
                  <a:defRPr/>
                </a:pPr>
                <a:endParaRPr lang="en-CA">
                  <a:cs typeface="+mn-cs"/>
                </a:endParaRPr>
              </a:p>
            </p:txBody>
          </p:sp>
          <p:sp>
            <p:nvSpPr>
              <p:cNvPr id="193569" name="Text Box 6"/>
              <p:cNvSpPr txBox="1">
                <a:spLocks noChangeArrowheads="1"/>
              </p:cNvSpPr>
              <p:nvPr/>
            </p:nvSpPr>
            <p:spPr bwMode="auto">
              <a:xfrm>
                <a:off x="2200" y="2659"/>
                <a:ext cx="1769" cy="392"/>
              </a:xfrm>
              <a:prstGeom prst="rect">
                <a:avLst/>
              </a:prstGeom>
              <a:solidFill>
                <a:schemeClr val="bg1"/>
              </a:solidFill>
              <a:ln w="9525" algn="ctr">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nSpc>
                    <a:spcPct val="80000"/>
                  </a:lnSpc>
                  <a:spcBef>
                    <a:spcPct val="30000"/>
                  </a:spcBef>
                  <a:buFont typeface="Symbol" pitchFamily="18" charset="2"/>
                  <a:buNone/>
                </a:pPr>
                <a:r>
                  <a:rPr lang="en-CA">
                    <a:solidFill>
                      <a:srgbClr val="000000"/>
                    </a:solidFill>
                    <a:cs typeface="Times New Roman" pitchFamily="18" charset="0"/>
                  </a:rPr>
                  <a:t>Lower Reproduction </a:t>
                </a:r>
              </a:p>
              <a:p>
                <a:pPr>
                  <a:lnSpc>
                    <a:spcPct val="80000"/>
                  </a:lnSpc>
                  <a:spcBef>
                    <a:spcPct val="30000"/>
                  </a:spcBef>
                  <a:buFont typeface="Symbol" pitchFamily="18" charset="2"/>
                  <a:buNone/>
                </a:pPr>
                <a:r>
                  <a:rPr lang="en-CA">
                    <a:solidFill>
                      <a:srgbClr val="000000"/>
                    </a:solidFill>
                    <a:cs typeface="Times New Roman" pitchFamily="18" charset="0"/>
                  </a:rPr>
                  <a:t>Higher Natural Mortality</a:t>
                </a:r>
                <a:endParaRPr lang="en-US">
                  <a:solidFill>
                    <a:srgbClr val="000000"/>
                  </a:solidFill>
                  <a:cs typeface="Times New Roman" pitchFamily="18" charset="0"/>
                </a:endParaRPr>
              </a:p>
            </p:txBody>
          </p:sp>
        </p:grpSp>
        <p:grpSp>
          <p:nvGrpSpPr>
            <p:cNvPr id="193541" name="Group 7"/>
            <p:cNvGrpSpPr>
              <a:grpSpLocks/>
            </p:cNvGrpSpPr>
            <p:nvPr/>
          </p:nvGrpSpPr>
          <p:grpSpPr bwMode="auto">
            <a:xfrm>
              <a:off x="2018" y="1862"/>
              <a:ext cx="2313" cy="544"/>
              <a:chOff x="2018" y="1888"/>
              <a:chExt cx="2313" cy="544"/>
            </a:xfrm>
          </p:grpSpPr>
          <p:sp>
            <p:nvSpPr>
              <p:cNvPr id="27656" name="AutoShape 8"/>
              <p:cNvSpPr>
                <a:spLocks noChangeArrowheads="1"/>
              </p:cNvSpPr>
              <p:nvPr/>
            </p:nvSpPr>
            <p:spPr bwMode="auto">
              <a:xfrm>
                <a:off x="2925" y="2160"/>
                <a:ext cx="227" cy="272"/>
              </a:xfrm>
              <a:prstGeom prst="downArrow">
                <a:avLst>
                  <a:gd name="adj1" fmla="val 50000"/>
                  <a:gd name="adj2" fmla="val 29956"/>
                </a:avLst>
              </a:prstGeom>
              <a:solidFill>
                <a:srgbClr val="FFFFFF"/>
              </a:solidFill>
              <a:ln w="22225" algn="ctr">
                <a:solidFill>
                  <a:schemeClr val="tx1"/>
                </a:solidFill>
                <a:miter lim="800000"/>
                <a:headEnd/>
                <a:tailEnd/>
              </a:ln>
              <a:effectLst>
                <a:outerShdw dist="107763" dir="18900000" algn="ctr" rotWithShape="0">
                  <a:schemeClr val="bg2">
                    <a:alpha val="50000"/>
                  </a:schemeClr>
                </a:outerShdw>
              </a:effectLst>
            </p:spPr>
            <p:txBody>
              <a:bodyPr wrap="none" anchor="ctr"/>
              <a:lstStyle/>
              <a:p>
                <a:pPr>
                  <a:defRPr/>
                </a:pPr>
                <a:endParaRPr lang="en-CA">
                  <a:cs typeface="+mn-cs"/>
                </a:endParaRPr>
              </a:p>
            </p:txBody>
          </p:sp>
          <p:sp>
            <p:nvSpPr>
              <p:cNvPr id="193567" name="Text Box 9"/>
              <p:cNvSpPr txBox="1">
                <a:spLocks noChangeArrowheads="1"/>
              </p:cNvSpPr>
              <p:nvPr/>
            </p:nvSpPr>
            <p:spPr bwMode="auto">
              <a:xfrm>
                <a:off x="2018" y="1888"/>
                <a:ext cx="2313" cy="237"/>
              </a:xfrm>
              <a:prstGeom prst="rect">
                <a:avLst/>
              </a:prstGeom>
              <a:solidFill>
                <a:schemeClr val="bg1"/>
              </a:solidFill>
              <a:ln w="9525" algn="ctr">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buFont typeface="Symbol" pitchFamily="18" charset="2"/>
                  <a:buNone/>
                </a:pPr>
                <a:r>
                  <a:rPr lang="en-CA">
                    <a:solidFill>
                      <a:srgbClr val="000000"/>
                    </a:solidFill>
                    <a:cs typeface="Times New Roman" pitchFamily="18" charset="0"/>
                  </a:rPr>
                  <a:t>Reduced Population Adaptability</a:t>
                </a:r>
                <a:endParaRPr lang="en-US">
                  <a:solidFill>
                    <a:srgbClr val="000000"/>
                  </a:solidFill>
                  <a:cs typeface="Times New Roman" pitchFamily="18" charset="0"/>
                </a:endParaRPr>
              </a:p>
            </p:txBody>
          </p:sp>
        </p:grpSp>
        <p:sp>
          <p:nvSpPr>
            <p:cNvPr id="193542" name="Oval 10"/>
            <p:cNvSpPr>
              <a:spLocks noChangeArrowheads="1"/>
            </p:cNvSpPr>
            <p:nvPr/>
          </p:nvSpPr>
          <p:spPr bwMode="auto">
            <a:xfrm>
              <a:off x="1791" y="2452"/>
              <a:ext cx="2586" cy="635"/>
            </a:xfrm>
            <a:prstGeom prst="ellipse">
              <a:avLst/>
            </a:prstGeom>
            <a:solidFill>
              <a:schemeClr val="accent1">
                <a:alpha val="0"/>
              </a:schemeClr>
            </a:solidFill>
            <a:ln w="9525">
              <a:round/>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endParaRPr lang="en-CA"/>
            </a:p>
          </p:txBody>
        </p:sp>
        <p:sp>
          <p:nvSpPr>
            <p:cNvPr id="193543" name="Oval 11"/>
            <p:cNvSpPr>
              <a:spLocks noChangeArrowheads="1"/>
            </p:cNvSpPr>
            <p:nvPr/>
          </p:nvSpPr>
          <p:spPr bwMode="auto">
            <a:xfrm>
              <a:off x="1429" y="1680"/>
              <a:ext cx="3447" cy="545"/>
            </a:xfrm>
            <a:prstGeom prst="ellipse">
              <a:avLst/>
            </a:prstGeom>
            <a:solidFill>
              <a:schemeClr val="accent1">
                <a:alpha val="0"/>
              </a:schemeClr>
            </a:solidFill>
            <a:ln w="9525">
              <a:round/>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endParaRPr lang="en-CA"/>
            </a:p>
          </p:txBody>
        </p:sp>
        <p:sp>
          <p:nvSpPr>
            <p:cNvPr id="27660" name="AutoShape 12"/>
            <p:cNvSpPr>
              <a:spLocks noChangeArrowheads="1"/>
            </p:cNvSpPr>
            <p:nvPr/>
          </p:nvSpPr>
          <p:spPr bwMode="auto">
            <a:xfrm>
              <a:off x="2925" y="1363"/>
              <a:ext cx="227" cy="272"/>
            </a:xfrm>
            <a:prstGeom prst="downArrow">
              <a:avLst>
                <a:gd name="adj1" fmla="val 50000"/>
                <a:gd name="adj2" fmla="val 29956"/>
              </a:avLst>
            </a:prstGeom>
            <a:solidFill>
              <a:srgbClr val="FFFFFF"/>
            </a:solidFill>
            <a:ln w="22225" algn="ctr">
              <a:solidFill>
                <a:schemeClr val="tx1"/>
              </a:solidFill>
              <a:miter lim="800000"/>
              <a:headEnd/>
              <a:tailEnd/>
            </a:ln>
            <a:effectLst>
              <a:outerShdw dist="107763" dir="18900000" algn="ctr" rotWithShape="0">
                <a:schemeClr val="bg2">
                  <a:alpha val="50000"/>
                </a:schemeClr>
              </a:outerShdw>
            </a:effectLst>
          </p:spPr>
          <p:txBody>
            <a:bodyPr wrap="none" anchor="ctr"/>
            <a:lstStyle/>
            <a:p>
              <a:pPr>
                <a:defRPr/>
              </a:pPr>
              <a:endParaRPr lang="en-CA">
                <a:cs typeface="+mn-cs"/>
              </a:endParaRPr>
            </a:p>
          </p:txBody>
        </p:sp>
        <p:pic>
          <p:nvPicPr>
            <p:cNvPr id="193545" name="Picture 13" descr="PH03937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
              <a:ext cx="1117" cy="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6" name="Text Box 14"/>
            <p:cNvSpPr txBox="1">
              <a:spLocks noChangeArrowheads="1"/>
            </p:cNvSpPr>
            <p:nvPr/>
          </p:nvSpPr>
          <p:spPr bwMode="auto">
            <a:xfrm>
              <a:off x="0" y="728"/>
              <a:ext cx="11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buFont typeface="Symbol" pitchFamily="18" charset="2"/>
                <a:buNone/>
              </a:pPr>
              <a:r>
                <a:rPr lang="en-CA">
                  <a:solidFill>
                    <a:srgbClr val="000000"/>
                  </a:solidFill>
                  <a:cs typeface="Times New Roman" pitchFamily="18" charset="0"/>
                </a:rPr>
                <a:t>Overexploitation</a:t>
              </a:r>
              <a:endParaRPr lang="en-US">
                <a:solidFill>
                  <a:srgbClr val="000000"/>
                </a:solidFill>
                <a:cs typeface="Times New Roman" pitchFamily="18" charset="0"/>
              </a:endParaRPr>
            </a:p>
          </p:txBody>
        </p:sp>
        <p:sp>
          <p:nvSpPr>
            <p:cNvPr id="193547" name="Oval 15"/>
            <p:cNvSpPr>
              <a:spLocks noChangeArrowheads="1"/>
            </p:cNvSpPr>
            <p:nvPr/>
          </p:nvSpPr>
          <p:spPr bwMode="auto">
            <a:xfrm>
              <a:off x="1156" y="818"/>
              <a:ext cx="3947" cy="590"/>
            </a:xfrm>
            <a:prstGeom prst="ellipse">
              <a:avLst/>
            </a:prstGeom>
            <a:solidFill>
              <a:schemeClr val="accent1">
                <a:alpha val="0"/>
              </a:schemeClr>
            </a:solidFill>
            <a:ln w="9525">
              <a:round/>
              <a:headEnd/>
              <a:tailEnd/>
            </a:ln>
            <a:scene3d>
              <a:camera prst="legacyPerspectiveBottom"/>
              <a:lightRig rig="legacyFlat2" dir="t"/>
            </a:scene3d>
            <a:sp3d extrusionH="887400" prstMaterial="legacyMatte">
              <a:bevelT w="13500" h="13500" prst="angle"/>
              <a:bevelB w="13500" h="13500" prst="angle"/>
              <a:extrusionClr>
                <a:schemeClr val="accent1"/>
              </a:extrusionClr>
            </a:sp3d>
          </p:spPr>
          <p:txBody>
            <a:bodyPr wrap="none" anchor="ctr">
              <a:flatTx/>
            </a:bodyPr>
            <a:lstStyle/>
            <a:p>
              <a:endParaRPr lang="en-CA"/>
            </a:p>
          </p:txBody>
        </p:sp>
        <p:sp>
          <p:nvSpPr>
            <p:cNvPr id="193548" name="Line 16"/>
            <p:cNvSpPr>
              <a:spLocks noChangeShapeType="1"/>
            </p:cNvSpPr>
            <p:nvPr/>
          </p:nvSpPr>
          <p:spPr bwMode="auto">
            <a:xfrm>
              <a:off x="1156" y="1136"/>
              <a:ext cx="1270" cy="27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93549" name="Line 17"/>
            <p:cNvSpPr>
              <a:spLocks noChangeShapeType="1"/>
            </p:cNvSpPr>
            <p:nvPr/>
          </p:nvSpPr>
          <p:spPr bwMode="auto">
            <a:xfrm flipH="1">
              <a:off x="3742" y="1136"/>
              <a:ext cx="1361" cy="28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93550" name="Oval 18"/>
            <p:cNvSpPr>
              <a:spLocks noChangeArrowheads="1"/>
            </p:cNvSpPr>
            <p:nvPr/>
          </p:nvSpPr>
          <p:spPr bwMode="auto">
            <a:xfrm>
              <a:off x="2245" y="3359"/>
              <a:ext cx="1769" cy="544"/>
            </a:xfrm>
            <a:prstGeom prst="ellipse">
              <a:avLst/>
            </a:prstGeom>
            <a:solidFill>
              <a:schemeClr val="accent1">
                <a:alpha val="0"/>
              </a:schemeClr>
            </a:solidFill>
            <a:ln w="9525">
              <a:round/>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endParaRPr lang="en-CA"/>
            </a:p>
          </p:txBody>
        </p:sp>
        <p:sp>
          <p:nvSpPr>
            <p:cNvPr id="193551" name="Text Box 19"/>
            <p:cNvSpPr txBox="1">
              <a:spLocks noChangeArrowheads="1"/>
            </p:cNvSpPr>
            <p:nvPr/>
          </p:nvSpPr>
          <p:spPr bwMode="auto">
            <a:xfrm>
              <a:off x="1292" y="456"/>
              <a:ext cx="3447" cy="237"/>
            </a:xfrm>
            <a:prstGeom prst="rect">
              <a:avLst/>
            </a:prstGeom>
            <a:solidFill>
              <a:schemeClr val="bg1"/>
            </a:solidFill>
            <a:ln w="9525" algn="ctr">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buFont typeface="Symbol" pitchFamily="18" charset="2"/>
                <a:buNone/>
              </a:pPr>
              <a:r>
                <a:rPr lang="en-CA">
                  <a:solidFill>
                    <a:srgbClr val="000000"/>
                  </a:solidFill>
                  <a:cs typeface="Times New Roman" pitchFamily="18" charset="0"/>
                </a:rPr>
                <a:t>Population: Small, </a:t>
              </a:r>
              <a:r>
                <a:rPr lang="en-CA" i="1" u="sng">
                  <a:solidFill>
                    <a:srgbClr val="000000"/>
                  </a:solidFill>
                  <a:cs typeface="Times New Roman" pitchFamily="18" charset="0"/>
                </a:rPr>
                <a:t>fragmented</a:t>
              </a:r>
              <a:r>
                <a:rPr lang="en-CA">
                  <a:solidFill>
                    <a:srgbClr val="000000"/>
                  </a:solidFill>
                  <a:cs typeface="Times New Roman" pitchFamily="18" charset="0"/>
                </a:rPr>
                <a:t>, smaller body size</a:t>
              </a:r>
              <a:endParaRPr lang="en-US">
                <a:solidFill>
                  <a:srgbClr val="000000"/>
                </a:solidFill>
                <a:cs typeface="Times New Roman" pitchFamily="18" charset="0"/>
              </a:endParaRPr>
            </a:p>
          </p:txBody>
        </p:sp>
        <p:sp>
          <p:nvSpPr>
            <p:cNvPr id="193552" name="Text Box 20"/>
            <p:cNvSpPr txBox="1">
              <a:spLocks noChangeArrowheads="1"/>
            </p:cNvSpPr>
            <p:nvPr/>
          </p:nvSpPr>
          <p:spPr bwMode="auto">
            <a:xfrm>
              <a:off x="2018" y="1091"/>
              <a:ext cx="2313" cy="237"/>
            </a:xfrm>
            <a:prstGeom prst="rect">
              <a:avLst/>
            </a:prstGeom>
            <a:solidFill>
              <a:schemeClr val="bg1"/>
            </a:solidFill>
            <a:ln w="9525" algn="ctr">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buFont typeface="Symbol" pitchFamily="18" charset="2"/>
                <a:buNone/>
              </a:pPr>
              <a:r>
                <a:rPr lang="en-CA">
                  <a:solidFill>
                    <a:srgbClr val="000000"/>
                  </a:solidFill>
                  <a:cs typeface="Times New Roman" pitchFamily="18" charset="0"/>
                </a:rPr>
                <a:t>Loss of Genetic Diversity, Drift</a:t>
              </a:r>
              <a:endParaRPr lang="en-US">
                <a:solidFill>
                  <a:srgbClr val="000000"/>
                </a:solidFill>
                <a:cs typeface="Times New Roman" pitchFamily="18" charset="0"/>
              </a:endParaRPr>
            </a:p>
          </p:txBody>
        </p:sp>
        <p:pic>
          <p:nvPicPr>
            <p:cNvPr id="193553" name="Picture 21" descr="MP90044739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8" y="184"/>
              <a:ext cx="882" cy="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4" name="Picture 22" descr="MC90043721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 y="2950"/>
              <a:ext cx="1111" cy="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55" name="Text Box 23"/>
            <p:cNvSpPr txBox="1">
              <a:spLocks noChangeArrowheads="1"/>
            </p:cNvSpPr>
            <p:nvPr/>
          </p:nvSpPr>
          <p:spPr bwMode="auto">
            <a:xfrm>
              <a:off x="113" y="3041"/>
              <a:ext cx="11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buFont typeface="Symbol" pitchFamily="18" charset="2"/>
                <a:buNone/>
              </a:pPr>
              <a:r>
                <a:rPr lang="en-CA">
                  <a:solidFill>
                    <a:schemeClr val="bg1"/>
                  </a:solidFill>
                  <a:cs typeface="Times New Roman" pitchFamily="18" charset="0"/>
                </a:rPr>
                <a:t>Climate</a:t>
              </a:r>
              <a:r>
                <a:rPr lang="en-CA">
                  <a:solidFill>
                    <a:srgbClr val="000000"/>
                  </a:solidFill>
                  <a:cs typeface="Times New Roman" pitchFamily="18" charset="0"/>
                </a:rPr>
                <a:t> </a:t>
              </a:r>
              <a:r>
                <a:rPr lang="en-CA">
                  <a:solidFill>
                    <a:schemeClr val="bg1"/>
                  </a:solidFill>
                  <a:cs typeface="Times New Roman" pitchFamily="18" charset="0"/>
                </a:rPr>
                <a:t>Change</a:t>
              </a:r>
              <a:endParaRPr lang="en-US">
                <a:solidFill>
                  <a:schemeClr val="bg1"/>
                </a:solidFill>
                <a:cs typeface="Times New Roman" pitchFamily="18" charset="0"/>
              </a:endParaRPr>
            </a:p>
          </p:txBody>
        </p:sp>
        <p:sp>
          <p:nvSpPr>
            <p:cNvPr id="193556" name="Text Box 24"/>
            <p:cNvSpPr txBox="1">
              <a:spLocks noChangeArrowheads="1"/>
            </p:cNvSpPr>
            <p:nvPr/>
          </p:nvSpPr>
          <p:spPr bwMode="auto">
            <a:xfrm>
              <a:off x="4513" y="3586"/>
              <a:ext cx="1066" cy="410"/>
            </a:xfrm>
            <a:prstGeom prst="rect">
              <a:avLst/>
            </a:prstGeom>
            <a:solidFill>
              <a:schemeClr val="bg1"/>
            </a:solidFill>
            <a:ln w="9525" algn="ctr">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buFont typeface="Symbol" pitchFamily="18" charset="2"/>
                <a:buNone/>
              </a:pPr>
              <a:r>
                <a:rPr lang="en-CA">
                  <a:solidFill>
                    <a:srgbClr val="000000"/>
                  </a:solidFill>
                  <a:cs typeface="Times New Roman" pitchFamily="18" charset="0"/>
                </a:rPr>
                <a:t>Demographic Stochasticity</a:t>
              </a:r>
              <a:endParaRPr lang="en-US">
                <a:solidFill>
                  <a:srgbClr val="000000"/>
                </a:solidFill>
                <a:cs typeface="Times New Roman" pitchFamily="18" charset="0"/>
              </a:endParaRPr>
            </a:p>
          </p:txBody>
        </p:sp>
        <p:pic>
          <p:nvPicPr>
            <p:cNvPr id="193557" name="Picture 25" descr="MC90011635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0" y="2996"/>
              <a:ext cx="1112" cy="558"/>
            </a:xfrm>
            <a:prstGeom prst="rect">
              <a:avLst/>
            </a:prstGeom>
            <a:solidFill>
              <a:srgbClr val="C0C0C0"/>
            </a:solidFill>
            <a:ln w="34925">
              <a:solidFill>
                <a:schemeClr val="tx1"/>
              </a:solidFill>
              <a:miter lim="800000"/>
              <a:headEnd/>
              <a:tailEnd/>
            </a:ln>
          </p:spPr>
        </p:pic>
        <p:sp>
          <p:nvSpPr>
            <p:cNvPr id="193558" name="Line 26"/>
            <p:cNvSpPr>
              <a:spLocks noChangeShapeType="1"/>
            </p:cNvSpPr>
            <p:nvPr/>
          </p:nvSpPr>
          <p:spPr bwMode="auto">
            <a:xfrm>
              <a:off x="1338" y="3087"/>
              <a:ext cx="771" cy="40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93559" name="Line 27"/>
            <p:cNvSpPr>
              <a:spLocks noChangeShapeType="1"/>
            </p:cNvSpPr>
            <p:nvPr/>
          </p:nvSpPr>
          <p:spPr bwMode="auto">
            <a:xfrm>
              <a:off x="1292" y="3586"/>
              <a:ext cx="817" cy="4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93560" name="Line 28"/>
            <p:cNvSpPr>
              <a:spLocks noChangeShapeType="1"/>
            </p:cNvSpPr>
            <p:nvPr/>
          </p:nvSpPr>
          <p:spPr bwMode="auto">
            <a:xfrm flipV="1">
              <a:off x="1383" y="3812"/>
              <a:ext cx="771" cy="181"/>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93561" name="Line 29"/>
            <p:cNvSpPr>
              <a:spLocks noChangeShapeType="1"/>
            </p:cNvSpPr>
            <p:nvPr/>
          </p:nvSpPr>
          <p:spPr bwMode="auto">
            <a:xfrm flipH="1">
              <a:off x="4014" y="3404"/>
              <a:ext cx="408" cy="136"/>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93562" name="Line 30"/>
            <p:cNvSpPr>
              <a:spLocks noChangeShapeType="1"/>
            </p:cNvSpPr>
            <p:nvPr/>
          </p:nvSpPr>
          <p:spPr bwMode="auto">
            <a:xfrm flipH="1" flipV="1">
              <a:off x="4059" y="3722"/>
              <a:ext cx="409" cy="4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93563" name="Text Box 31"/>
            <p:cNvSpPr txBox="1">
              <a:spLocks noChangeArrowheads="1"/>
            </p:cNvSpPr>
            <p:nvPr/>
          </p:nvSpPr>
          <p:spPr bwMode="auto">
            <a:xfrm>
              <a:off x="1689" y="0"/>
              <a:ext cx="41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b="1" i="1"/>
                <a:t>Extinction Vortex   (Gilpin/Soule 1986)</a:t>
              </a:r>
              <a:endParaRPr lang="en-US" b="1" i="1"/>
            </a:p>
          </p:txBody>
        </p:sp>
        <p:sp>
          <p:nvSpPr>
            <p:cNvPr id="193564" name="Line 32"/>
            <p:cNvSpPr>
              <a:spLocks noChangeShapeType="1"/>
            </p:cNvSpPr>
            <p:nvPr/>
          </p:nvSpPr>
          <p:spPr bwMode="auto">
            <a:xfrm flipV="1">
              <a:off x="3061" y="3884"/>
              <a:ext cx="0"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93565" name="Text Box 33"/>
            <p:cNvSpPr txBox="1">
              <a:spLocks noChangeArrowheads="1"/>
            </p:cNvSpPr>
            <p:nvPr/>
          </p:nvSpPr>
          <p:spPr bwMode="auto">
            <a:xfrm>
              <a:off x="1746" y="4071"/>
              <a:ext cx="27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t>Lower genetic variation=lower adaptability</a:t>
              </a:r>
              <a:endParaRPr lang="en-US"/>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ext Box 4"/>
          <p:cNvSpPr>
            <a:spLocks noGrp="1" noChangeArrowheads="1"/>
          </p:cNvSpPr>
          <p:nvPr>
            <p:ph type="body" idx="1"/>
          </p:nvPr>
        </p:nvSpPr>
        <p:spPr>
          <a:solidFill>
            <a:srgbClr val="00FFFF"/>
          </a:solidFill>
          <a:ln>
            <a:solidFill>
              <a:srgbClr val="000000"/>
            </a:solidFill>
            <a:miter lim="800000"/>
            <a:headEnd/>
            <a:tailEnd/>
          </a:ln>
        </p:spPr>
        <p:txBody>
          <a:bodyPr/>
          <a:lstStyle/>
          <a:p>
            <a:pPr>
              <a:spcBef>
                <a:spcPct val="0"/>
              </a:spcBef>
              <a:buFontTx/>
              <a:buNone/>
            </a:pPr>
            <a:r>
              <a:rPr lang="en-US" smtClean="0"/>
              <a:t>“Reducing fishing mortality in the majority of fisheries, which are currently fully exploited or overexploited, is the principal feasible means of reducing the impacts of climate change.” </a:t>
            </a:r>
          </a:p>
          <a:p>
            <a:pPr>
              <a:spcBef>
                <a:spcPct val="0"/>
              </a:spcBef>
              <a:buFontTx/>
              <a:buNone/>
            </a:pPr>
            <a:endParaRPr lang="en-US" smtClean="0"/>
          </a:p>
          <a:p>
            <a:pPr>
              <a:spcBef>
                <a:spcPct val="0"/>
              </a:spcBef>
              <a:buFontTx/>
              <a:buNone/>
            </a:pPr>
            <a:endParaRPr lang="en-US" smtClean="0"/>
          </a:p>
          <a:p>
            <a:pPr>
              <a:spcBef>
                <a:spcPct val="0"/>
              </a:spcBef>
              <a:buFontTx/>
              <a:buNone/>
            </a:pPr>
            <a:r>
              <a:rPr lang="en-US" sz="2000" smtClean="0"/>
              <a:t>K.M. Brander, 2007. </a:t>
            </a:r>
            <a:r>
              <a:rPr lang="en-CA" sz="2000" b="1" smtClean="0"/>
              <a:t>Global fish production and climate change. </a:t>
            </a:r>
            <a:r>
              <a:rPr lang="en-US" sz="2000" smtClean="0"/>
              <a:t>(</a:t>
            </a:r>
            <a:r>
              <a:rPr lang="en-CA" sz="2000" smtClean="0"/>
              <a:t>www.pnas.orgcgidoi10.1073pnas.0702059104</a:t>
            </a:r>
            <a:r>
              <a:rPr lang="en-US" sz="2000" smtClean="0"/>
              <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3"/>
          <p:cNvSpPr>
            <a:spLocks noGrp="1"/>
          </p:cNvSpPr>
          <p:nvPr>
            <p:ph type="title"/>
          </p:nvPr>
        </p:nvSpPr>
        <p:spPr/>
        <p:txBody>
          <a:bodyPr/>
          <a:lstStyle/>
          <a:p>
            <a:endParaRPr lang="en-CA" smtClean="0"/>
          </a:p>
        </p:txBody>
      </p:sp>
      <p:sp>
        <p:nvSpPr>
          <p:cNvPr id="197634" name="Content Placeholder 4"/>
          <p:cNvSpPr>
            <a:spLocks noGrp="1"/>
          </p:cNvSpPr>
          <p:nvPr>
            <p:ph idx="1"/>
          </p:nvPr>
        </p:nvSpPr>
        <p:spPr/>
        <p:txBody>
          <a:bodyPr/>
          <a:lstStyle/>
          <a:p>
            <a:endParaRPr lang="en-CA" smtClean="0"/>
          </a:p>
        </p:txBody>
      </p:sp>
      <p:pic>
        <p:nvPicPr>
          <p:cNvPr id="197635" name="Picture 2"/>
          <p:cNvPicPr>
            <a:picLocks noChangeAspect="1" noChangeArrowheads="1"/>
          </p:cNvPicPr>
          <p:nvPr/>
        </p:nvPicPr>
        <p:blipFill>
          <a:blip r:embed="rId3">
            <a:extLst>
              <a:ext uri="{28A0092B-C50C-407E-A947-70E740481C1C}">
                <a14:useLocalDpi xmlns:a14="http://schemas.microsoft.com/office/drawing/2010/main" val="0"/>
              </a:ext>
            </a:extLst>
          </a:blip>
          <a:srcRect l="1459" t="11197" r="-10728" b="-4765"/>
          <a:stretch>
            <a:fillRect/>
          </a:stretch>
        </p:blipFill>
        <p:spPr bwMode="auto">
          <a:xfrm>
            <a:off x="-31750" y="14288"/>
            <a:ext cx="10975975" cy="717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82C6DAA7-B4D7-4A06-86FF-E07A0976A9B2}" type="slidenum">
              <a:rPr lang="en-US" smtClean="0"/>
              <a:pPr/>
              <a:t>43</a:t>
            </a:fld>
            <a:endParaRPr 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p:cNvPicPr>
            <a:picLocks noChangeAspect="1" noChangeArrowheads="1"/>
          </p:cNvPicPr>
          <p:nvPr/>
        </p:nvPicPr>
        <p:blipFill>
          <a:blip r:embed="rId3">
            <a:extLst>
              <a:ext uri="{28A0092B-C50C-407E-A947-70E740481C1C}">
                <a14:useLocalDpi xmlns:a14="http://schemas.microsoft.com/office/drawing/2010/main" val="0"/>
              </a:ext>
            </a:extLst>
          </a:blip>
          <a:srcRect l="-1022" t="7999" r="1022" b="-7999"/>
          <a:stretch>
            <a:fillRect/>
          </a:stretch>
        </p:blipFill>
        <p:spPr bwMode="auto">
          <a:xfrm>
            <a:off x="-180975" y="260350"/>
            <a:ext cx="10460038" cy="71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79838" y="981075"/>
            <a:ext cx="4572000" cy="1200150"/>
          </a:xfrm>
          <a:prstGeom prst="rect">
            <a:avLst/>
          </a:prstGeom>
          <a:solidFill>
            <a:schemeClr val="accent3">
              <a:lumMod val="85000"/>
            </a:schemeClr>
          </a:solidFill>
        </p:spPr>
        <p:txBody>
          <a:bodyPr>
            <a:spAutoFit/>
          </a:bodyPr>
          <a:lstStyle/>
          <a:p>
            <a:pPr>
              <a:defRPr/>
            </a:pPr>
            <a:r>
              <a:rPr lang="en-CA" dirty="0">
                <a:cs typeface="+mn-cs"/>
              </a:rPr>
              <a:t>target harvest rates are shaped by a suite of secondary indicators that provide more complete information on the entire stock’s health</a:t>
            </a:r>
          </a:p>
        </p:txBody>
      </p:sp>
      <p:sp>
        <p:nvSpPr>
          <p:cNvPr id="2017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09473B02-9A7F-45E2-A90E-C0F61F6EFA43}" type="slidenum">
              <a:rPr lang="en-US" smtClean="0"/>
              <a:pPr/>
              <a:t>44</a:t>
            </a:fld>
            <a:endParaRPr lang="en-US" smtClean="0"/>
          </a:p>
        </p:txBody>
      </p:sp>
      <p:sp>
        <p:nvSpPr>
          <p:cNvPr id="5" name="Rectangle 4"/>
          <p:cNvSpPr>
            <a:spLocks noChangeArrowheads="1"/>
          </p:cNvSpPr>
          <p:nvPr/>
        </p:nvSpPr>
        <p:spPr bwMode="auto">
          <a:xfrm>
            <a:off x="684213" y="3824288"/>
            <a:ext cx="739933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t>SECONDARY INDICATOR: surface area of potential snow crab habitat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84109FEC-FBA4-4B3D-9C9C-CD31B920BEB1}" type="slidenum">
              <a:rPr lang="en-US" smtClean="0"/>
              <a:pPr/>
              <a:t>45</a:t>
            </a:fld>
            <a:endParaRPr lang="en-US" smtClean="0"/>
          </a:p>
        </p:txBody>
      </p:sp>
      <p:pic>
        <p:nvPicPr>
          <p:cNvPr id="199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4730750" cy="629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2"/>
          <p:cNvSpPr>
            <a:spLocks noChangeArrowheads="1"/>
          </p:cNvSpPr>
          <p:nvPr/>
        </p:nvSpPr>
        <p:spPr bwMode="auto">
          <a:xfrm>
            <a:off x="5076825" y="908050"/>
            <a:ext cx="4572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1400" i="1"/>
              <a:t>Figure 14. Annual variations in the surface area of</a:t>
            </a:r>
          </a:p>
          <a:p>
            <a:r>
              <a:rPr lang="en-CA" sz="1400" i="1"/>
              <a:t>potential snow crab habitat. The horizontal line</a:t>
            </a:r>
          </a:p>
          <a:p>
            <a:r>
              <a:rPr lang="en-CA" sz="1400" i="1"/>
              <a:t>indicates the long-term arithmetic mean surface</a:t>
            </a:r>
          </a:p>
          <a:p>
            <a:r>
              <a:rPr lang="en-CA" sz="1400" i="1"/>
              <a:t>area within each subarea. The estimates for the</a:t>
            </a:r>
          </a:p>
          <a:p>
            <a:r>
              <a:rPr lang="en-CA" sz="1400" i="1"/>
              <a:t>period from 1998 to the present are based upon</a:t>
            </a:r>
          </a:p>
          <a:p>
            <a:r>
              <a:rPr lang="en-CA" sz="1400" i="1"/>
              <a:t>snow crab surveys while those prior to 1998 are</a:t>
            </a:r>
          </a:p>
          <a:p>
            <a:r>
              <a:rPr lang="en-CA" sz="1400" i="1"/>
              <a:t>projected using incomplete data (and so less</a:t>
            </a:r>
          </a:p>
          <a:p>
            <a:r>
              <a:rPr lang="en-CA" sz="1400" i="1"/>
              <a:t>reliable). The surface area of potential habitat is</a:t>
            </a:r>
          </a:p>
          <a:p>
            <a:r>
              <a:rPr lang="en-CA" sz="1400" i="1"/>
              <a:t>presently above the mean (actually close to the</a:t>
            </a:r>
          </a:p>
          <a:p>
            <a:r>
              <a:rPr lang="en-CA" sz="1400" i="1"/>
              <a:t>maximum) for the 1998-2011 period.</a:t>
            </a:r>
            <a:endParaRPr lang="en-CA" sz="14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525" y="1062038"/>
            <a:ext cx="8753475" cy="5632311"/>
          </a:xfrm>
          <a:prstGeom prst="rect">
            <a:avLst/>
          </a:prstGeom>
          <a:noFill/>
        </p:spPr>
        <p:txBody>
          <a:bodyPr>
            <a:spAutoFit/>
          </a:bodyPr>
          <a:lstStyle>
            <a:lvl1pPr>
              <a:defRPr>
                <a:solidFill>
                  <a:schemeClr val="tx1"/>
                </a:solidFill>
                <a:latin typeface="Arial" pitchFamily="34" charset="0"/>
                <a:cs typeface="Arial" pitchFamily="34" charset="0"/>
              </a:defRPr>
            </a:lvl1pPr>
            <a:lvl2pPr marL="2651125" indent="-45720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en-US" sz="2000" dirty="0"/>
          </a:p>
          <a:p>
            <a:pPr>
              <a:buFont typeface="Arial" pitchFamily="34" charset="0"/>
              <a:buChar char="•"/>
            </a:pPr>
            <a:r>
              <a:rPr lang="en-US" sz="2000" dirty="0"/>
              <a:t>US and Canada: </a:t>
            </a:r>
            <a:r>
              <a:rPr lang="en-US" sz="2000" dirty="0" smtClean="0"/>
              <a:t>~80% change (winners AND losers) </a:t>
            </a:r>
            <a:r>
              <a:rPr lang="en-US" sz="2000" dirty="0"/>
              <a:t>by 2060 or during extremes; 2030 ….not so bad and gives chance to plan…</a:t>
            </a:r>
          </a:p>
          <a:p>
            <a:pPr>
              <a:buFont typeface="Arial" pitchFamily="34" charset="0"/>
              <a:buChar char="•"/>
            </a:pPr>
            <a:endParaRPr lang="en-US" sz="2000" dirty="0"/>
          </a:p>
          <a:p>
            <a:pPr>
              <a:buFont typeface="Arial" pitchFamily="34" charset="0"/>
              <a:buChar char="•"/>
            </a:pPr>
            <a:r>
              <a:rPr lang="en-US" sz="2000" dirty="0">
                <a:solidFill>
                  <a:srgbClr val="FF0000"/>
                </a:solidFill>
              </a:rPr>
              <a:t> EXPECT DIFFERENT RESULTS AT SMALLER SCALES e.g. NAFO subdivisions</a:t>
            </a:r>
          </a:p>
          <a:p>
            <a:pPr>
              <a:buFont typeface="Arial" pitchFamily="34" charset="0"/>
              <a:buChar char="•"/>
            </a:pPr>
            <a:endParaRPr lang="en-US" sz="2000" dirty="0">
              <a:solidFill>
                <a:srgbClr val="FF0000"/>
              </a:solidFill>
            </a:endParaRPr>
          </a:p>
          <a:p>
            <a:pPr>
              <a:buFont typeface="Arial" pitchFamily="34" charset="0"/>
              <a:buChar char="•"/>
            </a:pPr>
            <a:r>
              <a:rPr lang="en-CA" sz="2000" dirty="0" smtClean="0"/>
              <a:t>Climate change are “</a:t>
            </a:r>
            <a:r>
              <a:rPr lang="en-CA" sz="2000" dirty="0"/>
              <a:t>directional” environmental </a:t>
            </a:r>
            <a:r>
              <a:rPr lang="en-CA" sz="2000" dirty="0" smtClean="0"/>
              <a:t>drivers... </a:t>
            </a:r>
            <a:r>
              <a:rPr lang="en-CA" sz="2000" dirty="0"/>
              <a:t>Use VA approach to </a:t>
            </a:r>
            <a:r>
              <a:rPr lang="en-CA" sz="2000" b="1" i="1" dirty="0"/>
              <a:t>triage </a:t>
            </a:r>
            <a:r>
              <a:rPr lang="en-CA" sz="2000" dirty="0" smtClean="0"/>
              <a:t>stocks </a:t>
            </a:r>
            <a:r>
              <a:rPr lang="en-CA" sz="2000" dirty="0"/>
              <a:t>and incorporate “thermal habitat index” into stock assessment process of vulnerable species.</a:t>
            </a:r>
          </a:p>
          <a:p>
            <a:pPr>
              <a:buFont typeface="Arial" pitchFamily="34" charset="0"/>
              <a:buChar char="•"/>
            </a:pPr>
            <a:endParaRPr lang="en-US" sz="2000" dirty="0">
              <a:solidFill>
                <a:srgbClr val="FF0000"/>
              </a:solidFill>
            </a:endParaRPr>
          </a:p>
          <a:p>
            <a:pPr>
              <a:buFont typeface="Arial" pitchFamily="34" charset="0"/>
              <a:buChar char="•"/>
            </a:pPr>
            <a:r>
              <a:rPr lang="en-US" sz="2000" b="1" dirty="0"/>
              <a:t>Fishing, predator prey interactions and unassessed climate change stressors, </a:t>
            </a:r>
            <a:r>
              <a:rPr lang="en-US" sz="2000" dirty="0"/>
              <a:t>may have a greater impact than warming.</a:t>
            </a:r>
          </a:p>
          <a:p>
            <a:pPr>
              <a:buFont typeface="Arial" pitchFamily="34" charset="0"/>
              <a:buChar char="•"/>
            </a:pPr>
            <a:endParaRPr lang="en-US" sz="2000" dirty="0"/>
          </a:p>
          <a:p>
            <a:pPr>
              <a:buFont typeface="Arial" pitchFamily="34" charset="0"/>
              <a:buChar char="•"/>
            </a:pPr>
            <a:r>
              <a:rPr lang="en-US" sz="2000" dirty="0" smtClean="0">
                <a:solidFill>
                  <a:srgbClr val="000000"/>
                </a:solidFill>
              </a:rPr>
              <a:t>NEXT STEPS: smaller scales and consider  </a:t>
            </a:r>
            <a:r>
              <a:rPr lang="en-US" sz="2000" dirty="0">
                <a:solidFill>
                  <a:srgbClr val="000000"/>
                </a:solidFill>
              </a:rPr>
              <a:t>exposure to acidification and hypoxia </a:t>
            </a:r>
            <a:r>
              <a:rPr lang="en-US" sz="2000" dirty="0" smtClean="0">
                <a:solidFill>
                  <a:srgbClr val="000000"/>
                </a:solidFill>
              </a:rPr>
              <a:t>(information </a:t>
            </a:r>
            <a:r>
              <a:rPr lang="en-US" sz="2000" dirty="0">
                <a:solidFill>
                  <a:srgbClr val="000000"/>
                </a:solidFill>
              </a:rPr>
              <a:t>is currently </a:t>
            </a:r>
            <a:r>
              <a:rPr lang="en-US" sz="2000" dirty="0" smtClean="0">
                <a:solidFill>
                  <a:srgbClr val="000000"/>
                </a:solidFill>
              </a:rPr>
              <a:t>limited but developing)</a:t>
            </a:r>
            <a:endParaRPr lang="en-US" sz="2000" dirty="0"/>
          </a:p>
          <a:p>
            <a:pPr lvl="1">
              <a:buFont typeface="Arial" pitchFamily="34" charset="0"/>
              <a:buChar char="•"/>
            </a:pPr>
            <a:endParaRPr lang="en-US" sz="2000" dirty="0"/>
          </a:p>
          <a:p>
            <a:pPr>
              <a:buFont typeface="Arial" pitchFamily="34" charset="0"/>
              <a:buChar char="•"/>
            </a:pPr>
            <a:endParaRPr lang="en-US" sz="2000" dirty="0"/>
          </a:p>
        </p:txBody>
      </p:sp>
      <p:sp>
        <p:nvSpPr>
          <p:cNvPr id="203778" name="TextBox 2"/>
          <p:cNvSpPr txBox="1">
            <a:spLocks noChangeArrowheads="1"/>
          </p:cNvSpPr>
          <p:nvPr/>
        </p:nvSpPr>
        <p:spPr bwMode="auto">
          <a:xfrm flipH="1">
            <a:off x="1908175" y="481013"/>
            <a:ext cx="44354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3" tIns="46237" rIns="92473" bIns="46237">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sz="3200" b="1" u="sng">
                <a:solidFill>
                  <a:srgbClr val="008000"/>
                </a:solidFill>
                <a:latin typeface="Helvetica" pitchFamily="34" charset="0"/>
                <a:cs typeface="Helvetica" pitchFamily="34" charset="0"/>
              </a:rPr>
              <a:t>Conclusions</a:t>
            </a:r>
            <a:endParaRPr lang="en-US" sz="4200" b="1" u="sng">
              <a:solidFill>
                <a:srgbClr val="008000"/>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a:defRPr/>
            </a:pPr>
            <a:fld id="{E95811D7-45D6-4973-BEA0-F1A53CF6AAEF}" type="slidenum">
              <a:rPr lang="en-CA" smtClean="0"/>
              <a:pPr>
                <a:defRPr/>
              </a:pPr>
              <a:t>46</a:t>
            </a:fld>
            <a:endParaRPr lang="en-CA"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1"/>
          <p:cNvSpPr>
            <a:spLocks noChangeArrowheads="1"/>
          </p:cNvSpPr>
          <p:nvPr/>
        </p:nvSpPr>
        <p:spPr bwMode="auto">
          <a:xfrm>
            <a:off x="150813" y="6640513"/>
            <a:ext cx="85328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600"/>
              <a:t>http://www.dfo-mpo.gc.ca/csas-sccs/Publications/SAR-AS/2013/2013_060-eng.pdf</a:t>
            </a:r>
          </a:p>
        </p:txBody>
      </p:sp>
      <p:sp>
        <p:nvSpPr>
          <p:cNvPr id="205826" name="TextBox 3"/>
          <p:cNvSpPr txBox="1">
            <a:spLocks noChangeArrowheads="1"/>
          </p:cNvSpPr>
          <p:nvPr/>
        </p:nvSpPr>
        <p:spPr bwMode="auto">
          <a:xfrm>
            <a:off x="2627313" y="2276475"/>
            <a:ext cx="35290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CA" sz="2400"/>
              <a:t>END</a:t>
            </a:r>
          </a:p>
          <a:p>
            <a:pPr algn="ctr"/>
            <a:endParaRPr lang="en-CA" sz="2400"/>
          </a:p>
          <a:p>
            <a:pPr algn="ctr"/>
            <a:r>
              <a:rPr lang="en-CA" sz="2400"/>
              <a:t>Thank you.</a:t>
            </a:r>
          </a:p>
          <a:p>
            <a:pPr algn="ctr"/>
            <a:r>
              <a:rPr lang="en-CA" sz="2400"/>
              <a:t>Questions?</a:t>
            </a:r>
          </a:p>
        </p:txBody>
      </p:sp>
      <p:grpSp>
        <p:nvGrpSpPr>
          <p:cNvPr id="205827" name="Group 2"/>
          <p:cNvGrpSpPr>
            <a:grpSpLocks/>
          </p:cNvGrpSpPr>
          <p:nvPr/>
        </p:nvGrpSpPr>
        <p:grpSpPr bwMode="auto">
          <a:xfrm>
            <a:off x="4392613" y="4437063"/>
            <a:ext cx="3924300" cy="2087562"/>
            <a:chOff x="539552" y="2478300"/>
            <a:chExt cx="8000142" cy="4898904"/>
          </a:xfrm>
        </p:grpSpPr>
        <p:pic>
          <p:nvPicPr>
            <p:cNvPr id="205829" name="Picture 7" descr="ANd9GcSwKU2_TSbODfO3XMBeUKFO6bdW_qs35wihLVE6QWAQdt4UjoyiloGV_K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492996"/>
              <a:ext cx="3600450"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0" name="AutoShape 8"/>
            <p:cNvSpPr>
              <a:spLocks noChangeArrowheads="1"/>
            </p:cNvSpPr>
            <p:nvPr/>
          </p:nvSpPr>
          <p:spPr bwMode="auto">
            <a:xfrm>
              <a:off x="4362980" y="2478300"/>
              <a:ext cx="4176714" cy="4898904"/>
            </a:xfrm>
            <a:prstGeom prst="cloudCallout">
              <a:avLst>
                <a:gd name="adj1" fmla="val -67444"/>
                <a:gd name="adj2" fmla="val 8667"/>
              </a:avLst>
            </a:prstGeom>
            <a:solidFill>
              <a:schemeClr val="accent1"/>
            </a:solidFill>
            <a:ln w="9525">
              <a:solidFill>
                <a:schemeClr val="tx1"/>
              </a:solidFill>
              <a:round/>
              <a:headEnd/>
              <a:tailEnd/>
            </a:ln>
          </p:spPr>
          <p:txBody>
            <a:bodyPr/>
            <a:lstStyle/>
            <a:p>
              <a:pPr algn="ctr"/>
              <a:r>
                <a:rPr lang="en-CA" sz="2000"/>
                <a:t>Should I stay or</a:t>
              </a:r>
            </a:p>
            <a:p>
              <a:pPr algn="ctr"/>
              <a:r>
                <a:rPr lang="en-CA" sz="2000"/>
                <a:t>Should I go Now??</a:t>
              </a:r>
              <a:endParaRPr lang="en-US" sz="2000"/>
            </a:p>
          </p:txBody>
        </p:sp>
      </p:grpSp>
      <p:sp>
        <p:nvSpPr>
          <p:cNvPr id="8" name="Slide Number Placeholder 7"/>
          <p:cNvSpPr>
            <a:spLocks noGrp="1"/>
          </p:cNvSpPr>
          <p:nvPr>
            <p:ph type="sldNum" sz="quarter" idx="12"/>
          </p:nvPr>
        </p:nvSpPr>
        <p:spPr/>
        <p:txBody>
          <a:bodyPr/>
          <a:lstStyle/>
          <a:p>
            <a:pPr>
              <a:defRPr/>
            </a:pPr>
            <a:fld id="{62C07BC0-71EA-45E5-B315-B5DA37AAE2E0}" type="slidenum">
              <a:rPr lang="en-CA" smtClean="0"/>
              <a:pPr>
                <a:defRPr/>
              </a:pPr>
              <a:t>47</a:t>
            </a:fld>
            <a:endParaRPr lang="en-CA"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5889B15-99B0-4211-81DA-2445F8D1A0D3}" type="slidenum">
              <a:rPr lang="en-CA" smtClean="0"/>
              <a:pPr>
                <a:defRPr/>
              </a:pPr>
              <a:t>48</a:t>
            </a:fld>
            <a:endParaRPr lang="en-CA" dirty="0"/>
          </a:p>
        </p:txBody>
      </p:sp>
      <p:sp>
        <p:nvSpPr>
          <p:cNvPr id="207874" name="TextBox 2"/>
          <p:cNvSpPr txBox="1">
            <a:spLocks noChangeArrowheads="1"/>
          </p:cNvSpPr>
          <p:nvPr/>
        </p:nvSpPr>
        <p:spPr bwMode="auto">
          <a:xfrm>
            <a:off x="2195513" y="2708275"/>
            <a:ext cx="371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t>All the following are extra slides….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ChangeArrowheads="1"/>
          </p:cNvSpPr>
          <p:nvPr/>
        </p:nvSpPr>
        <p:spPr bwMode="auto">
          <a:xfrm>
            <a:off x="0" y="404813"/>
            <a:ext cx="9685338"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b="1">
                <a:solidFill>
                  <a:srgbClr val="000000"/>
                </a:solidFill>
                <a:latin typeface="Times New Roman" pitchFamily="18" charset="0"/>
              </a:rPr>
              <a:t>Table 5-1a </a:t>
            </a:r>
            <a:r>
              <a:rPr lang="en-CA">
                <a:solidFill>
                  <a:srgbClr val="000000"/>
                </a:solidFill>
                <a:latin typeface="Times New Roman" pitchFamily="18" charset="0"/>
              </a:rPr>
              <a:t>“Shelf” sites in the Atlantic LAB with statistics of the projected TOS changes between 1986-2005 and 2046-2065 from the six ESMs and two RCPs (12-model ensemble) for each of February and August. Changes at the sites have been estimated from bilinear interpolation from adjacent grid points. The spread is the difference between the minimum value for RCP4.5 and the maximum value for RCP8.5 (it should be noted that, in a few cases, the actual spread is greater than given here since the minimum change can occur in an RCP8.5 member or the maximum in an RCP4.5 member). See Figure 2-4 for site locations. </a:t>
            </a:r>
          </a:p>
          <a:p>
            <a:r>
              <a:rPr lang="en-CA" b="1">
                <a:solidFill>
                  <a:srgbClr val="000000"/>
                </a:solidFill>
                <a:latin typeface="Times New Roman" pitchFamily="18" charset="0"/>
              </a:rPr>
              <a:t>AR5 TOS </a:t>
            </a:r>
            <a:r>
              <a:rPr lang="en-CA">
                <a:solidFill>
                  <a:srgbClr val="000000"/>
                </a:solidFill>
                <a:latin typeface="Times New Roman" pitchFamily="18" charset="0"/>
              </a:rPr>
              <a:t>	</a:t>
            </a:r>
            <a:r>
              <a:rPr lang="en-CA" b="1">
                <a:solidFill>
                  <a:srgbClr val="000000"/>
                </a:solidFill>
                <a:latin typeface="Times New Roman" pitchFamily="18" charset="0"/>
              </a:rPr>
              <a:t>February </a:t>
            </a:r>
            <a:r>
              <a:rPr lang="en-CA">
                <a:solidFill>
                  <a:srgbClr val="000000"/>
                </a:solidFill>
                <a:latin typeface="Times New Roman" pitchFamily="18" charset="0"/>
              </a:rPr>
              <a:t>			</a:t>
            </a:r>
            <a:r>
              <a:rPr lang="en-CA" b="1">
                <a:solidFill>
                  <a:srgbClr val="000000"/>
                </a:solidFill>
                <a:latin typeface="Times New Roman" pitchFamily="18" charset="0"/>
              </a:rPr>
              <a:t>August </a:t>
            </a:r>
            <a:r>
              <a:rPr lang="en-CA">
                <a:solidFill>
                  <a:srgbClr val="000000"/>
                </a:solidFill>
                <a:latin typeface="Times New Roman" pitchFamily="18" charset="0"/>
              </a:rPr>
              <a:t>	</a:t>
            </a:r>
          </a:p>
          <a:p>
            <a:r>
              <a:rPr lang="en-CA" b="1">
                <a:solidFill>
                  <a:srgbClr val="000000"/>
                </a:solidFill>
                <a:latin typeface="Times New Roman" pitchFamily="18" charset="0"/>
              </a:rPr>
              <a:t>Shelf Sites </a:t>
            </a:r>
            <a:r>
              <a:rPr lang="en-CA">
                <a:solidFill>
                  <a:srgbClr val="000000"/>
                </a:solidFill>
                <a:latin typeface="Times New Roman" pitchFamily="18" charset="0"/>
              </a:rPr>
              <a:t>	Min 	</a:t>
            </a:r>
            <a:r>
              <a:rPr lang="en-CA" b="1">
                <a:solidFill>
                  <a:srgbClr val="000000"/>
                </a:solidFill>
                <a:latin typeface="Times New Roman" pitchFamily="18" charset="0"/>
              </a:rPr>
              <a:t>Mean </a:t>
            </a:r>
            <a:r>
              <a:rPr lang="en-CA">
                <a:solidFill>
                  <a:srgbClr val="000000"/>
                </a:solidFill>
                <a:latin typeface="Times New Roman" pitchFamily="18" charset="0"/>
              </a:rPr>
              <a:t>	Max 	Spread 	Min 	</a:t>
            </a:r>
            <a:r>
              <a:rPr lang="en-CA" b="1">
                <a:solidFill>
                  <a:srgbClr val="000000"/>
                </a:solidFill>
                <a:latin typeface="Times New Roman" pitchFamily="18" charset="0"/>
              </a:rPr>
              <a:t>Mean </a:t>
            </a:r>
            <a:r>
              <a:rPr lang="en-CA">
                <a:solidFill>
                  <a:srgbClr val="000000"/>
                </a:solidFill>
                <a:latin typeface="Times New Roman" pitchFamily="18" charset="0"/>
              </a:rPr>
              <a:t>	Max 	Spread 	</a:t>
            </a:r>
          </a:p>
          <a:p>
            <a:r>
              <a:rPr lang="pt-BR">
                <a:solidFill>
                  <a:srgbClr val="000000"/>
                </a:solidFill>
                <a:latin typeface="Times New Roman" pitchFamily="18" charset="0"/>
              </a:rPr>
              <a:t>N Labrador Shelf 	0.0 	</a:t>
            </a:r>
            <a:r>
              <a:rPr lang="pt-BR" b="1">
                <a:solidFill>
                  <a:srgbClr val="000000"/>
                </a:solidFill>
                <a:latin typeface="Times New Roman" pitchFamily="18" charset="0"/>
              </a:rPr>
              <a:t>0.4 </a:t>
            </a:r>
            <a:r>
              <a:rPr lang="pt-BR">
                <a:solidFill>
                  <a:srgbClr val="000000"/>
                </a:solidFill>
                <a:latin typeface="Times New Roman" pitchFamily="18" charset="0"/>
              </a:rPr>
              <a:t>	1.2 	1.2 	0.7 	</a:t>
            </a:r>
            <a:r>
              <a:rPr lang="pt-BR" b="1">
                <a:solidFill>
                  <a:srgbClr val="000000"/>
                </a:solidFill>
                <a:latin typeface="Times New Roman" pitchFamily="18" charset="0"/>
              </a:rPr>
              <a:t>2.2 </a:t>
            </a:r>
            <a:r>
              <a:rPr lang="pt-BR">
                <a:solidFill>
                  <a:srgbClr val="000000"/>
                </a:solidFill>
                <a:latin typeface="Times New Roman" pitchFamily="18" charset="0"/>
              </a:rPr>
              <a:t>	3.3 	2.5 	</a:t>
            </a:r>
          </a:p>
          <a:p>
            <a:r>
              <a:rPr lang="en-CA">
                <a:solidFill>
                  <a:srgbClr val="000000"/>
                </a:solidFill>
                <a:latin typeface="Times New Roman" pitchFamily="18" charset="0"/>
              </a:rPr>
              <a:t>Hamilton Bank 	-0.1 	</a:t>
            </a:r>
            <a:r>
              <a:rPr lang="en-CA" b="1">
                <a:solidFill>
                  <a:srgbClr val="000000"/>
                </a:solidFill>
                <a:latin typeface="Times New Roman" pitchFamily="18" charset="0"/>
              </a:rPr>
              <a:t>1.1 </a:t>
            </a:r>
            <a:r>
              <a:rPr lang="en-CA">
                <a:solidFill>
                  <a:srgbClr val="000000"/>
                </a:solidFill>
                <a:latin typeface="Times New Roman" pitchFamily="18" charset="0"/>
              </a:rPr>
              <a:t>	2.4 	2.6 	-0.1 	</a:t>
            </a:r>
            <a:r>
              <a:rPr lang="en-CA" b="1">
                <a:solidFill>
                  <a:srgbClr val="000000"/>
                </a:solidFill>
                <a:latin typeface="Times New Roman" pitchFamily="18" charset="0"/>
              </a:rPr>
              <a:t>1.8 </a:t>
            </a:r>
            <a:r>
              <a:rPr lang="en-CA">
                <a:solidFill>
                  <a:srgbClr val="000000"/>
                </a:solidFill>
                <a:latin typeface="Times New Roman" pitchFamily="18" charset="0"/>
              </a:rPr>
              <a:t>	3.4 	3.5 	</a:t>
            </a:r>
          </a:p>
          <a:p>
            <a:r>
              <a:rPr lang="en-CA">
                <a:solidFill>
                  <a:srgbClr val="000000"/>
                </a:solidFill>
                <a:latin typeface="Times New Roman" pitchFamily="18" charset="0"/>
              </a:rPr>
              <a:t>NE Nfld Shelf 	-0.1 	</a:t>
            </a:r>
            <a:r>
              <a:rPr lang="en-CA" b="1">
                <a:solidFill>
                  <a:srgbClr val="000000"/>
                </a:solidFill>
                <a:latin typeface="Times New Roman" pitchFamily="18" charset="0"/>
              </a:rPr>
              <a:t>1.2 </a:t>
            </a:r>
            <a:r>
              <a:rPr lang="en-CA">
                <a:solidFill>
                  <a:srgbClr val="000000"/>
                </a:solidFill>
                <a:latin typeface="Times New Roman" pitchFamily="18" charset="0"/>
              </a:rPr>
              <a:t>	2.4 	2.5 	-0.2 	</a:t>
            </a:r>
            <a:r>
              <a:rPr lang="en-CA" b="1">
                <a:solidFill>
                  <a:srgbClr val="000000"/>
                </a:solidFill>
                <a:latin typeface="Times New Roman" pitchFamily="18" charset="0"/>
              </a:rPr>
              <a:t>1.8 </a:t>
            </a:r>
            <a:r>
              <a:rPr lang="en-CA">
                <a:solidFill>
                  <a:srgbClr val="000000"/>
                </a:solidFill>
                <a:latin typeface="Times New Roman" pitchFamily="18" charset="0"/>
              </a:rPr>
              <a:t>	3.7 	3.9 	</a:t>
            </a:r>
          </a:p>
          <a:p>
            <a:r>
              <a:rPr lang="en-CA">
                <a:solidFill>
                  <a:srgbClr val="000000"/>
                </a:solidFill>
                <a:latin typeface="Times New Roman" pitchFamily="18" charset="0"/>
              </a:rPr>
              <a:t>Flemish Cap 	0.2 	</a:t>
            </a:r>
            <a:r>
              <a:rPr lang="en-CA" b="1">
                <a:solidFill>
                  <a:srgbClr val="000000"/>
                </a:solidFill>
                <a:latin typeface="Times New Roman" pitchFamily="18" charset="0"/>
              </a:rPr>
              <a:t>1.4 </a:t>
            </a:r>
            <a:r>
              <a:rPr lang="en-CA">
                <a:solidFill>
                  <a:srgbClr val="000000"/>
                </a:solidFill>
                <a:latin typeface="Times New Roman" pitchFamily="18" charset="0"/>
              </a:rPr>
              <a:t>	2.4 	2.2 	0.9 	</a:t>
            </a:r>
            <a:r>
              <a:rPr lang="en-CA" b="1">
                <a:solidFill>
                  <a:srgbClr val="000000"/>
                </a:solidFill>
                <a:latin typeface="Times New Roman" pitchFamily="18" charset="0"/>
              </a:rPr>
              <a:t>2.7 </a:t>
            </a:r>
            <a:r>
              <a:rPr lang="en-CA">
                <a:solidFill>
                  <a:srgbClr val="000000"/>
                </a:solidFill>
                <a:latin typeface="Times New Roman" pitchFamily="18" charset="0"/>
              </a:rPr>
              <a:t>	4.5 	3.5 	</a:t>
            </a:r>
          </a:p>
          <a:p>
            <a:r>
              <a:rPr lang="en-CA">
                <a:solidFill>
                  <a:srgbClr val="000000"/>
                </a:solidFill>
                <a:latin typeface="Times New Roman" pitchFamily="18" charset="0"/>
              </a:rPr>
              <a:t>Grand Bank 	1.0 	</a:t>
            </a:r>
            <a:r>
              <a:rPr lang="en-CA" b="1">
                <a:solidFill>
                  <a:srgbClr val="000000"/>
                </a:solidFill>
                <a:latin typeface="Times New Roman" pitchFamily="18" charset="0"/>
              </a:rPr>
              <a:t>1.7 </a:t>
            </a:r>
            <a:r>
              <a:rPr lang="en-CA">
                <a:solidFill>
                  <a:srgbClr val="000000"/>
                </a:solidFill>
                <a:latin typeface="Times New Roman" pitchFamily="18" charset="0"/>
              </a:rPr>
              <a:t>	2.5 	1.5 	0.6 	</a:t>
            </a:r>
            <a:r>
              <a:rPr lang="en-CA" b="1">
                <a:solidFill>
                  <a:srgbClr val="000000"/>
                </a:solidFill>
                <a:latin typeface="Times New Roman" pitchFamily="18" charset="0"/>
              </a:rPr>
              <a:t>2.3 </a:t>
            </a:r>
            <a:r>
              <a:rPr lang="en-CA">
                <a:solidFill>
                  <a:srgbClr val="000000"/>
                </a:solidFill>
                <a:latin typeface="Times New Roman" pitchFamily="18" charset="0"/>
              </a:rPr>
              <a:t>	4.2 	3.6 	</a:t>
            </a:r>
          </a:p>
          <a:p>
            <a:r>
              <a:rPr lang="en-CA">
                <a:solidFill>
                  <a:srgbClr val="000000"/>
                </a:solidFill>
                <a:latin typeface="Times New Roman" pitchFamily="18" charset="0"/>
              </a:rPr>
              <a:t>S Grand Bank 	0.9 	</a:t>
            </a:r>
            <a:r>
              <a:rPr lang="en-CA" b="1">
                <a:solidFill>
                  <a:srgbClr val="000000"/>
                </a:solidFill>
                <a:latin typeface="Times New Roman" pitchFamily="18" charset="0"/>
              </a:rPr>
              <a:t>2.0 </a:t>
            </a:r>
            <a:r>
              <a:rPr lang="en-CA">
                <a:solidFill>
                  <a:srgbClr val="000000"/>
                </a:solidFill>
                <a:latin typeface="Times New Roman" pitchFamily="18" charset="0"/>
              </a:rPr>
              <a:t>	3.4 	2.5 	1.2 	</a:t>
            </a:r>
            <a:r>
              <a:rPr lang="en-CA" b="1">
                <a:solidFill>
                  <a:srgbClr val="000000"/>
                </a:solidFill>
                <a:latin typeface="Times New Roman" pitchFamily="18" charset="0"/>
              </a:rPr>
              <a:t>3.0 </a:t>
            </a:r>
            <a:r>
              <a:rPr lang="en-CA">
                <a:solidFill>
                  <a:srgbClr val="000000"/>
                </a:solidFill>
                <a:latin typeface="Times New Roman" pitchFamily="18" charset="0"/>
              </a:rPr>
              <a:t>	4.9 	3.7 	</a:t>
            </a:r>
          </a:p>
          <a:p>
            <a:r>
              <a:rPr lang="en-CA">
                <a:solidFill>
                  <a:srgbClr val="000000"/>
                </a:solidFill>
                <a:latin typeface="Times New Roman" pitchFamily="18" charset="0"/>
              </a:rPr>
              <a:t>S Nfld Shelf 	0.9 	</a:t>
            </a:r>
            <a:r>
              <a:rPr lang="en-CA" b="1">
                <a:solidFill>
                  <a:srgbClr val="000000"/>
                </a:solidFill>
                <a:latin typeface="Times New Roman" pitchFamily="18" charset="0"/>
              </a:rPr>
              <a:t>2.0 </a:t>
            </a:r>
            <a:r>
              <a:rPr lang="en-CA">
                <a:solidFill>
                  <a:srgbClr val="000000"/>
                </a:solidFill>
                <a:latin typeface="Times New Roman" pitchFamily="18" charset="0"/>
              </a:rPr>
              <a:t>	3.2 	2.3 	1.1 	</a:t>
            </a:r>
            <a:r>
              <a:rPr lang="en-CA" b="1">
                <a:solidFill>
                  <a:srgbClr val="000000"/>
                </a:solidFill>
                <a:latin typeface="Times New Roman" pitchFamily="18" charset="0"/>
              </a:rPr>
              <a:t>2.9 </a:t>
            </a:r>
            <a:r>
              <a:rPr lang="en-CA">
                <a:solidFill>
                  <a:srgbClr val="000000"/>
                </a:solidFill>
                <a:latin typeface="Times New Roman" pitchFamily="18" charset="0"/>
              </a:rPr>
              <a:t>	4.7 	3.6 	</a:t>
            </a:r>
          </a:p>
          <a:p>
            <a:r>
              <a:rPr lang="en-CA">
                <a:solidFill>
                  <a:srgbClr val="000000"/>
                </a:solidFill>
                <a:latin typeface="Times New Roman" pitchFamily="18" charset="0"/>
              </a:rPr>
              <a:t>Gulf St Lawrence 	0.5 	</a:t>
            </a:r>
            <a:r>
              <a:rPr lang="en-CA" b="1">
                <a:solidFill>
                  <a:srgbClr val="000000"/>
                </a:solidFill>
                <a:latin typeface="Times New Roman" pitchFamily="18" charset="0"/>
              </a:rPr>
              <a:t>2.2 </a:t>
            </a:r>
            <a:r>
              <a:rPr lang="en-CA">
                <a:solidFill>
                  <a:srgbClr val="000000"/>
                </a:solidFill>
                <a:latin typeface="Times New Roman" pitchFamily="18" charset="0"/>
              </a:rPr>
              <a:t>	3.6 	3.1 	1.1 	</a:t>
            </a:r>
            <a:r>
              <a:rPr lang="en-CA" b="1">
                <a:solidFill>
                  <a:srgbClr val="000000"/>
                </a:solidFill>
                <a:latin typeface="Times New Roman" pitchFamily="18" charset="0"/>
              </a:rPr>
              <a:t>2.9 </a:t>
            </a:r>
            <a:r>
              <a:rPr lang="en-CA">
                <a:solidFill>
                  <a:srgbClr val="000000"/>
                </a:solidFill>
                <a:latin typeface="Times New Roman" pitchFamily="18" charset="0"/>
              </a:rPr>
              <a:t>	4.7 	3.6 	</a:t>
            </a:r>
          </a:p>
          <a:p>
            <a:r>
              <a:rPr lang="en-CA">
                <a:solidFill>
                  <a:srgbClr val="000000"/>
                </a:solidFill>
                <a:latin typeface="Times New Roman" pitchFamily="18" charset="0"/>
              </a:rPr>
              <a:t>E Scotian Shelf 	1.1 	</a:t>
            </a:r>
            <a:r>
              <a:rPr lang="en-CA" b="1">
                <a:solidFill>
                  <a:srgbClr val="000000"/>
                </a:solidFill>
                <a:latin typeface="Times New Roman" pitchFamily="18" charset="0"/>
              </a:rPr>
              <a:t>2.4 </a:t>
            </a:r>
            <a:r>
              <a:rPr lang="en-CA">
                <a:solidFill>
                  <a:srgbClr val="000000"/>
                </a:solidFill>
                <a:latin typeface="Times New Roman" pitchFamily="18" charset="0"/>
              </a:rPr>
              <a:t>	4.7 	3.6 	1.0 	</a:t>
            </a:r>
            <a:r>
              <a:rPr lang="en-CA" b="1">
                <a:solidFill>
                  <a:srgbClr val="000000"/>
                </a:solidFill>
                <a:latin typeface="Times New Roman" pitchFamily="18" charset="0"/>
              </a:rPr>
              <a:t>3.0 </a:t>
            </a:r>
            <a:r>
              <a:rPr lang="en-CA">
                <a:solidFill>
                  <a:srgbClr val="000000"/>
                </a:solidFill>
                <a:latin typeface="Times New Roman" pitchFamily="18" charset="0"/>
              </a:rPr>
              <a:t>	4.8 	3.8 	</a:t>
            </a:r>
          </a:p>
          <a:p>
            <a:r>
              <a:rPr lang="en-CA">
                <a:solidFill>
                  <a:srgbClr val="000000"/>
                </a:solidFill>
                <a:latin typeface="Times New Roman" pitchFamily="18" charset="0"/>
              </a:rPr>
              <a:t>Scotian Shelf 	0.9 	</a:t>
            </a:r>
            <a:r>
              <a:rPr lang="en-CA" b="1">
                <a:solidFill>
                  <a:srgbClr val="000000"/>
                </a:solidFill>
                <a:latin typeface="Times New Roman" pitchFamily="18" charset="0"/>
              </a:rPr>
              <a:t>2.3 </a:t>
            </a:r>
            <a:r>
              <a:rPr lang="en-CA">
                <a:solidFill>
                  <a:srgbClr val="000000"/>
                </a:solidFill>
                <a:latin typeface="Times New Roman" pitchFamily="18" charset="0"/>
              </a:rPr>
              <a:t>	3.9 	3.0 	1.2 	</a:t>
            </a:r>
            <a:r>
              <a:rPr lang="en-CA" b="1">
                <a:solidFill>
                  <a:srgbClr val="000000"/>
                </a:solidFill>
                <a:latin typeface="Times New Roman" pitchFamily="18" charset="0"/>
              </a:rPr>
              <a:t>3.0 </a:t>
            </a:r>
            <a:r>
              <a:rPr lang="en-CA">
                <a:solidFill>
                  <a:srgbClr val="000000"/>
                </a:solidFill>
                <a:latin typeface="Times New Roman" pitchFamily="18" charset="0"/>
              </a:rPr>
              <a:t>	4.7 	3.5 	</a:t>
            </a:r>
          </a:p>
          <a:p>
            <a:r>
              <a:rPr lang="en-CA">
                <a:solidFill>
                  <a:srgbClr val="000000"/>
                </a:solidFill>
                <a:latin typeface="Times New Roman" pitchFamily="18" charset="0"/>
              </a:rPr>
              <a:t>W Scotian Shelf 	1.0 	</a:t>
            </a:r>
            <a:r>
              <a:rPr lang="en-CA" b="1">
                <a:solidFill>
                  <a:srgbClr val="000000"/>
                </a:solidFill>
                <a:latin typeface="Times New Roman" pitchFamily="18" charset="0"/>
              </a:rPr>
              <a:t>2.3 </a:t>
            </a:r>
            <a:r>
              <a:rPr lang="en-CA">
                <a:solidFill>
                  <a:srgbClr val="000000"/>
                </a:solidFill>
                <a:latin typeface="Times New Roman" pitchFamily="18" charset="0"/>
              </a:rPr>
              <a:t>	4.1 	3.1 	1.4 	</a:t>
            </a:r>
            <a:r>
              <a:rPr lang="en-CA" b="1">
                <a:solidFill>
                  <a:srgbClr val="000000"/>
                </a:solidFill>
                <a:latin typeface="Times New Roman" pitchFamily="18" charset="0"/>
              </a:rPr>
              <a:t>3.0 </a:t>
            </a:r>
            <a:r>
              <a:rPr lang="en-CA">
                <a:solidFill>
                  <a:srgbClr val="000000"/>
                </a:solidFill>
                <a:latin typeface="Times New Roman" pitchFamily="18" charset="0"/>
              </a:rPr>
              <a:t>	4.4 	3.0 	</a:t>
            </a:r>
          </a:p>
          <a:p>
            <a:r>
              <a:rPr lang="en-CA">
                <a:solidFill>
                  <a:srgbClr val="000000"/>
                </a:solidFill>
                <a:latin typeface="Times New Roman" pitchFamily="18" charset="0"/>
              </a:rPr>
              <a:t>Georges Bank 	0.7 	</a:t>
            </a:r>
            <a:r>
              <a:rPr lang="en-CA" b="1">
                <a:solidFill>
                  <a:srgbClr val="000000"/>
                </a:solidFill>
                <a:latin typeface="Times New Roman" pitchFamily="18" charset="0"/>
              </a:rPr>
              <a:t>2.0 </a:t>
            </a:r>
            <a:r>
              <a:rPr lang="en-CA">
                <a:solidFill>
                  <a:srgbClr val="000000"/>
                </a:solidFill>
                <a:latin typeface="Times New Roman" pitchFamily="18" charset="0"/>
              </a:rPr>
              <a:t>	3.6 	2.9 	1.3 	</a:t>
            </a:r>
            <a:r>
              <a:rPr lang="en-CA" b="1">
                <a:solidFill>
                  <a:srgbClr val="000000"/>
                </a:solidFill>
                <a:latin typeface="Times New Roman" pitchFamily="18" charset="0"/>
              </a:rPr>
              <a:t>2.6 </a:t>
            </a:r>
            <a:r>
              <a:rPr lang="en-CA">
                <a:solidFill>
                  <a:srgbClr val="000000"/>
                </a:solidFill>
                <a:latin typeface="Times New Roman" pitchFamily="18" charset="0"/>
              </a:rPr>
              <a:t>	3.8 	2.5 	</a:t>
            </a:r>
          </a:p>
        </p:txBody>
      </p:sp>
      <p:sp>
        <p:nvSpPr>
          <p:cNvPr id="2" name="Slide Number Placeholder 1"/>
          <p:cNvSpPr>
            <a:spLocks noGrp="1"/>
          </p:cNvSpPr>
          <p:nvPr>
            <p:ph type="sldNum" sz="quarter" idx="12"/>
          </p:nvPr>
        </p:nvSpPr>
        <p:spPr/>
        <p:txBody>
          <a:bodyPr/>
          <a:lstStyle/>
          <a:p>
            <a:pPr>
              <a:defRPr/>
            </a:pPr>
            <a:fld id="{BE083854-3D92-4033-AFCD-33E4C19C30EC}" type="slidenum">
              <a:rPr lang="en-US" smtClean="0">
                <a:solidFill>
                  <a:srgbClr val="000000"/>
                </a:solidFill>
              </a:rPr>
              <a:pPr>
                <a:defRPr/>
              </a:pPr>
              <a:t>49</a:t>
            </a:fld>
            <a:endParaRPr lang="en-US">
              <a:solidFill>
                <a:srgbClr val="0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CFC99D5-E4B2-493C-BD59-DFBD192CB9F9}" type="slidenum">
              <a:rPr lang="en-CA" smtClean="0"/>
              <a:pPr>
                <a:defRPr/>
              </a:pPr>
              <a:t>5</a:t>
            </a:fld>
            <a:endParaRPr lang="en-CA" dirty="0"/>
          </a:p>
        </p:txBody>
      </p:sp>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1938"/>
            <a:ext cx="9453563" cy="965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Box 5"/>
          <p:cNvSpPr txBox="1">
            <a:spLocks noChangeArrowheads="1"/>
          </p:cNvSpPr>
          <p:nvPr/>
        </p:nvSpPr>
        <p:spPr bwMode="auto">
          <a:xfrm>
            <a:off x="381000" y="38100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sz="2400" b="1"/>
              <a:t>ACCASP high resolution model output for fisheries modelling </a:t>
            </a:r>
          </a:p>
        </p:txBody>
      </p:sp>
      <p:pic>
        <p:nvPicPr>
          <p:cNvPr id="173058" name="Picture 2" descr="C:\Users\BrickmanD\Desktop\dbrick\PRESENTATIONS\ACCASP_FOR_NANCE\ann_TSdiff_Bottom_F-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25538"/>
            <a:ext cx="7581900"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TextBox 7"/>
          <p:cNvSpPr txBox="1">
            <a:spLocks noChangeArrowheads="1"/>
          </p:cNvSpPr>
          <p:nvPr/>
        </p:nvSpPr>
        <p:spPr bwMode="auto">
          <a:xfrm>
            <a:off x="442913" y="6196013"/>
            <a:ext cx="777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CA" b="1">
                <a:solidFill>
                  <a:srgbClr val="C00000"/>
                </a:solidFill>
              </a:rPr>
              <a:t>Annual TS  Bottom Future (2046-2065)-Present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913"/>
            <a:ext cx="7318375"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Rectangle 1"/>
          <p:cNvSpPr>
            <a:spLocks noChangeArrowheads="1"/>
          </p:cNvSpPr>
          <p:nvPr/>
        </p:nvSpPr>
        <p:spPr bwMode="auto">
          <a:xfrm>
            <a:off x="17463" y="5903913"/>
            <a:ext cx="91900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b="1">
                <a:solidFill>
                  <a:srgbClr val="000000"/>
                </a:solidFill>
              </a:rPr>
              <a:t>Figure 5-5 </a:t>
            </a:r>
            <a:r>
              <a:rPr lang="en-CA">
                <a:solidFill>
                  <a:srgbClr val="000000"/>
                </a:solidFill>
              </a:rPr>
              <a:t>Bi-decadal monthly TOS change fields from 1986-2005 to 2046-2065 for the NWA for RCP8.5 from interpolated data from the six ESMs for August. The white contour is the 0°C isotherm.</a:t>
            </a:r>
          </a:p>
        </p:txBody>
      </p:sp>
      <p:sp>
        <p:nvSpPr>
          <p:cNvPr id="211971" name="TextBox 1"/>
          <p:cNvSpPr txBox="1">
            <a:spLocks noChangeArrowheads="1"/>
          </p:cNvSpPr>
          <p:nvPr/>
        </p:nvSpPr>
        <p:spPr bwMode="auto">
          <a:xfrm>
            <a:off x="7331075" y="1052513"/>
            <a:ext cx="1749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solidFill>
                  <a:srgbClr val="000000"/>
                </a:solidFill>
              </a:rPr>
              <a:t>-Example of </a:t>
            </a:r>
          </a:p>
          <a:p>
            <a:r>
              <a:rPr lang="en-CA">
                <a:solidFill>
                  <a:srgbClr val="000000"/>
                </a:solidFill>
              </a:rPr>
              <a:t>ESM</a:t>
            </a:r>
          </a:p>
          <a:p>
            <a:r>
              <a:rPr lang="en-CA">
                <a:solidFill>
                  <a:srgbClr val="000000"/>
                </a:solidFill>
              </a:rPr>
              <a:t>Change Fields-</a:t>
            </a:r>
          </a:p>
          <a:p>
            <a:endParaRPr lang="en-CA">
              <a:solidFill>
                <a:srgbClr val="000000"/>
              </a:solidFill>
            </a:endParaRPr>
          </a:p>
        </p:txBody>
      </p:sp>
      <p:sp>
        <p:nvSpPr>
          <p:cNvPr id="211972"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66F550E9-8D8C-4F75-AD2E-2777CAAEC7F5}" type="slidenum">
              <a:rPr lang="en-US" smtClean="0">
                <a:solidFill>
                  <a:srgbClr val="000000"/>
                </a:solidFill>
              </a:rPr>
              <a:pPr/>
              <a:t>51</a:t>
            </a:fld>
            <a:endParaRPr lang="en-US" smtClean="0">
              <a:solidFill>
                <a:srgbClr val="00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549275"/>
            <a:ext cx="9494838"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8" name="Rectangle 1"/>
          <p:cNvSpPr>
            <a:spLocks noChangeArrowheads="1"/>
          </p:cNvSpPr>
          <p:nvPr/>
        </p:nvSpPr>
        <p:spPr bwMode="auto">
          <a:xfrm>
            <a:off x="550863" y="4010025"/>
            <a:ext cx="77041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b="1">
                <a:solidFill>
                  <a:srgbClr val="000000"/>
                </a:solidFill>
              </a:rPr>
              <a:t>Figure 5-6 </a:t>
            </a:r>
            <a:r>
              <a:rPr lang="en-CA">
                <a:solidFill>
                  <a:srgbClr val="000000"/>
                </a:solidFill>
              </a:rPr>
              <a:t>Mean, standard deviation, and spread (maximum minus minimum) of bi-decadal TOS changes for the NWA for RCP8.5 in ugust, computed from the ensemble of bi-decadal change fields from the six ESMs (e.g. Fig. 5-5 for RCP8.5). The white contour in the “mean” panels is the 0°C isotherm.</a:t>
            </a:r>
          </a:p>
        </p:txBody>
      </p:sp>
      <p:sp>
        <p:nvSpPr>
          <p:cNvPr id="214019" name="TextBox 1"/>
          <p:cNvSpPr txBox="1">
            <a:spLocks noChangeArrowheads="1"/>
          </p:cNvSpPr>
          <p:nvPr/>
        </p:nvSpPr>
        <p:spPr bwMode="auto">
          <a:xfrm>
            <a:off x="395288" y="5949950"/>
            <a:ext cx="7699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solidFill>
                  <a:srgbClr val="000000"/>
                </a:solidFill>
              </a:rPr>
              <a:t>MESSAGE:--Spread among Models can be as large as predicted Change</a:t>
            </a:r>
          </a:p>
        </p:txBody>
      </p:sp>
      <p:sp>
        <p:nvSpPr>
          <p:cNvPr id="214020"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B5EE8F0B-975E-438E-ABC0-E4F2D60B5D1C}" type="slidenum">
              <a:rPr lang="en-US" smtClean="0">
                <a:solidFill>
                  <a:srgbClr val="000000"/>
                </a:solidFill>
              </a:rPr>
              <a:pPr/>
              <a:t>52</a:t>
            </a:fld>
            <a:endParaRPr lang="en-US" smtClean="0">
              <a:solidFill>
                <a:srgbClr val="00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a:xfrm>
            <a:off x="395288" y="58738"/>
            <a:ext cx="8229600" cy="777875"/>
          </a:xfrm>
        </p:spPr>
        <p:txBody>
          <a:bodyPr/>
          <a:lstStyle/>
          <a:p>
            <a:r>
              <a:rPr lang="en-US" sz="2800" b="1" smtClean="0"/>
              <a:t>Fish and Invertebrate Production</a:t>
            </a:r>
            <a:endParaRPr lang="en-US" sz="2800" smtClean="0"/>
          </a:p>
        </p:txBody>
      </p:sp>
      <p:sp>
        <p:nvSpPr>
          <p:cNvPr id="216066" name="Rectangle 3"/>
          <p:cNvSpPr>
            <a:spLocks noGrp="1" noChangeArrowheads="1"/>
          </p:cNvSpPr>
          <p:nvPr>
            <p:ph type="body" idx="1"/>
          </p:nvPr>
        </p:nvSpPr>
        <p:spPr>
          <a:xfrm>
            <a:off x="395288" y="981075"/>
            <a:ext cx="3024187" cy="5472113"/>
          </a:xfrm>
        </p:spPr>
        <p:txBody>
          <a:bodyPr/>
          <a:lstStyle/>
          <a:p>
            <a:r>
              <a:rPr lang="en-US" sz="2000" smtClean="0"/>
              <a:t>GLOBAL PROJECTION</a:t>
            </a:r>
            <a:r>
              <a:rPr lang="en-US" sz="2400" smtClean="0"/>
              <a:t>: </a:t>
            </a:r>
            <a:r>
              <a:rPr lang="en-US" sz="2000" smtClean="0"/>
              <a:t>Climate change is expected to redistribute the global fish catch potential</a:t>
            </a:r>
          </a:p>
          <a:p>
            <a:pPr>
              <a:buFontTx/>
              <a:buNone/>
            </a:pPr>
            <a:r>
              <a:rPr lang="en-US" sz="1200" smtClean="0"/>
              <a:t>Cheug et al.</a:t>
            </a:r>
            <a:r>
              <a:rPr lang="en-CA" sz="1200" smtClean="0"/>
              <a:t> Global Change Biology (2010) 16, 24–35</a:t>
            </a:r>
            <a:r>
              <a:rPr lang="en-US" sz="1200" smtClean="0"/>
              <a:t> </a:t>
            </a:r>
          </a:p>
          <a:p>
            <a:pPr>
              <a:buFontTx/>
              <a:buNone/>
            </a:pPr>
            <a:r>
              <a:rPr lang="en-US" sz="2000" smtClean="0"/>
              <a:t>	</a:t>
            </a:r>
          </a:p>
          <a:p>
            <a:pPr>
              <a:buFontTx/>
              <a:buNone/>
            </a:pPr>
            <a:r>
              <a:rPr lang="en-US" sz="2000" smtClean="0"/>
              <a:t>	Canada:</a:t>
            </a:r>
          </a:p>
          <a:p>
            <a:pPr>
              <a:buFontTx/>
              <a:buNone/>
            </a:pPr>
            <a:r>
              <a:rPr lang="en-US" sz="2000" smtClean="0"/>
              <a:t> </a:t>
            </a:r>
            <a:r>
              <a:rPr lang="en-US" sz="2000" smtClean="0">
                <a:sym typeface="Wingdings" pitchFamily="2" charset="2"/>
              </a:rPr>
              <a:t></a:t>
            </a:r>
            <a:r>
              <a:rPr lang="en-US" sz="2000" smtClean="0"/>
              <a:t>increase by ~ 5% by 2050 in a high GHG emission scenario but </a:t>
            </a:r>
          </a:p>
          <a:p>
            <a:pPr>
              <a:buFontTx/>
              <a:buNone/>
            </a:pPr>
            <a:r>
              <a:rPr lang="en-US" sz="2000" smtClean="0"/>
              <a:t> </a:t>
            </a:r>
            <a:r>
              <a:rPr lang="en-US" sz="2000" smtClean="0">
                <a:sym typeface="Wingdings" pitchFamily="2" charset="2"/>
              </a:rPr>
              <a:t> </a:t>
            </a:r>
            <a:r>
              <a:rPr lang="en-US" sz="2000" smtClean="0"/>
              <a:t>decrease ~8% if emissions stabilized at 2000 levels</a:t>
            </a:r>
          </a:p>
          <a:p>
            <a:pPr>
              <a:buFontTx/>
              <a:buNone/>
            </a:pPr>
            <a:endParaRPr lang="en-US" sz="800" smtClean="0"/>
          </a:p>
        </p:txBody>
      </p:sp>
      <p:pic>
        <p:nvPicPr>
          <p:cNvPr id="2160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765175"/>
            <a:ext cx="5365750" cy="532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6068" name="Text Box 7"/>
          <p:cNvSpPr txBox="1">
            <a:spLocks noChangeArrowheads="1"/>
          </p:cNvSpPr>
          <p:nvPr/>
        </p:nvSpPr>
        <p:spPr bwMode="auto">
          <a:xfrm>
            <a:off x="323850" y="6308725"/>
            <a:ext cx="414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t>NB Cheung et al. 2011.=updated DO/A</a:t>
            </a:r>
            <a:endParaRPr lang="en-US" sz="12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3"/>
          <p:cNvSpPr>
            <a:spLocks noGrp="1" noChangeArrowheads="1"/>
          </p:cNvSpPr>
          <p:nvPr>
            <p:ph type="body" idx="4294967295"/>
          </p:nvPr>
        </p:nvSpPr>
        <p:spPr>
          <a:xfrm>
            <a:off x="6443663" y="333375"/>
            <a:ext cx="2395537" cy="6008688"/>
          </a:xfrm>
        </p:spPr>
        <p:txBody>
          <a:bodyPr/>
          <a:lstStyle/>
          <a:p>
            <a:pPr>
              <a:lnSpc>
                <a:spcPct val="90000"/>
              </a:lnSpc>
            </a:pPr>
            <a:r>
              <a:rPr lang="en-US" sz="2000" smtClean="0"/>
              <a:t>Acidification and O2 decline --  reduces growth &amp; increases rate of range shift</a:t>
            </a:r>
            <a:r>
              <a:rPr lang="en-US" sz="2400" smtClean="0"/>
              <a:t> </a:t>
            </a:r>
          </a:p>
          <a:p>
            <a:pPr>
              <a:lnSpc>
                <a:spcPct val="90000"/>
              </a:lnSpc>
              <a:buFontTx/>
              <a:buNone/>
            </a:pPr>
            <a:endParaRPr lang="en-US" sz="2400" smtClean="0"/>
          </a:p>
          <a:p>
            <a:pPr>
              <a:lnSpc>
                <a:spcPct val="90000"/>
              </a:lnSpc>
              <a:buFontTx/>
              <a:buNone/>
            </a:pPr>
            <a:r>
              <a:rPr lang="en-US" sz="2400" smtClean="0"/>
              <a:t>-</a:t>
            </a:r>
            <a:r>
              <a:rPr lang="en-US" sz="2000" smtClean="0"/>
              <a:t>lower the estimated catch potentials (10-year average of 2050 relative to 2005) by 20–30%</a:t>
            </a:r>
            <a:r>
              <a:rPr lang="en-US" sz="2400" smtClean="0"/>
              <a:t> </a:t>
            </a:r>
          </a:p>
          <a:p>
            <a:pPr>
              <a:lnSpc>
                <a:spcPct val="90000"/>
              </a:lnSpc>
              <a:buFontTx/>
              <a:buNone/>
            </a:pPr>
            <a:endParaRPr lang="en-US" sz="2400" smtClean="0"/>
          </a:p>
        </p:txBody>
      </p:sp>
      <p:sp>
        <p:nvSpPr>
          <p:cNvPr id="218114" name="Rectangle 4"/>
          <p:cNvSpPr>
            <a:spLocks noChangeArrowheads="1"/>
          </p:cNvSpPr>
          <p:nvPr/>
        </p:nvSpPr>
        <p:spPr bwMode="auto">
          <a:xfrm>
            <a:off x="2124075" y="6210300"/>
            <a:ext cx="62674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spcBef>
                <a:spcPct val="20000"/>
              </a:spcBef>
              <a:buFontTx/>
              <a:buChar char="•"/>
            </a:pPr>
            <a:r>
              <a:rPr lang="en-US"/>
              <a:t>Cheung et al. 2011.</a:t>
            </a:r>
          </a:p>
          <a:p>
            <a:r>
              <a:rPr lang="en-US"/>
              <a:t>ICES Journal of Marine Science; doi:10.1093/icesjms/fsr012</a:t>
            </a:r>
          </a:p>
        </p:txBody>
      </p:sp>
      <p:pic>
        <p:nvPicPr>
          <p:cNvPr id="2181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634365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4" descr="ocean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17038" cy="865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2" name="Title 1"/>
          <p:cNvSpPr>
            <a:spLocks noGrp="1"/>
          </p:cNvSpPr>
          <p:nvPr>
            <p:ph type="title"/>
          </p:nvPr>
        </p:nvSpPr>
        <p:spPr>
          <a:xfrm>
            <a:off x="457200" y="671513"/>
            <a:ext cx="8229600" cy="1143000"/>
          </a:xfrm>
        </p:spPr>
        <p:txBody>
          <a:bodyPr/>
          <a:lstStyle/>
          <a:p>
            <a:r>
              <a:rPr lang="en-US" sz="3200" smtClean="0"/>
              <a:t>Magness et al., 2011</a:t>
            </a:r>
          </a:p>
        </p:txBody>
      </p:sp>
      <p:pic>
        <p:nvPicPr>
          <p:cNvPr id="220163" name="Picture 9" descr="Definition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90700"/>
            <a:ext cx="9144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C7604C21-7F2B-4DFF-B02F-4B40184280EF}" type="slidenum">
              <a:rPr lang="en-US" smtClean="0"/>
              <a:pPr/>
              <a:t>55</a:t>
            </a:fld>
            <a:endParaRPr lang="en-US" smtClean="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3" descr="ocean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17038" cy="865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457200" y="3821113"/>
            <a:ext cx="8229600" cy="1143000"/>
          </a:xfrm>
        </p:spPr>
        <p:txBody>
          <a:bodyPr>
            <a:normAutofit fontScale="90000"/>
          </a:bodyPr>
          <a:lstStyle/>
          <a:p>
            <a:pPr algn="l">
              <a:defRPr/>
            </a:pPr>
            <a:r>
              <a:rPr lang="en-US" sz="3111" b="1" dirty="0" smtClean="0"/>
              <a:t>Limitations: </a:t>
            </a:r>
            <a:r>
              <a:rPr lang="en-US" sz="3111" dirty="0" smtClean="0"/>
              <a:t/>
            </a:r>
            <a:br>
              <a:rPr lang="en-US" sz="3111" dirty="0" smtClean="0"/>
            </a:br>
            <a:r>
              <a:rPr lang="en-US" sz="3111" dirty="0" smtClean="0"/>
              <a:t/>
            </a:r>
            <a:br>
              <a:rPr lang="en-US" sz="3111" dirty="0" smtClean="0"/>
            </a:br>
            <a:r>
              <a:rPr lang="en-US" sz="3111" dirty="0" smtClean="0"/>
              <a:t>- Population status can change over time… could change in 50 years (2060) thereby changing vulnerability scores. </a:t>
            </a:r>
            <a:br>
              <a:rPr lang="en-US" sz="3111" dirty="0" smtClean="0"/>
            </a:br>
            <a:r>
              <a:rPr lang="en-US" sz="3111" dirty="0" smtClean="0"/>
              <a:t/>
            </a:r>
            <a:br>
              <a:rPr lang="en-US" sz="3111" dirty="0" smtClean="0"/>
            </a:br>
            <a:r>
              <a:rPr lang="en-US" sz="3111" dirty="0" smtClean="0"/>
              <a:t>- Fairly subjective, but flexible (e.g. COSEWIC vs. IUCN; data availability).</a:t>
            </a:r>
            <a:br>
              <a:rPr lang="en-US" sz="3111" dirty="0" smtClean="0"/>
            </a:br>
            <a:r>
              <a:rPr lang="en-US" sz="3111" dirty="0" smtClean="0"/>
              <a:t/>
            </a:r>
            <a:br>
              <a:rPr lang="en-US" sz="3111" dirty="0" smtClean="0"/>
            </a:br>
            <a:r>
              <a:rPr lang="en-US" sz="3111" dirty="0" smtClean="0"/>
              <a:t>- </a:t>
            </a:r>
            <a:r>
              <a:rPr lang="en-US" sz="3111" dirty="0" smtClean="0">
                <a:solidFill>
                  <a:prstClr val="black"/>
                </a:solidFill>
                <a:cs typeface="Arial" pitchFamily="34" charset="0"/>
              </a:rPr>
              <a:t>A </a:t>
            </a:r>
            <a:r>
              <a:rPr lang="en-US" sz="3111" dirty="0">
                <a:solidFill>
                  <a:prstClr val="black"/>
                </a:solidFill>
                <a:cs typeface="Arial" pitchFamily="34" charset="0"/>
              </a:rPr>
              <a:t>more effective vulnerability assessment would consider other climate change factors (acidification, hypoxia, etc.), but currently the effects are difficult to quantify, and data are limited</a:t>
            </a:r>
            <a:r>
              <a:rPr lang="en-US" sz="3556" dirty="0" smtClean="0"/>
              <a:t/>
            </a:r>
            <a:br>
              <a:rPr lang="en-US" sz="3556" dirty="0" smtClean="0"/>
            </a:br>
            <a:r>
              <a:rPr lang="en-US" sz="3556" dirty="0"/>
              <a:t/>
            </a:r>
            <a:br>
              <a:rPr lang="en-US" sz="3556" dirty="0"/>
            </a:br>
            <a:r>
              <a:rPr lang="en-US" sz="3556" dirty="0" smtClean="0"/>
              <a:t/>
            </a:r>
            <a:br>
              <a:rPr lang="en-US" sz="3556" dirty="0" smtClean="0"/>
            </a:br>
            <a:r>
              <a:rPr lang="en-US" dirty="0" smtClean="0"/>
              <a:t/>
            </a:r>
            <a:br>
              <a:rPr lang="en-US" dirty="0" smtClean="0"/>
            </a:br>
            <a:endParaRPr lang="en-US" dirty="0"/>
          </a:p>
        </p:txBody>
      </p:sp>
      <p:sp>
        <p:nvSpPr>
          <p:cNvPr id="22221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209EC0A8-D027-409E-97AB-577FCB3A79F8}" type="slidenum">
              <a:rPr lang="en-US" smtClean="0"/>
              <a:pPr/>
              <a:t>56</a:t>
            </a:fld>
            <a:endParaRPr lang="en-U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B481381-4750-4DCA-8994-1B8031F2BED2}" type="slidenum">
              <a:rPr lang="en-CA" smtClean="0"/>
              <a:pPr>
                <a:defRPr/>
              </a:pPr>
              <a:t>57</a:t>
            </a:fld>
            <a:endParaRPr lang="en-CA" dirty="0"/>
          </a:p>
        </p:txBody>
      </p:sp>
      <p:pic>
        <p:nvPicPr>
          <p:cNvPr id="224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89852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5" y="2708275"/>
            <a:ext cx="89947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 Box 4"/>
          <p:cNvSpPr txBox="1">
            <a:spLocks noChangeArrowheads="1"/>
          </p:cNvSpPr>
          <p:nvPr/>
        </p:nvSpPr>
        <p:spPr bwMode="auto">
          <a:xfrm>
            <a:off x="2339975" y="404813"/>
            <a:ext cx="4895850" cy="923925"/>
          </a:xfrm>
          <a:prstGeom prst="rect">
            <a:avLst/>
          </a:prstGeom>
          <a:solidFill>
            <a:srgbClr val="CCFFFF"/>
          </a:solidFill>
          <a:ln w="12700">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a:solidFill>
                  <a:srgbClr val="000000"/>
                </a:solidFill>
              </a:rPr>
              <a:t>SPECIES DISTRIBUTION MODEL:Use GAMS to estimate Probable Habitat: 42+yrs of Probability of Occurrence</a:t>
            </a:r>
            <a:endParaRPr lang="en-US">
              <a:solidFill>
                <a:srgbClr val="000000"/>
              </a:solidFill>
            </a:endParaRPr>
          </a:p>
        </p:txBody>
      </p:sp>
      <p:sp>
        <p:nvSpPr>
          <p:cNvPr id="226306" name="Text Box 6"/>
          <p:cNvSpPr txBox="1">
            <a:spLocks noChangeArrowheads="1"/>
          </p:cNvSpPr>
          <p:nvPr/>
        </p:nvSpPr>
        <p:spPr bwMode="auto">
          <a:xfrm>
            <a:off x="971550" y="2808288"/>
            <a:ext cx="3770313" cy="1062037"/>
          </a:xfrm>
          <a:prstGeom prst="rect">
            <a:avLst/>
          </a:prstGeom>
          <a:solidFill>
            <a:srgbClr val="FF9900"/>
          </a:solidFill>
          <a:ln w="12700">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a:solidFill>
                  <a:srgbClr val="000000"/>
                </a:solidFill>
              </a:rPr>
              <a:t>Warming Scenarios</a:t>
            </a:r>
          </a:p>
          <a:p>
            <a:pPr>
              <a:spcBef>
                <a:spcPct val="50000"/>
              </a:spcBef>
            </a:pPr>
            <a:r>
              <a:rPr lang="en-CA">
                <a:solidFill>
                  <a:srgbClr val="000000"/>
                </a:solidFill>
              </a:rPr>
              <a:t>Long Term 2060:  3C/1.5C SST Short Term 2030:  0.7C/-.35C SST</a:t>
            </a:r>
            <a:endParaRPr lang="en-US">
              <a:solidFill>
                <a:srgbClr val="000000"/>
              </a:solidFill>
            </a:endParaRPr>
          </a:p>
        </p:txBody>
      </p:sp>
      <p:sp>
        <p:nvSpPr>
          <p:cNvPr id="226307" name="Text Box 7"/>
          <p:cNvSpPr txBox="1">
            <a:spLocks noChangeArrowheads="1"/>
          </p:cNvSpPr>
          <p:nvPr/>
        </p:nvSpPr>
        <p:spPr bwMode="auto">
          <a:xfrm>
            <a:off x="179388" y="1782763"/>
            <a:ext cx="4608512" cy="739775"/>
          </a:xfrm>
          <a:prstGeom prst="rect">
            <a:avLst/>
          </a:prstGeom>
          <a:solidFill>
            <a:srgbClr val="CCFFFF"/>
          </a:solidFill>
          <a:ln w="12700">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a:solidFill>
                  <a:srgbClr val="000000"/>
                </a:solidFill>
              </a:rPr>
              <a:t>REALIZED Habitat</a:t>
            </a:r>
          </a:p>
          <a:p>
            <a:pPr>
              <a:spcBef>
                <a:spcPct val="50000"/>
              </a:spcBef>
            </a:pPr>
            <a:r>
              <a:rPr lang="en-CA" sz="1600">
                <a:solidFill>
                  <a:srgbClr val="000000"/>
                </a:solidFill>
              </a:rPr>
              <a:t>Fit=s(Location)+s(Depth)+s(Temperature)+s(Yr)</a:t>
            </a:r>
            <a:endParaRPr lang="en-US" sz="1600">
              <a:solidFill>
                <a:srgbClr val="000000"/>
              </a:solidFill>
            </a:endParaRPr>
          </a:p>
        </p:txBody>
      </p:sp>
      <p:sp>
        <p:nvSpPr>
          <p:cNvPr id="226308" name="Text Box 8"/>
          <p:cNvSpPr txBox="1">
            <a:spLocks noChangeArrowheads="1"/>
          </p:cNvSpPr>
          <p:nvPr/>
        </p:nvSpPr>
        <p:spPr bwMode="auto">
          <a:xfrm>
            <a:off x="5219700" y="1827213"/>
            <a:ext cx="3168650" cy="692150"/>
          </a:xfrm>
          <a:prstGeom prst="rect">
            <a:avLst/>
          </a:prstGeom>
          <a:solidFill>
            <a:srgbClr val="CCFFFF"/>
          </a:solidFill>
          <a:ln w="12700">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a:solidFill>
                  <a:srgbClr val="000000"/>
                </a:solidFill>
              </a:rPr>
              <a:t>POTENTIAL Habitat</a:t>
            </a:r>
          </a:p>
          <a:p>
            <a:pPr>
              <a:spcBef>
                <a:spcPct val="50000"/>
              </a:spcBef>
            </a:pPr>
            <a:r>
              <a:rPr lang="en-CA" sz="1400">
                <a:solidFill>
                  <a:srgbClr val="000000"/>
                </a:solidFill>
              </a:rPr>
              <a:t>Fit=s(Depth)+s(Temperature)+s(Yr)</a:t>
            </a:r>
            <a:endParaRPr lang="en-US" sz="1400">
              <a:solidFill>
                <a:srgbClr val="000000"/>
              </a:solidFill>
            </a:endParaRPr>
          </a:p>
        </p:txBody>
      </p:sp>
      <p:sp>
        <p:nvSpPr>
          <p:cNvPr id="226309" name="Text Box 10"/>
          <p:cNvSpPr txBox="1">
            <a:spLocks noChangeArrowheads="1"/>
          </p:cNvSpPr>
          <p:nvPr/>
        </p:nvSpPr>
        <p:spPr bwMode="auto">
          <a:xfrm>
            <a:off x="2798763" y="5157788"/>
            <a:ext cx="3887787" cy="646112"/>
          </a:xfrm>
          <a:prstGeom prst="rect">
            <a:avLst/>
          </a:prstGeom>
          <a:solidFill>
            <a:srgbClr val="FFCC99"/>
          </a:solidFill>
          <a:ln w="12700">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a:solidFill>
                  <a:srgbClr val="000000"/>
                </a:solidFill>
              </a:rPr>
              <a:t>GAIN OR LOSS (change in area occupied of most probable habitat)</a:t>
            </a:r>
            <a:endParaRPr lang="en-US">
              <a:solidFill>
                <a:srgbClr val="000000"/>
              </a:solidFill>
            </a:endParaRPr>
          </a:p>
        </p:txBody>
      </p:sp>
      <p:sp>
        <p:nvSpPr>
          <p:cNvPr id="226310" name="Text Box 11"/>
          <p:cNvSpPr txBox="1">
            <a:spLocks noChangeArrowheads="1"/>
          </p:cNvSpPr>
          <p:nvPr/>
        </p:nvSpPr>
        <p:spPr bwMode="auto">
          <a:xfrm>
            <a:off x="1187450" y="4090988"/>
            <a:ext cx="2305050" cy="654050"/>
          </a:xfrm>
          <a:prstGeom prst="rect">
            <a:avLst/>
          </a:prstGeom>
          <a:solidFill>
            <a:srgbClr val="FF9900"/>
          </a:solidFill>
          <a:ln w="12700">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a:solidFill>
                  <a:srgbClr val="000000"/>
                </a:solidFill>
              </a:rPr>
              <a:t>Realized Habitat Projections</a:t>
            </a:r>
            <a:endParaRPr lang="en-US">
              <a:solidFill>
                <a:srgbClr val="000000"/>
              </a:solidFill>
            </a:endParaRPr>
          </a:p>
        </p:txBody>
      </p:sp>
      <p:sp>
        <p:nvSpPr>
          <p:cNvPr id="226311" name="Text Box 12"/>
          <p:cNvSpPr txBox="1">
            <a:spLocks noChangeArrowheads="1"/>
          </p:cNvSpPr>
          <p:nvPr/>
        </p:nvSpPr>
        <p:spPr bwMode="auto">
          <a:xfrm>
            <a:off x="5508625" y="2979738"/>
            <a:ext cx="2590800" cy="379412"/>
          </a:xfrm>
          <a:prstGeom prst="rect">
            <a:avLst/>
          </a:prstGeom>
          <a:solidFill>
            <a:srgbClr val="FF9900"/>
          </a:solidFill>
          <a:ln w="12700">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a:solidFill>
                  <a:srgbClr val="000000"/>
                </a:solidFill>
              </a:rPr>
              <a:t>Warming Scenarios</a:t>
            </a:r>
            <a:endParaRPr lang="en-US">
              <a:solidFill>
                <a:srgbClr val="000000"/>
              </a:solidFill>
            </a:endParaRPr>
          </a:p>
        </p:txBody>
      </p:sp>
      <p:sp>
        <p:nvSpPr>
          <p:cNvPr id="226312" name="Text Box 13"/>
          <p:cNvSpPr txBox="1">
            <a:spLocks noChangeArrowheads="1"/>
          </p:cNvSpPr>
          <p:nvPr/>
        </p:nvSpPr>
        <p:spPr bwMode="auto">
          <a:xfrm>
            <a:off x="5651500" y="3821113"/>
            <a:ext cx="2305050" cy="654050"/>
          </a:xfrm>
          <a:prstGeom prst="rect">
            <a:avLst/>
          </a:prstGeom>
          <a:solidFill>
            <a:srgbClr val="FF9900"/>
          </a:solidFill>
          <a:ln w="12700">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a:solidFill>
                  <a:srgbClr val="000000"/>
                </a:solidFill>
              </a:rPr>
              <a:t>Potential Habitat Projections</a:t>
            </a:r>
            <a:endParaRPr lang="en-US">
              <a:solidFill>
                <a:srgbClr val="000000"/>
              </a:solidFill>
            </a:endParaRPr>
          </a:p>
        </p:txBody>
      </p:sp>
      <p:cxnSp>
        <p:nvCxnSpPr>
          <p:cNvPr id="226313" name="AutoShape 14"/>
          <p:cNvCxnSpPr>
            <a:cxnSpLocks noChangeShapeType="1"/>
            <a:endCxn id="226307" idx="0"/>
          </p:cNvCxnSpPr>
          <p:nvPr/>
        </p:nvCxnSpPr>
        <p:spPr bwMode="auto">
          <a:xfrm rot="10800000" flipV="1">
            <a:off x="2484438" y="1512888"/>
            <a:ext cx="2303462" cy="26987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26314" name="AutoShape 15"/>
          <p:cNvCxnSpPr>
            <a:cxnSpLocks noChangeShapeType="1"/>
            <a:stCxn id="226305" idx="2"/>
            <a:endCxn id="226308" idx="0"/>
          </p:cNvCxnSpPr>
          <p:nvPr/>
        </p:nvCxnSpPr>
        <p:spPr bwMode="auto">
          <a:xfrm rot="16200000" flipH="1">
            <a:off x="5546725" y="569913"/>
            <a:ext cx="498475" cy="2016125"/>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26315" name="AutoShape 17"/>
          <p:cNvCxnSpPr>
            <a:cxnSpLocks noChangeShapeType="1"/>
            <a:stCxn id="226307" idx="2"/>
            <a:endCxn id="226306" idx="0"/>
          </p:cNvCxnSpPr>
          <p:nvPr/>
        </p:nvCxnSpPr>
        <p:spPr bwMode="auto">
          <a:xfrm rot="16200000" flipH="1">
            <a:off x="2527300" y="2478088"/>
            <a:ext cx="285750" cy="37465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26316" name="AutoShape 18"/>
          <p:cNvCxnSpPr>
            <a:cxnSpLocks noChangeShapeType="1"/>
            <a:stCxn id="226308" idx="2"/>
            <a:endCxn id="226311" idx="0"/>
          </p:cNvCxnSpPr>
          <p:nvPr/>
        </p:nvCxnSpPr>
        <p:spPr bwMode="auto">
          <a:xfrm>
            <a:off x="6804025" y="2519363"/>
            <a:ext cx="0" cy="4603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6317" name="AutoShape 19"/>
          <p:cNvCxnSpPr>
            <a:cxnSpLocks noChangeShapeType="1"/>
            <a:stCxn id="226306" idx="2"/>
            <a:endCxn id="226310" idx="0"/>
          </p:cNvCxnSpPr>
          <p:nvPr/>
        </p:nvCxnSpPr>
        <p:spPr bwMode="auto">
          <a:xfrm rot="5400000">
            <a:off x="2488406" y="3721894"/>
            <a:ext cx="220663" cy="517525"/>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26318" name="AutoShape 20"/>
          <p:cNvCxnSpPr>
            <a:cxnSpLocks noChangeShapeType="1"/>
            <a:stCxn id="226311" idx="2"/>
            <a:endCxn id="226312" idx="0"/>
          </p:cNvCxnSpPr>
          <p:nvPr/>
        </p:nvCxnSpPr>
        <p:spPr bwMode="auto">
          <a:xfrm>
            <a:off x="6804025" y="3359150"/>
            <a:ext cx="0" cy="4619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6319" name="AutoShape 21"/>
          <p:cNvCxnSpPr>
            <a:cxnSpLocks noChangeShapeType="1"/>
            <a:stCxn id="226310" idx="2"/>
            <a:endCxn id="226309" idx="0"/>
          </p:cNvCxnSpPr>
          <p:nvPr/>
        </p:nvCxnSpPr>
        <p:spPr bwMode="auto">
          <a:xfrm rot="16200000" flipH="1">
            <a:off x="3335338" y="3749675"/>
            <a:ext cx="412750" cy="2403475"/>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26320" name="AutoShape 22"/>
          <p:cNvCxnSpPr>
            <a:cxnSpLocks noChangeShapeType="1"/>
            <a:stCxn id="226312" idx="2"/>
            <a:endCxn id="226309" idx="0"/>
          </p:cNvCxnSpPr>
          <p:nvPr/>
        </p:nvCxnSpPr>
        <p:spPr bwMode="auto">
          <a:xfrm rot="5400000">
            <a:off x="5432425" y="3786188"/>
            <a:ext cx="682625" cy="2060575"/>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extBox 1"/>
          <p:cNvSpPr txBox="1">
            <a:spLocks noChangeArrowheads="1"/>
          </p:cNvSpPr>
          <p:nvPr/>
        </p:nvSpPr>
        <p:spPr bwMode="auto">
          <a:xfrm>
            <a:off x="900113" y="73025"/>
            <a:ext cx="9793287"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solidFill>
                  <a:srgbClr val="000000"/>
                </a:solidFill>
              </a:rPr>
              <a:t>-Model</a:t>
            </a:r>
          </a:p>
          <a:p>
            <a:r>
              <a:rPr lang="en-CA">
                <a:solidFill>
                  <a:srgbClr val="000000"/>
                </a:solidFill>
              </a:rPr>
              <a:t>Family: binomial </a:t>
            </a:r>
          </a:p>
          <a:p>
            <a:r>
              <a:rPr lang="en-CA">
                <a:solidFill>
                  <a:srgbClr val="000000"/>
                </a:solidFill>
              </a:rPr>
              <a:t>Link function: logit </a:t>
            </a:r>
          </a:p>
          <a:p>
            <a:endParaRPr lang="en-CA">
              <a:solidFill>
                <a:srgbClr val="000000"/>
              </a:solidFill>
            </a:endParaRPr>
          </a:p>
          <a:p>
            <a:r>
              <a:rPr lang="en-CA">
                <a:solidFill>
                  <a:srgbClr val="000000"/>
                </a:solidFill>
              </a:rPr>
              <a:t>Formula:</a:t>
            </a:r>
          </a:p>
          <a:p>
            <a:r>
              <a:rPr lang="en-CA">
                <a:solidFill>
                  <a:srgbClr val="000000"/>
                </a:solidFill>
              </a:rPr>
              <a:t>presence ~ s(YEAR) + s(BOTTOM_TEMPERATURE, bs = "ts",  k = 4) + s(SDEPTH, bs = "ts", k = 3) + te(SLONG, SLAT)</a:t>
            </a:r>
          </a:p>
          <a:p>
            <a:endParaRPr lang="en-CA">
              <a:solidFill>
                <a:srgbClr val="000000"/>
              </a:solidFill>
            </a:endParaRPr>
          </a:p>
        </p:txBody>
      </p:sp>
      <p:pic>
        <p:nvPicPr>
          <p:cNvPr id="2283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916113"/>
            <a:ext cx="420052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1941513"/>
            <a:ext cx="420052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Text Box 7"/>
          <p:cNvSpPr txBox="1">
            <a:spLocks noChangeArrowheads="1"/>
          </p:cNvSpPr>
          <p:nvPr/>
        </p:nvSpPr>
        <p:spPr bwMode="auto">
          <a:xfrm>
            <a:off x="938213" y="1227138"/>
            <a:ext cx="9542462" cy="739775"/>
          </a:xfrm>
          <a:prstGeom prst="rect">
            <a:avLst/>
          </a:prstGeom>
          <a:solidFill>
            <a:srgbClr val="CCFFFF"/>
          </a:solidFill>
          <a:ln w="12700">
            <a:solidFill>
              <a:schemeClr val="tx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a:solidFill>
                  <a:srgbClr val="000000"/>
                </a:solidFill>
              </a:rPr>
              <a:t>REALIZED Habitat</a:t>
            </a:r>
          </a:p>
          <a:p>
            <a:pPr>
              <a:spcBef>
                <a:spcPct val="50000"/>
              </a:spcBef>
            </a:pPr>
            <a:r>
              <a:rPr lang="en-CA" sz="1600">
                <a:solidFill>
                  <a:srgbClr val="000000"/>
                </a:solidFill>
              </a:rPr>
              <a:t>Fit=s(Location)+s(Depth)+s(Temperature)+s(Yr)</a:t>
            </a:r>
            <a:endParaRPr lang="en-US" sz="1600">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541338"/>
            <a:ext cx="3816350" cy="52863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3666"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6979FDD8-743A-4E48-ADDB-B5597ECF8D09}" type="slidenum">
              <a:rPr lang="en-US" smtClean="0"/>
              <a:pPr/>
              <a:t>6</a:t>
            </a:fld>
            <a:endParaRPr lang="en-US" smtClean="0"/>
          </a:p>
        </p:txBody>
      </p:sp>
      <p:pic>
        <p:nvPicPr>
          <p:cNvPr id="1136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541338"/>
            <a:ext cx="3941763" cy="52863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ight Arrow 2"/>
          <p:cNvSpPr/>
          <p:nvPr/>
        </p:nvSpPr>
        <p:spPr>
          <a:xfrm>
            <a:off x="4265966" y="2664670"/>
            <a:ext cx="594067" cy="548306"/>
          </a:xfrm>
          <a:prstGeom prst="rightArrow">
            <a:avLst/>
          </a:prstGeom>
          <a:solidFill>
            <a:srgbClr val="FF5050"/>
          </a:solidFill>
          <a:ln>
            <a:solidFill>
              <a:schemeClr val="tx1"/>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Right Arrow 5"/>
          <p:cNvSpPr/>
          <p:nvPr/>
        </p:nvSpPr>
        <p:spPr>
          <a:xfrm>
            <a:off x="4265966" y="6093296"/>
            <a:ext cx="594067" cy="548306"/>
          </a:xfrm>
          <a:prstGeom prst="rightArrow">
            <a:avLst/>
          </a:prstGeom>
          <a:solidFill>
            <a:srgbClr val="FF5050"/>
          </a:solidFill>
          <a:ln>
            <a:solidFill>
              <a:schemeClr val="tx1"/>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113676" name="WordArt 12"/>
          <p:cNvSpPr>
            <a:spLocks noChangeArrowheads="1" noChangeShapeType="1" noTextEdit="1"/>
          </p:cNvSpPr>
          <p:nvPr/>
        </p:nvSpPr>
        <p:spPr bwMode="auto">
          <a:xfrm rot="694084">
            <a:off x="2411413" y="5819775"/>
            <a:ext cx="1366837" cy="981075"/>
          </a:xfrm>
          <a:prstGeom prst="rect">
            <a:avLst/>
          </a:prstGeom>
        </p:spPr>
        <p:txBody>
          <a:bodyPr wrap="none" fromWordArt="1">
            <a:prstTxWarp prst="textSlantUp">
              <a:avLst>
                <a:gd name="adj" fmla="val 32056"/>
              </a:avLst>
            </a:prstTxWarp>
          </a:bodyPr>
          <a:lstStyle/>
          <a:p>
            <a:pPr algn="ctr"/>
            <a:r>
              <a:rPr lang="en-CA" sz="3600" kern="10">
                <a:ln w="9525">
                  <a:solidFill>
                    <a:srgbClr val="CC99FF"/>
                  </a:solidFill>
                  <a:round/>
                  <a:headEnd/>
                  <a:tailEnd/>
                </a:ln>
                <a:gradFill rotWithShape="0">
                  <a:gsLst>
                    <a:gs pos="0">
                      <a:srgbClr val="6600CC"/>
                    </a:gs>
                    <a:gs pos="100000">
                      <a:srgbClr val="CC00CC"/>
                    </a:gs>
                  </a:gsLst>
                  <a:lin ang="4705916" scaled="1"/>
                </a:gradFill>
                <a:effectLst>
                  <a:outerShdw dist="53882" dir="2700000" algn="ctr" rotWithShape="0">
                    <a:srgbClr val="9999FF">
                      <a:alpha val="80000"/>
                    </a:srgbClr>
                  </a:outerShdw>
                </a:effectLst>
                <a:latin typeface="Impact"/>
              </a:rPr>
              <a:t>PHYSICS</a:t>
            </a:r>
          </a:p>
        </p:txBody>
      </p:sp>
      <p:sp>
        <p:nvSpPr>
          <p:cNvPr id="113677" name="WordArt 13"/>
          <p:cNvSpPr>
            <a:spLocks noChangeArrowheads="1" noChangeShapeType="1" noTextEdit="1"/>
          </p:cNvSpPr>
          <p:nvPr/>
        </p:nvSpPr>
        <p:spPr bwMode="auto">
          <a:xfrm rot="695094">
            <a:off x="5326063" y="5753100"/>
            <a:ext cx="1366837" cy="981075"/>
          </a:xfrm>
          <a:prstGeom prst="rect">
            <a:avLst/>
          </a:prstGeom>
        </p:spPr>
        <p:txBody>
          <a:bodyPr wrap="none" fromWordArt="1">
            <a:prstTxWarp prst="textSlantUp">
              <a:avLst>
                <a:gd name="adj" fmla="val 32056"/>
              </a:avLst>
            </a:prstTxWarp>
          </a:bodyPr>
          <a:lstStyle/>
          <a:p>
            <a:pPr algn="ctr"/>
            <a:r>
              <a:rPr lang="en-CA" sz="3600" kern="10">
                <a:ln w="9525">
                  <a:solidFill>
                    <a:srgbClr val="CC99FF"/>
                  </a:solidFill>
                  <a:round/>
                  <a:headEnd/>
                  <a:tailEnd/>
                </a:ln>
                <a:gradFill rotWithShape="0">
                  <a:gsLst>
                    <a:gs pos="0">
                      <a:srgbClr val="6600CC"/>
                    </a:gs>
                    <a:gs pos="100000">
                      <a:srgbClr val="CC00CC"/>
                    </a:gs>
                  </a:gsLst>
                  <a:lin ang="4704906" scaled="1"/>
                </a:gradFill>
                <a:effectLst>
                  <a:outerShdw dist="53882" dir="2700000" algn="ctr" rotWithShape="0">
                    <a:srgbClr val="9999FF">
                      <a:alpha val="80000"/>
                    </a:srgbClr>
                  </a:outerShdw>
                </a:effectLst>
                <a:latin typeface="Impact"/>
              </a:rPr>
              <a:t>BIOLOGY</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63" y="979488"/>
            <a:ext cx="4011612"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2"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8438" y="536575"/>
            <a:ext cx="26955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Rectangle 3"/>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CA">
              <a:solidFill>
                <a:srgbClr val="000000"/>
              </a:solidFill>
            </a:endParaRPr>
          </a:p>
        </p:txBody>
      </p:sp>
      <p:sp>
        <p:nvSpPr>
          <p:cNvPr id="230404" name="Rectangle 4"/>
          <p:cNvSpPr>
            <a:spLocks noChangeArrowheads="1"/>
          </p:cNvSpPr>
          <p:nvPr/>
        </p:nvSpPr>
        <p:spPr bwMode="auto">
          <a:xfrm>
            <a:off x="0" y="7505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eaLnBrk="0" hangingPunct="0"/>
            <a:r>
              <a:rPr lang="en-CA" sz="1200">
                <a:solidFill>
                  <a:srgbClr val="000000"/>
                </a:solidFill>
                <a:latin typeface="Times New Roman" pitchFamily="18" charset="0"/>
                <a:cs typeface="Times New Roman" pitchFamily="18" charset="0"/>
              </a:rPr>
              <a:t> </a:t>
            </a:r>
            <a:endParaRPr lang="en-CA">
              <a:solidFill>
                <a:srgbClr val="000000"/>
              </a:solidFill>
            </a:endParaRPr>
          </a:p>
        </p:txBody>
      </p:sp>
      <p:pic>
        <p:nvPicPr>
          <p:cNvPr id="23040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9138" y="936625"/>
            <a:ext cx="414655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6" name="Rectangle 7"/>
          <p:cNvSpPr>
            <a:spLocks noChangeArrowheads="1"/>
          </p:cNvSpPr>
          <p:nvPr/>
        </p:nvSpPr>
        <p:spPr bwMode="auto">
          <a:xfrm>
            <a:off x="152400" y="1524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CA">
              <a:solidFill>
                <a:srgbClr val="000000"/>
              </a:solidFill>
            </a:endParaRPr>
          </a:p>
        </p:txBody>
      </p:sp>
      <p:sp>
        <p:nvSpPr>
          <p:cNvPr id="230407" name="TextBox 1"/>
          <p:cNvSpPr txBox="1">
            <a:spLocks noChangeArrowheads="1"/>
          </p:cNvSpPr>
          <p:nvPr/>
        </p:nvSpPr>
        <p:spPr bwMode="auto">
          <a:xfrm>
            <a:off x="0" y="5940425"/>
            <a:ext cx="9828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solidFill>
                  <a:srgbClr val="FF0000"/>
                </a:solidFill>
              </a:rPr>
              <a:t>NO TRENDS IN TEMPERATURE  AT 50m WHERE MEASURED: </a:t>
            </a:r>
          </a:p>
          <a:p>
            <a:r>
              <a:rPr lang="en-CA">
                <a:solidFill>
                  <a:srgbClr val="FF0000"/>
                </a:solidFill>
              </a:rPr>
              <a:t>:suggests much greater lag</a:t>
            </a:r>
          </a:p>
          <a:p>
            <a:r>
              <a:rPr lang="en-CA">
                <a:solidFill>
                  <a:srgbClr val="FF0000"/>
                </a:solidFill>
              </a:rPr>
              <a:t>: adds confidence to conservative estimate</a:t>
            </a:r>
          </a:p>
        </p:txBody>
      </p:sp>
      <p:sp>
        <p:nvSpPr>
          <p:cNvPr id="230408" name="Rectangle 2"/>
          <p:cNvSpPr>
            <a:spLocks noChangeArrowheads="1"/>
          </p:cNvSpPr>
          <p:nvPr/>
        </p:nvSpPr>
        <p:spPr bwMode="auto">
          <a:xfrm>
            <a:off x="487363" y="609600"/>
            <a:ext cx="37449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solidFill>
                  <a:srgbClr val="000000"/>
                </a:solidFill>
              </a:rPr>
              <a:t>SST Trends: warming in our region</a:t>
            </a:r>
          </a:p>
        </p:txBody>
      </p:sp>
      <p:sp>
        <p:nvSpPr>
          <p:cNvPr id="230409" name="TextBox 3"/>
          <p:cNvSpPr txBox="1">
            <a:spLocks noChangeArrowheads="1"/>
          </p:cNvSpPr>
          <p:nvPr/>
        </p:nvSpPr>
        <p:spPr bwMode="auto">
          <a:xfrm>
            <a:off x="5148263" y="166688"/>
            <a:ext cx="3024187"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solidFill>
                  <a:srgbClr val="000000"/>
                </a:solidFill>
              </a:rPr>
              <a:t> Temperature at 50m</a:t>
            </a:r>
          </a:p>
          <a:p>
            <a:r>
              <a:rPr lang="en-CA">
                <a:solidFill>
                  <a:srgbClr val="000000"/>
                </a:solidFill>
              </a:rPr>
              <a:t>---No warming</a:t>
            </a:r>
          </a:p>
        </p:txBody>
      </p:sp>
      <p:sp>
        <p:nvSpPr>
          <p:cNvPr id="21515" name="TextBox 3"/>
          <p:cNvSpPr txBox="1">
            <a:spLocks noChangeArrowheads="1"/>
          </p:cNvSpPr>
          <p:nvPr/>
        </p:nvSpPr>
        <p:spPr bwMode="auto">
          <a:xfrm>
            <a:off x="0" y="44450"/>
            <a:ext cx="3673475" cy="368300"/>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CA" dirty="0" smtClean="0">
                <a:solidFill>
                  <a:srgbClr val="000000"/>
                </a:solidFill>
                <a:effectLst>
                  <a:outerShdw blurRad="38100" dist="38100" dir="2700000" algn="tl">
                    <a:srgbClr val="000000">
                      <a:alpha val="43137"/>
                    </a:srgbClr>
                  </a:outerShdw>
                </a:effectLst>
                <a:cs typeface="+mn-cs"/>
              </a:rPr>
              <a:t>DAVE HEBERT-2013 Tech Report</a:t>
            </a:r>
          </a:p>
        </p:txBody>
      </p:sp>
      <p:sp>
        <p:nvSpPr>
          <p:cNvPr id="23041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1C1EBD9B-E651-4540-82F3-A8025BE96CFF}" type="slidenum">
              <a:rPr lang="en-US" smtClean="0">
                <a:solidFill>
                  <a:srgbClr val="000000"/>
                </a:solidFill>
              </a:rPr>
              <a:pPr/>
              <a:t>60</a:t>
            </a:fld>
            <a:endParaRPr lang="en-US" smtClean="0">
              <a:solidFill>
                <a:srgbClr val="00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063" y="222250"/>
            <a:ext cx="420052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773238"/>
            <a:ext cx="420052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63A1BBB8-2480-44E4-82D4-2749BCCCAB6E}" type="slidenum">
              <a:rPr lang="en-US" smtClean="0">
                <a:solidFill>
                  <a:srgbClr val="000000"/>
                </a:solidFill>
              </a:rPr>
              <a:pPr/>
              <a:t>61</a:t>
            </a:fld>
            <a:endParaRPr lang="en-US" smtClean="0">
              <a:solidFill>
                <a:srgbClr val="0000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R:\Shared\Shackell_Nancy\Chelsea\Chelsea_final\4Scenarios_maps\Haddock_F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9258300" cy="134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41288" y="4941888"/>
            <a:ext cx="9540876" cy="446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srgbClr val="FFFFFF"/>
              </a:solidFill>
            </a:endParaRPr>
          </a:p>
        </p:txBody>
      </p:sp>
      <p:sp>
        <p:nvSpPr>
          <p:cNvPr id="234499" name="Text Box 7"/>
          <p:cNvSpPr txBox="1">
            <a:spLocks noChangeArrowheads="1"/>
          </p:cNvSpPr>
          <p:nvPr/>
        </p:nvSpPr>
        <p:spPr bwMode="auto">
          <a:xfrm>
            <a:off x="4284663" y="4365625"/>
            <a:ext cx="14605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fr-CA">
                <a:solidFill>
                  <a:srgbClr val="000000"/>
                </a:solidFill>
              </a:rPr>
              <a:t>Fit</a:t>
            </a:r>
          </a:p>
        </p:txBody>
      </p:sp>
      <p:sp>
        <p:nvSpPr>
          <p:cNvPr id="234500" name="Text Box 8"/>
          <p:cNvSpPr txBox="1">
            <a:spLocks noChangeArrowheads="1"/>
          </p:cNvSpPr>
          <p:nvPr/>
        </p:nvSpPr>
        <p:spPr bwMode="auto">
          <a:xfrm>
            <a:off x="6877050" y="4365625"/>
            <a:ext cx="22669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fr-CA">
                <a:solidFill>
                  <a:srgbClr val="000000"/>
                </a:solidFill>
              </a:rPr>
              <a:t>Fit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extBox 1"/>
          <p:cNvSpPr txBox="1">
            <a:spLocks noChangeArrowheads="1"/>
          </p:cNvSpPr>
          <p:nvPr/>
        </p:nvSpPr>
        <p:spPr bwMode="auto">
          <a:xfrm>
            <a:off x="6948488" y="6207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en-CA">
              <a:solidFill>
                <a:srgbClr val="000000"/>
              </a:solidFill>
            </a:endParaRPr>
          </a:p>
        </p:txBody>
      </p:sp>
      <p:pic>
        <p:nvPicPr>
          <p:cNvPr id="2365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76250"/>
            <a:ext cx="59055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956986F9-2235-4D7B-9248-9CCEA683ACEE}" type="slidenum">
              <a:rPr lang="en-US" smtClean="0">
                <a:solidFill>
                  <a:srgbClr val="000000"/>
                </a:solidFill>
              </a:rPr>
              <a:pPr/>
              <a:t>63</a:t>
            </a:fld>
            <a:endParaRPr lang="en-US" smtClean="0">
              <a:solidFill>
                <a:srgbClr val="00000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3" descr="ocean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17038" cy="865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4" name="Picture 8" descr="Histogram.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5875" y="130175"/>
            <a:ext cx="6599238"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008188" y="1400175"/>
            <a:ext cx="647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solidFill>
                  <a:srgbClr val="008000"/>
                </a:solidFill>
              </a:rPr>
              <a:t>Low</a:t>
            </a:r>
          </a:p>
        </p:txBody>
      </p:sp>
      <p:sp>
        <p:nvSpPr>
          <p:cNvPr id="6" name="TextBox 5"/>
          <p:cNvSpPr txBox="1">
            <a:spLocks noChangeArrowheads="1"/>
          </p:cNvSpPr>
          <p:nvPr/>
        </p:nvSpPr>
        <p:spPr bwMode="auto">
          <a:xfrm>
            <a:off x="2951163" y="1400175"/>
            <a:ext cx="647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solidFill>
                  <a:srgbClr val="222268"/>
                </a:solidFill>
              </a:rPr>
              <a:t>Med</a:t>
            </a:r>
          </a:p>
        </p:txBody>
      </p:sp>
      <p:sp>
        <p:nvSpPr>
          <p:cNvPr id="7" name="TextBox 6"/>
          <p:cNvSpPr txBox="1">
            <a:spLocks noChangeArrowheads="1"/>
          </p:cNvSpPr>
          <p:nvPr/>
        </p:nvSpPr>
        <p:spPr bwMode="auto">
          <a:xfrm>
            <a:off x="3962400" y="1400175"/>
            <a:ext cx="969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solidFill>
                  <a:srgbClr val="FF0000"/>
                </a:solidFill>
              </a:rPr>
              <a:t>High</a:t>
            </a:r>
          </a:p>
        </p:txBody>
      </p:sp>
      <p:sp>
        <p:nvSpPr>
          <p:cNvPr id="238598"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21C00BEC-168D-4E13-8453-F23FA472E85A}" type="slidenum">
              <a:rPr lang="en-US" smtClean="0">
                <a:solidFill>
                  <a:srgbClr val="000000"/>
                </a:solidFill>
              </a:rPr>
              <a:pPr/>
              <a:t>64</a:t>
            </a:fld>
            <a:endParaRPr lang="en-US" smtClean="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extBox 2"/>
          <p:cNvSpPr txBox="1">
            <a:spLocks noChangeArrowheads="1"/>
          </p:cNvSpPr>
          <p:nvPr/>
        </p:nvSpPr>
        <p:spPr bwMode="auto">
          <a:xfrm>
            <a:off x="4899025" y="5975350"/>
            <a:ext cx="25733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t>Charles Dudley Warner</a:t>
            </a:r>
          </a:p>
        </p:txBody>
      </p:sp>
      <p:sp>
        <p:nvSpPr>
          <p:cNvPr id="2" name="Slide Number Placeholder 1"/>
          <p:cNvSpPr>
            <a:spLocks noGrp="1"/>
          </p:cNvSpPr>
          <p:nvPr>
            <p:ph type="sldNum" sz="quarter" idx="12"/>
          </p:nvPr>
        </p:nvSpPr>
        <p:spPr/>
        <p:txBody>
          <a:bodyPr/>
          <a:lstStyle/>
          <a:p>
            <a:pPr>
              <a:defRPr/>
            </a:pPr>
            <a:fld id="{D7F9B970-7D15-44B1-97E1-3F5E65149034}" type="slidenum">
              <a:rPr lang="en-CA" smtClean="0"/>
              <a:pPr>
                <a:defRPr/>
              </a:pPr>
              <a:t>65</a:t>
            </a:fld>
            <a:endParaRPr lang="en-CA" dirty="0"/>
          </a:p>
        </p:txBody>
      </p:sp>
      <p:pic>
        <p:nvPicPr>
          <p:cNvPr id="240643" name="Picture 2" descr="http://media.santabanta.com/images/picsms/2014/sms-6709.jpg"/>
          <p:cNvPicPr>
            <a:picLocks noChangeAspect="1" noChangeArrowheads="1"/>
          </p:cNvPicPr>
          <p:nvPr/>
        </p:nvPicPr>
        <p:blipFill>
          <a:blip r:embed="rId3">
            <a:extLst>
              <a:ext uri="{28A0092B-C50C-407E-A947-70E740481C1C}">
                <a14:useLocalDpi xmlns:a14="http://schemas.microsoft.com/office/drawing/2010/main" val="0"/>
              </a:ext>
            </a:extLst>
          </a:blip>
          <a:srcRect t="-5064" b="5304"/>
          <a:stretch>
            <a:fillRect/>
          </a:stretch>
        </p:blipFill>
        <p:spPr bwMode="auto">
          <a:xfrm>
            <a:off x="323850" y="620713"/>
            <a:ext cx="810101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9750" y="5083175"/>
            <a:ext cx="8424863" cy="1200150"/>
          </a:xfrm>
          <a:prstGeom prst="rect">
            <a:avLst/>
          </a:prstGeom>
          <a:solidFill>
            <a:schemeClr val="accent6">
              <a:lumMod val="20000"/>
              <a:lumOff val="80000"/>
            </a:schemeClr>
          </a:solidFill>
        </p:spPr>
        <p:txBody>
          <a:bodyPr>
            <a:spAutoFit/>
          </a:bodyPr>
          <a:lstStyle/>
          <a:p>
            <a:pPr>
              <a:defRPr/>
            </a:pPr>
            <a:r>
              <a:rPr lang="en-CA" sz="3600" dirty="0">
                <a:latin typeface="Times New Roman" panose="02020603050405020304" pitchFamily="18" charset="0"/>
                <a:cs typeface="Times New Roman" panose="02020603050405020304" pitchFamily="18" charset="0"/>
              </a:rPr>
              <a:t>Everybody talks about Climate change</a:t>
            </a:r>
          </a:p>
          <a:p>
            <a:pPr>
              <a:defRPr/>
            </a:pPr>
            <a:r>
              <a:rPr lang="en-CA" sz="3600" dirty="0">
                <a:latin typeface="Times New Roman" panose="02020603050405020304" pitchFamily="18" charset="0"/>
                <a:cs typeface="Times New Roman" panose="02020603050405020304" pitchFamily="18" charset="0"/>
              </a:rPr>
              <a:t> and everybody has to do something about it</a:t>
            </a:r>
            <a:endParaRPr lang="en-CA"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descr="G:\tempFile.bmp"/>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71550" y="981075"/>
            <a:ext cx="7345363"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0" name="TextBox 1"/>
          <p:cNvSpPr txBox="1">
            <a:spLocks noChangeArrowheads="1"/>
          </p:cNvSpPr>
          <p:nvPr/>
        </p:nvSpPr>
        <p:spPr bwMode="auto">
          <a:xfrm>
            <a:off x="1403350" y="525463"/>
            <a:ext cx="6199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a:t>The INTERIS 2005 Analysis of DFO Climate Change Risks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 Box 2"/>
          <p:cNvSpPr txBox="1">
            <a:spLocks noChangeArrowheads="1"/>
          </p:cNvSpPr>
          <p:nvPr/>
        </p:nvSpPr>
        <p:spPr bwMode="auto">
          <a:xfrm>
            <a:off x="508000" y="284163"/>
            <a:ext cx="817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buFontTx/>
              <a:buChar char="•"/>
            </a:pPr>
            <a:endParaRPr lang="en-US" sz="1600">
              <a:solidFill>
                <a:srgbClr val="FFE701"/>
              </a:solidFill>
            </a:endParaRPr>
          </a:p>
        </p:txBody>
      </p:sp>
      <p:sp>
        <p:nvSpPr>
          <p:cNvPr id="117762" name="TextBox 1"/>
          <p:cNvSpPr txBox="1">
            <a:spLocks noChangeArrowheads="1"/>
          </p:cNvSpPr>
          <p:nvPr/>
        </p:nvSpPr>
        <p:spPr bwMode="auto">
          <a:xfrm>
            <a:off x="371475" y="314325"/>
            <a:ext cx="8515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CA" sz="2000" b="1">
                <a:solidFill>
                  <a:srgbClr val="FFE701"/>
                </a:solidFill>
                <a:latin typeface="Times New Roman" pitchFamily="18" charset="0"/>
                <a:cs typeface="Times New Roman" pitchFamily="18" charset="0"/>
              </a:rPr>
              <a:t>The need for high resolution </a:t>
            </a:r>
            <a:r>
              <a:rPr lang="en-CA" sz="2000" b="1" i="1">
                <a:solidFill>
                  <a:srgbClr val="00B0F0"/>
                </a:solidFill>
                <a:latin typeface="Times New Roman" pitchFamily="18" charset="0"/>
                <a:cs typeface="Times New Roman" pitchFamily="18" charset="0"/>
              </a:rPr>
              <a:t>– in particular for future climate modelling</a:t>
            </a:r>
          </a:p>
        </p:txBody>
      </p:sp>
      <p:pic>
        <p:nvPicPr>
          <p:cNvPr id="117763" name="Picture 5" descr="NA_Circ_2010_low_res"/>
          <p:cNvPicPr>
            <a:picLocks noChangeAspect="1" noChangeArrowheads="1"/>
          </p:cNvPicPr>
          <p:nvPr/>
        </p:nvPicPr>
        <p:blipFill>
          <a:blip r:embed="rId3">
            <a:extLst>
              <a:ext uri="{28A0092B-C50C-407E-A947-70E740481C1C}">
                <a14:useLocalDpi xmlns:a14="http://schemas.microsoft.com/office/drawing/2010/main" val="0"/>
              </a:ext>
            </a:extLst>
          </a:blip>
          <a:srcRect l="-719" t="-471" r="5234" b="16183"/>
          <a:stretch>
            <a:fillRect/>
          </a:stretch>
        </p:blipFill>
        <p:spPr bwMode="auto">
          <a:xfrm>
            <a:off x="971550" y="908050"/>
            <a:ext cx="5008563"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7"/>
          <p:cNvSpPr txBox="1">
            <a:spLocks noChangeArrowheads="1"/>
          </p:cNvSpPr>
          <p:nvPr/>
        </p:nvSpPr>
        <p:spPr bwMode="auto">
          <a:xfrm>
            <a:off x="2503488" y="1217613"/>
            <a:ext cx="1008062" cy="94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sz="1400" b="1">
                <a:solidFill>
                  <a:srgbClr val="00B000"/>
                </a:solidFill>
                <a:latin typeface="Times New Roman" pitchFamily="18" charset="0"/>
              </a:rPr>
              <a:t>Labrador Current &amp; Subpolar Gyre</a:t>
            </a:r>
          </a:p>
        </p:txBody>
      </p:sp>
      <p:sp>
        <p:nvSpPr>
          <p:cNvPr id="117765" name="Text Box 6"/>
          <p:cNvSpPr txBox="1">
            <a:spLocks noChangeArrowheads="1"/>
          </p:cNvSpPr>
          <p:nvPr/>
        </p:nvSpPr>
        <p:spPr bwMode="auto">
          <a:xfrm>
            <a:off x="1443038" y="3881438"/>
            <a:ext cx="1295400" cy="730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sz="1400" b="1">
                <a:solidFill>
                  <a:srgbClr val="CC0000"/>
                </a:solidFill>
                <a:latin typeface="Times New Roman" pitchFamily="18" charset="0"/>
              </a:rPr>
              <a:t>Gulf Stream &amp; Subtropical Gyre</a:t>
            </a:r>
          </a:p>
        </p:txBody>
      </p:sp>
      <p:sp>
        <p:nvSpPr>
          <p:cNvPr id="117766" name="TextBox 2"/>
          <p:cNvSpPr txBox="1">
            <a:spLocks noChangeArrowheads="1"/>
          </p:cNvSpPr>
          <p:nvPr/>
        </p:nvSpPr>
        <p:spPr bwMode="auto">
          <a:xfrm>
            <a:off x="6305550" y="1266825"/>
            <a:ext cx="26289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buFont typeface="Arial" pitchFamily="34" charset="0"/>
              <a:buChar char="•"/>
            </a:pPr>
            <a:r>
              <a:rPr lang="en-CA">
                <a:solidFill>
                  <a:srgbClr val="FFE701"/>
                </a:solidFill>
                <a:latin typeface="Times New Roman" pitchFamily="18" charset="0"/>
                <a:cs typeface="Times New Roman" pitchFamily="18" charset="0"/>
              </a:rPr>
              <a:t>Eastern seaboard of Canada lies in the confluence zone of warm subtropical waters and cold subpolar waters</a:t>
            </a:r>
          </a:p>
          <a:p>
            <a:pPr>
              <a:buFont typeface="Arial" pitchFamily="34" charset="0"/>
              <a:buChar char="•"/>
            </a:pPr>
            <a:r>
              <a:rPr lang="en-CA">
                <a:solidFill>
                  <a:srgbClr val="FFE701"/>
                </a:solidFill>
                <a:latin typeface="Times New Roman" pitchFamily="18" charset="0"/>
                <a:cs typeface="Times New Roman" pitchFamily="18" charset="0"/>
              </a:rPr>
              <a:t>Processes occurring on the SS/GoM are affected by the interaction between the GS and Labrador Currents, so these features have to be modelled accurately </a:t>
            </a:r>
          </a:p>
          <a:p>
            <a:pPr>
              <a:buFont typeface="Arial" pitchFamily="34" charset="0"/>
              <a:buChar char="•"/>
            </a:pPr>
            <a:r>
              <a:rPr lang="en-CA">
                <a:solidFill>
                  <a:srgbClr val="FFE701"/>
                </a:solidFill>
                <a:latin typeface="Times New Roman" pitchFamily="18" charset="0"/>
                <a:cs typeface="Times New Roman" pitchFamily="18" charset="0"/>
              </a:rPr>
              <a:t> … </a:t>
            </a:r>
            <a:r>
              <a:rPr lang="en-CA">
                <a:solidFill>
                  <a:srgbClr val="FFE701"/>
                </a:solidFill>
                <a:latin typeface="Times New Roman" pitchFamily="18" charset="0"/>
                <a:cs typeface="Times New Roman" pitchFamily="18" charset="0"/>
                <a:sym typeface="Wingdings" pitchFamily="2" charset="2"/>
              </a:rPr>
              <a:t> </a:t>
            </a:r>
            <a:endParaRPr lang="en-CA">
              <a:solidFill>
                <a:srgbClr val="FFE70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4"/>
          <p:cNvSpPr txBox="1">
            <a:spLocks noChangeArrowheads="1"/>
          </p:cNvSpPr>
          <p:nvPr/>
        </p:nvSpPr>
        <p:spPr bwMode="auto">
          <a:xfrm>
            <a:off x="179388" y="188913"/>
            <a:ext cx="63849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b="1">
                <a:solidFill>
                  <a:srgbClr val="000000"/>
                </a:solidFill>
                <a:latin typeface="Times New Roman" pitchFamily="18" charset="0"/>
              </a:rPr>
              <a:t>Observed Variability in Upper-Ocean Temperature in the NWA</a:t>
            </a:r>
          </a:p>
        </p:txBody>
      </p:sp>
      <p:sp>
        <p:nvSpPr>
          <p:cNvPr id="115714" name="Text Box 5"/>
          <p:cNvSpPr txBox="1">
            <a:spLocks noChangeArrowheads="1"/>
          </p:cNvSpPr>
          <p:nvPr/>
        </p:nvSpPr>
        <p:spPr bwMode="auto">
          <a:xfrm>
            <a:off x="7019925" y="223838"/>
            <a:ext cx="18954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sz="1400" i="1">
                <a:solidFill>
                  <a:srgbClr val="000000"/>
                </a:solidFill>
                <a:latin typeface="Times New Roman" pitchFamily="18" charset="0"/>
              </a:rPr>
              <a:t>DFO AZMP &amp; AZOMP </a:t>
            </a:r>
          </a:p>
        </p:txBody>
      </p:sp>
      <p:sp>
        <p:nvSpPr>
          <p:cNvPr id="115715" name="Text Box 8"/>
          <p:cNvSpPr txBox="1">
            <a:spLocks noChangeArrowheads="1"/>
          </p:cNvSpPr>
          <p:nvPr/>
        </p:nvSpPr>
        <p:spPr bwMode="auto">
          <a:xfrm>
            <a:off x="6361113" y="944563"/>
            <a:ext cx="2765425" cy="2811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nSpc>
                <a:spcPts val="1800"/>
              </a:lnSpc>
              <a:spcBef>
                <a:spcPts val="600"/>
              </a:spcBef>
            </a:pPr>
            <a:r>
              <a:rPr lang="en-CA" sz="1600" b="1">
                <a:solidFill>
                  <a:srgbClr val="000000"/>
                </a:solidFill>
                <a:latin typeface="Times New Roman" pitchFamily="18" charset="0"/>
              </a:rPr>
              <a:t>Net warming since 1930</a:t>
            </a:r>
          </a:p>
          <a:p>
            <a:pPr>
              <a:lnSpc>
                <a:spcPts val="1800"/>
              </a:lnSpc>
              <a:spcBef>
                <a:spcPts val="400"/>
              </a:spcBef>
            </a:pPr>
            <a:r>
              <a:rPr lang="en-CA" sz="1600" b="1">
                <a:solidFill>
                  <a:srgbClr val="000000"/>
                </a:solidFill>
                <a:latin typeface="Times New Roman" pitchFamily="18" charset="0"/>
              </a:rPr>
              <a:t> </a:t>
            </a:r>
            <a:r>
              <a:rPr lang="en-CA" sz="1600" b="1">
                <a:solidFill>
                  <a:srgbClr val="CC0000"/>
                </a:solidFill>
                <a:latin typeface="Times New Roman" pitchFamily="18" charset="0"/>
              </a:rPr>
              <a:t>by ~1</a:t>
            </a:r>
            <a:r>
              <a:rPr lang="en-CA" sz="1600" b="1" baseline="30000">
                <a:solidFill>
                  <a:srgbClr val="CC0000"/>
                </a:solidFill>
                <a:latin typeface="Times New Roman" pitchFamily="18" charset="0"/>
              </a:rPr>
              <a:t>o</a:t>
            </a:r>
            <a:r>
              <a:rPr lang="en-CA" sz="1600" b="1">
                <a:solidFill>
                  <a:srgbClr val="CC0000"/>
                </a:solidFill>
                <a:latin typeface="Times New Roman" pitchFamily="18" charset="0"/>
              </a:rPr>
              <a:t>C </a:t>
            </a:r>
            <a:r>
              <a:rPr lang="en-CA" sz="1400" b="1">
                <a:solidFill>
                  <a:srgbClr val="CC0000"/>
                </a:solidFill>
                <a:latin typeface="Times New Roman" pitchFamily="18" charset="0"/>
              </a:rPr>
              <a:t>(~0.1</a:t>
            </a:r>
            <a:r>
              <a:rPr lang="en-CA" sz="1400" b="1" baseline="30000">
                <a:solidFill>
                  <a:srgbClr val="CC0000"/>
                </a:solidFill>
                <a:latin typeface="Times New Roman" pitchFamily="18" charset="0"/>
              </a:rPr>
              <a:t>o</a:t>
            </a:r>
            <a:r>
              <a:rPr lang="en-CA" sz="1400" b="1">
                <a:solidFill>
                  <a:srgbClr val="CC0000"/>
                </a:solidFill>
                <a:latin typeface="Times New Roman" pitchFamily="18" charset="0"/>
              </a:rPr>
              <a:t>C/dec)  </a:t>
            </a:r>
            <a:r>
              <a:rPr lang="en-CA" sz="1600" b="1">
                <a:solidFill>
                  <a:srgbClr val="CC0000"/>
                </a:solidFill>
                <a:latin typeface="Times New Roman" pitchFamily="18" charset="0"/>
              </a:rPr>
              <a:t>in outer Bay of Fundy</a:t>
            </a:r>
            <a:r>
              <a:rPr lang="en-CA" sz="1600" b="1">
                <a:solidFill>
                  <a:srgbClr val="660066"/>
                </a:solidFill>
                <a:latin typeface="Times New Roman" pitchFamily="18" charset="0"/>
              </a:rPr>
              <a:t> </a:t>
            </a:r>
            <a:r>
              <a:rPr lang="en-CA" sz="1600" b="1">
                <a:solidFill>
                  <a:srgbClr val="000000"/>
                </a:solidFill>
                <a:latin typeface="Times New Roman" pitchFamily="18" charset="0"/>
              </a:rPr>
              <a:t>and</a:t>
            </a:r>
            <a:r>
              <a:rPr lang="en-CA" sz="1600" b="1">
                <a:solidFill>
                  <a:srgbClr val="5579AF"/>
                </a:solidFill>
                <a:latin typeface="Times New Roman" pitchFamily="18" charset="0"/>
              </a:rPr>
              <a:t> </a:t>
            </a:r>
          </a:p>
          <a:p>
            <a:pPr>
              <a:lnSpc>
                <a:spcPts val="1800"/>
              </a:lnSpc>
              <a:spcBef>
                <a:spcPts val="600"/>
              </a:spcBef>
              <a:spcAft>
                <a:spcPts val="1200"/>
              </a:spcAft>
            </a:pPr>
            <a:r>
              <a:rPr lang="en-CA" sz="1600" b="1">
                <a:solidFill>
                  <a:srgbClr val="800000"/>
                </a:solidFill>
                <a:latin typeface="Times New Roman" pitchFamily="18" charset="0"/>
              </a:rPr>
              <a:t> by ~2</a:t>
            </a:r>
            <a:r>
              <a:rPr lang="en-CA" sz="1600" b="1" baseline="30000">
                <a:solidFill>
                  <a:srgbClr val="800000"/>
                </a:solidFill>
                <a:latin typeface="Times New Roman" pitchFamily="18" charset="0"/>
              </a:rPr>
              <a:t>o</a:t>
            </a:r>
            <a:r>
              <a:rPr lang="en-CA" sz="1600" b="1">
                <a:solidFill>
                  <a:srgbClr val="800000"/>
                </a:solidFill>
                <a:latin typeface="Times New Roman" pitchFamily="18" charset="0"/>
              </a:rPr>
              <a:t>C </a:t>
            </a:r>
            <a:r>
              <a:rPr lang="en-CA" sz="1400" b="1">
                <a:solidFill>
                  <a:srgbClr val="800000"/>
                </a:solidFill>
                <a:latin typeface="Times New Roman" pitchFamily="18" charset="0"/>
              </a:rPr>
              <a:t>(~0.2</a:t>
            </a:r>
            <a:r>
              <a:rPr lang="en-CA" sz="1400" b="1" baseline="30000">
                <a:solidFill>
                  <a:srgbClr val="800000"/>
                </a:solidFill>
                <a:latin typeface="Times New Roman" pitchFamily="18" charset="0"/>
              </a:rPr>
              <a:t>o</a:t>
            </a:r>
            <a:r>
              <a:rPr lang="en-CA" sz="1400" b="1">
                <a:solidFill>
                  <a:srgbClr val="800000"/>
                </a:solidFill>
                <a:latin typeface="Times New Roman" pitchFamily="18" charset="0"/>
              </a:rPr>
              <a:t>C/dec)  </a:t>
            </a:r>
            <a:r>
              <a:rPr lang="en-CA" sz="1600" b="1">
                <a:solidFill>
                  <a:srgbClr val="800000"/>
                </a:solidFill>
                <a:latin typeface="Times New Roman" pitchFamily="18" charset="0"/>
              </a:rPr>
              <a:t>at depth in Gulf of St. Lawrence</a:t>
            </a:r>
          </a:p>
          <a:p>
            <a:pPr>
              <a:lnSpc>
                <a:spcPts val="1800"/>
              </a:lnSpc>
              <a:spcBef>
                <a:spcPts val="600"/>
              </a:spcBef>
            </a:pPr>
            <a:r>
              <a:rPr lang="en-CA" sz="1600" b="1">
                <a:solidFill>
                  <a:srgbClr val="000000"/>
                </a:solidFill>
                <a:latin typeface="Times New Roman" pitchFamily="18" charset="0"/>
              </a:rPr>
              <a:t>No net warming</a:t>
            </a:r>
          </a:p>
          <a:p>
            <a:pPr>
              <a:lnSpc>
                <a:spcPts val="1800"/>
              </a:lnSpc>
              <a:spcBef>
                <a:spcPts val="400"/>
              </a:spcBef>
            </a:pPr>
            <a:r>
              <a:rPr lang="en-CA" sz="1600" b="1">
                <a:solidFill>
                  <a:srgbClr val="0000CC"/>
                </a:solidFill>
                <a:latin typeface="Times New Roman" pitchFamily="18" charset="0"/>
              </a:rPr>
              <a:t> on Newfoundland Shelf </a:t>
            </a:r>
            <a:r>
              <a:rPr lang="en-CA" sz="1600" b="1">
                <a:solidFill>
                  <a:srgbClr val="000000"/>
                </a:solidFill>
                <a:latin typeface="Times New Roman" pitchFamily="18" charset="0"/>
              </a:rPr>
              <a:t>and</a:t>
            </a:r>
          </a:p>
          <a:p>
            <a:pPr>
              <a:lnSpc>
                <a:spcPts val="1800"/>
              </a:lnSpc>
              <a:spcBef>
                <a:spcPts val="600"/>
              </a:spcBef>
              <a:spcAft>
                <a:spcPts val="600"/>
              </a:spcAft>
            </a:pPr>
            <a:r>
              <a:rPr lang="en-CA" sz="1600" b="1">
                <a:solidFill>
                  <a:srgbClr val="0000CC"/>
                </a:solidFill>
                <a:latin typeface="Times New Roman" pitchFamily="18" charset="0"/>
              </a:rPr>
              <a:t> </a:t>
            </a:r>
            <a:r>
              <a:rPr lang="en-CA" sz="1600" b="1">
                <a:solidFill>
                  <a:srgbClr val="006600"/>
                </a:solidFill>
                <a:latin typeface="Times New Roman" pitchFamily="18" charset="0"/>
              </a:rPr>
              <a:t>in Labrador Sea</a:t>
            </a:r>
          </a:p>
          <a:p>
            <a:pPr>
              <a:lnSpc>
                <a:spcPts val="1800"/>
              </a:lnSpc>
              <a:spcBef>
                <a:spcPts val="600"/>
              </a:spcBef>
            </a:pPr>
            <a:r>
              <a:rPr lang="en-CA" sz="1600" b="1">
                <a:solidFill>
                  <a:srgbClr val="660066"/>
                </a:solidFill>
                <a:latin typeface="Times New Roman" pitchFamily="18" charset="0"/>
              </a:rPr>
              <a:t>Large decadal variability</a:t>
            </a:r>
          </a:p>
        </p:txBody>
      </p:sp>
      <p:pic>
        <p:nvPicPr>
          <p:cNvPr id="115716" name="Picture 15"/>
          <p:cNvPicPr>
            <a:picLocks noChangeAspect="1" noChangeArrowheads="1"/>
          </p:cNvPicPr>
          <p:nvPr/>
        </p:nvPicPr>
        <p:blipFill>
          <a:blip r:embed="rId3">
            <a:extLst>
              <a:ext uri="{28A0092B-C50C-407E-A947-70E740481C1C}">
                <a14:useLocalDpi xmlns:a14="http://schemas.microsoft.com/office/drawing/2010/main" val="0"/>
              </a:ext>
            </a:extLst>
          </a:blip>
          <a:srcRect t="5266" r="6808" b="7903"/>
          <a:stretch>
            <a:fillRect/>
          </a:stretch>
        </p:blipFill>
        <p:spPr bwMode="auto">
          <a:xfrm>
            <a:off x="53975" y="944563"/>
            <a:ext cx="629285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Text Box 6"/>
          <p:cNvSpPr txBox="1">
            <a:spLocks noChangeArrowheads="1"/>
          </p:cNvSpPr>
          <p:nvPr/>
        </p:nvSpPr>
        <p:spPr bwMode="auto">
          <a:xfrm>
            <a:off x="200025" y="762000"/>
            <a:ext cx="15113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CA" b="1">
                <a:solidFill>
                  <a:srgbClr val="000000"/>
                </a:solidFill>
                <a:latin typeface="Times New Roman" pitchFamily="18" charset="0"/>
              </a:rPr>
              <a:t>Temperature</a:t>
            </a:r>
            <a:endParaRPr lang="en-CA">
              <a:solidFill>
                <a:srgbClr val="000000"/>
              </a:solidFill>
            </a:endParaRPr>
          </a:p>
        </p:txBody>
      </p:sp>
      <p:pic>
        <p:nvPicPr>
          <p:cNvPr id="115718" name="Picture 2"/>
          <p:cNvPicPr>
            <a:picLocks noChangeAspect="1" noChangeArrowheads="1"/>
          </p:cNvPicPr>
          <p:nvPr/>
        </p:nvPicPr>
        <p:blipFill>
          <a:blip r:embed="rId4">
            <a:extLst>
              <a:ext uri="{28A0092B-C50C-407E-A947-70E740481C1C}">
                <a14:useLocalDpi xmlns:a14="http://schemas.microsoft.com/office/drawing/2010/main" val="0"/>
              </a:ext>
            </a:extLst>
          </a:blip>
          <a:srcRect l="9041" t="59293" r="64629" b="17570"/>
          <a:stretch>
            <a:fillRect/>
          </a:stretch>
        </p:blipFill>
        <p:spPr bwMode="auto">
          <a:xfrm>
            <a:off x="117475" y="3873500"/>
            <a:ext cx="27193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2" descr="Figure_SST_site_map_10Sep"/>
          <p:cNvPicPr>
            <a:picLocks noChangeAspect="1" noChangeArrowheads="1"/>
          </p:cNvPicPr>
          <p:nvPr/>
        </p:nvPicPr>
        <p:blipFill>
          <a:blip r:embed="rId5">
            <a:extLst>
              <a:ext uri="{28A0092B-C50C-407E-A947-70E740481C1C}">
                <a14:useLocalDpi xmlns:a14="http://schemas.microsoft.com/office/drawing/2010/main" val="0"/>
              </a:ext>
            </a:extLst>
          </a:blip>
          <a:srcRect l="24126" t="19519" r="25070" b="9239"/>
          <a:stretch>
            <a:fillRect/>
          </a:stretch>
        </p:blipFill>
        <p:spPr bwMode="auto">
          <a:xfrm>
            <a:off x="3779838" y="3873500"/>
            <a:ext cx="2746375"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0" name="TextBox 1"/>
          <p:cNvSpPr txBox="1">
            <a:spLocks noChangeArrowheads="1"/>
          </p:cNvSpPr>
          <p:nvPr/>
        </p:nvSpPr>
        <p:spPr bwMode="auto">
          <a:xfrm>
            <a:off x="1711325" y="5942013"/>
            <a:ext cx="209708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sz="1400">
                <a:solidFill>
                  <a:srgbClr val="FF0000"/>
                </a:solidFill>
              </a:rPr>
              <a:t>Bay of Fundy / Prince 5</a:t>
            </a:r>
          </a:p>
        </p:txBody>
      </p:sp>
      <p:sp>
        <p:nvSpPr>
          <p:cNvPr id="115721" name="TextBox 12"/>
          <p:cNvSpPr txBox="1">
            <a:spLocks noChangeArrowheads="1"/>
          </p:cNvSpPr>
          <p:nvPr/>
        </p:nvSpPr>
        <p:spPr bwMode="auto">
          <a:xfrm>
            <a:off x="6564313" y="5419725"/>
            <a:ext cx="1773237"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sz="1400">
                <a:solidFill>
                  <a:srgbClr val="0000CC"/>
                </a:solidFill>
              </a:rPr>
              <a:t>Newfoundland Shelf / Station 27</a:t>
            </a:r>
          </a:p>
        </p:txBody>
      </p:sp>
      <p:sp>
        <p:nvSpPr>
          <p:cNvPr id="115722" name="TextBox 13"/>
          <p:cNvSpPr txBox="1">
            <a:spLocks noChangeArrowheads="1"/>
          </p:cNvSpPr>
          <p:nvPr/>
        </p:nvSpPr>
        <p:spPr bwMode="auto">
          <a:xfrm>
            <a:off x="1939925" y="5265738"/>
            <a:ext cx="186848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sz="1400">
                <a:solidFill>
                  <a:srgbClr val="663300"/>
                </a:solidFill>
              </a:rPr>
              <a:t>Gulf of St. Lawrence</a:t>
            </a:r>
          </a:p>
        </p:txBody>
      </p:sp>
      <p:sp>
        <p:nvSpPr>
          <p:cNvPr id="115723" name="TextBox 14"/>
          <p:cNvSpPr txBox="1">
            <a:spLocks noChangeArrowheads="1"/>
          </p:cNvSpPr>
          <p:nvPr/>
        </p:nvSpPr>
        <p:spPr bwMode="auto">
          <a:xfrm>
            <a:off x="6646863" y="4321175"/>
            <a:ext cx="1871662"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sz="1400">
                <a:solidFill>
                  <a:srgbClr val="006600"/>
                </a:solidFill>
              </a:rPr>
              <a:t>Labrador Sea / Bravo</a:t>
            </a:r>
          </a:p>
        </p:txBody>
      </p:sp>
      <p:cxnSp>
        <p:nvCxnSpPr>
          <p:cNvPr id="4" name="Straight Connector 3"/>
          <p:cNvCxnSpPr/>
          <p:nvPr/>
        </p:nvCxnSpPr>
        <p:spPr>
          <a:xfrm flipV="1">
            <a:off x="6156325" y="5621338"/>
            <a:ext cx="442913" cy="587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779838" y="6073775"/>
            <a:ext cx="504825" cy="176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744913" y="5387975"/>
            <a:ext cx="898525" cy="31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56325" y="4221163"/>
            <a:ext cx="407988"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5728" name="TextBox 16"/>
          <p:cNvSpPr txBox="1">
            <a:spLocks noChangeArrowheads="1"/>
          </p:cNvSpPr>
          <p:nvPr/>
        </p:nvSpPr>
        <p:spPr bwMode="auto">
          <a:xfrm>
            <a:off x="5854700" y="3541713"/>
            <a:ext cx="4921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sz="1200" b="1">
                <a:solidFill>
                  <a:srgbClr val="000000"/>
                </a:solidFill>
                <a:latin typeface="Times New Roman" pitchFamily="18" charset="0"/>
                <a:cs typeface="Times New Roman" pitchFamily="18" charset="0"/>
              </a:rPr>
              <a:t>2010</a:t>
            </a:r>
          </a:p>
        </p:txBody>
      </p:sp>
      <p:sp>
        <p:nvSpPr>
          <p:cNvPr id="115729" name="TextBox 17"/>
          <p:cNvSpPr txBox="1">
            <a:spLocks noChangeArrowheads="1"/>
          </p:cNvSpPr>
          <p:nvPr/>
        </p:nvSpPr>
        <p:spPr bwMode="auto">
          <a:xfrm>
            <a:off x="388938" y="3554413"/>
            <a:ext cx="4921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CA" sz="1200" b="1">
                <a:solidFill>
                  <a:srgbClr val="000000"/>
                </a:solidFill>
                <a:latin typeface="Times New Roman" pitchFamily="18" charset="0"/>
                <a:cs typeface="Times New Roman" pitchFamily="18" charset="0"/>
              </a:rPr>
              <a:t>1910</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fld id="{36A379E1-F32E-4598-B894-142F49D34E0D}" type="slidenum">
              <a:rPr lang="en-US" smtClean="0"/>
              <a:pPr/>
              <a:t>9</a:t>
            </a:fld>
            <a:endParaRPr lang="en-US" smtClean="0"/>
          </a:p>
        </p:txBody>
      </p:sp>
      <p:pic>
        <p:nvPicPr>
          <p:cNvPr id="1198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425450"/>
            <a:ext cx="504507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5|1.|0.9|28.|0.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A5002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rgbClr val="A5002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sz="12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sz="1800" dirty="0" smtClean="0">
            <a:solidFill>
              <a:srgbClr val="FFE701"/>
            </a:solidFill>
            <a:latin typeface="Times New Roman" pitchFamily="18" charset="0"/>
            <a:cs typeface="Times New Roman" pitchFamily="18"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34891</TotalTime>
  <Words>4228</Words>
  <Application>Microsoft Office PowerPoint</Application>
  <PresentationFormat>On-screen Show (4:3)</PresentationFormat>
  <Paragraphs>670</Paragraphs>
  <Slides>66</Slides>
  <Notes>66</Notes>
  <HiddenSlides>0</HiddenSlides>
  <MMClips>0</MMClips>
  <ScaleCrop>false</ScaleCrop>
  <HeadingPairs>
    <vt:vector size="10" baseType="variant">
      <vt:variant>
        <vt:lpstr>Fonts Used</vt:lpstr>
      </vt:variant>
      <vt:variant>
        <vt:i4>10</vt:i4>
      </vt:variant>
      <vt:variant>
        <vt:lpstr>Theme</vt:lpstr>
      </vt:variant>
      <vt:variant>
        <vt:i4>8</vt:i4>
      </vt:variant>
      <vt:variant>
        <vt:lpstr>Links</vt:lpstr>
      </vt:variant>
      <vt:variant>
        <vt:i4>1</vt:i4>
      </vt:variant>
      <vt:variant>
        <vt:lpstr>Embedded OLE Servers</vt:lpstr>
      </vt:variant>
      <vt:variant>
        <vt:i4>1</vt:i4>
      </vt:variant>
      <vt:variant>
        <vt:lpstr>Slide Titles</vt:lpstr>
      </vt:variant>
      <vt:variant>
        <vt:i4>66</vt:i4>
      </vt:variant>
    </vt:vector>
  </HeadingPairs>
  <TitlesOfParts>
    <vt:vector size="86" baseType="lpstr">
      <vt:lpstr>Arial</vt:lpstr>
      <vt:lpstr>Wingdings</vt:lpstr>
      <vt:lpstr>Calibri</vt:lpstr>
      <vt:lpstr>Times New Roman</vt:lpstr>
      <vt:lpstr>Arial Narrow</vt:lpstr>
      <vt:lpstr>Lucida Grande</vt:lpstr>
      <vt:lpstr>inherit</vt:lpstr>
      <vt:lpstr>Tahoma</vt:lpstr>
      <vt:lpstr>Symbol</vt:lpstr>
      <vt:lpstr>Helvetica</vt:lpstr>
      <vt:lpstr>Default Design</vt:lpstr>
      <vt:lpstr>Cascade</vt:lpstr>
      <vt:lpstr>2_Office Theme</vt:lpstr>
      <vt:lpstr>1_Default Design</vt:lpstr>
      <vt:lpstr>2_Default Design</vt:lpstr>
      <vt:lpstr>3_Default Design</vt:lpstr>
      <vt:lpstr>4_Default Design</vt:lpstr>
      <vt:lpstr>5_Default Design</vt:lpstr>
      <vt:lpstr>???</vt:lpstr>
      <vt:lpstr>Chart</vt:lpstr>
      <vt:lpstr>PowerPoint Presentation</vt:lpstr>
      <vt:lpstr>PowerPoint Presentation</vt:lpstr>
      <vt:lpstr>Overview of DFO’s Aquatic Climate Change Adaptation Services Program (ACCASP)  </vt:lpstr>
      <vt:lpstr>Background</vt:lpstr>
      <vt:lpstr>PowerPoint Presentation</vt:lpstr>
      <vt:lpstr>PowerPoint Presentation</vt:lpstr>
      <vt:lpstr>PowerPoint Presentation</vt:lpstr>
      <vt:lpstr>PowerPoint Presentation</vt:lpstr>
      <vt:lpstr>PowerPoint Presentation</vt:lpstr>
      <vt:lpstr>Atlantic LAB Risk Assessment</vt:lpstr>
      <vt:lpstr>Atlantic LAB Risk Assessment</vt:lpstr>
      <vt:lpstr>PowerPoint Presentation</vt:lpstr>
      <vt:lpstr>Knowledge and Understanding Projects (MAR)</vt:lpstr>
      <vt:lpstr>PowerPoint Presentation</vt:lpstr>
      <vt:lpstr>Adaptation Tool Projects (MAR)</vt:lpstr>
      <vt:lpstr>CAN-EWLAT: Canadian Extreme Water Level Adaptation Tool</vt:lpstr>
      <vt:lpstr>PowerPoint Presentation</vt:lpstr>
      <vt:lpstr>Puzzle PHYSIOLOGY,  PHENOLOGY, DISTRIBUTION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ON HOLD:  …Reviews back from ICES J Mar Sci but have been talking with USA (NOAA) –Wendy Morrison, Roger Griffis, Mark Nelson and want to compare methodologies.  --will meet with NOAA and Pacific DFO in early November.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Fish and Invertebrate Production</vt:lpstr>
      <vt:lpstr>PowerPoint Presentation</vt:lpstr>
      <vt:lpstr>Magness et al., 2011</vt:lpstr>
      <vt:lpstr>Limitations:   - Population status can change over time… could change in 50 years (2060) thereby changing vulnerability scores.   - Fairly subjective, but flexible (e.g. COSEWIC vs. IUCN; data availability).  - A more effective vulnerability assessment would consider other climate change factors (acidification, hypoxia, etc.), but currently the effects are difficult to quantify, and data are limited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Fisheries and Oceans Canada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Fisheries and Oceans Canada</dc:creator>
  <cp:lastModifiedBy>DFO-MPO</cp:lastModifiedBy>
  <cp:revision>442</cp:revision>
  <cp:lastPrinted>2014-06-01T23:32:12Z</cp:lastPrinted>
  <dcterms:created xsi:type="dcterms:W3CDTF">2012-06-22T12:28:40Z</dcterms:created>
  <dcterms:modified xsi:type="dcterms:W3CDTF">2014-10-16T13:14:34Z</dcterms:modified>
</cp:coreProperties>
</file>