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43" r:id="rId2"/>
    <p:sldMasterId id="2147483755" r:id="rId3"/>
    <p:sldMasterId id="2147483767" r:id="rId4"/>
    <p:sldMasterId id="2147483792" r:id="rId5"/>
    <p:sldMasterId id="2147483798" r:id="rId6"/>
  </p:sldMasterIdLst>
  <p:notesMasterIdLst>
    <p:notesMasterId r:id="rId34"/>
  </p:notesMasterIdLst>
  <p:handoutMasterIdLst>
    <p:handoutMasterId r:id="rId35"/>
  </p:handoutMasterIdLst>
  <p:sldIdLst>
    <p:sldId id="352" r:id="rId7"/>
    <p:sldId id="359" r:id="rId8"/>
    <p:sldId id="358" r:id="rId9"/>
    <p:sldId id="321" r:id="rId10"/>
    <p:sldId id="326" r:id="rId11"/>
    <p:sldId id="328" r:id="rId12"/>
    <p:sldId id="329" r:id="rId13"/>
    <p:sldId id="376" r:id="rId14"/>
    <p:sldId id="353" r:id="rId15"/>
    <p:sldId id="368" r:id="rId16"/>
    <p:sldId id="354" r:id="rId17"/>
    <p:sldId id="369" r:id="rId18"/>
    <p:sldId id="356" r:id="rId19"/>
    <p:sldId id="357" r:id="rId20"/>
    <p:sldId id="336" r:id="rId21"/>
    <p:sldId id="370" r:id="rId22"/>
    <p:sldId id="371" r:id="rId23"/>
    <p:sldId id="339" r:id="rId24"/>
    <p:sldId id="372" r:id="rId25"/>
    <p:sldId id="373" r:id="rId26"/>
    <p:sldId id="374" r:id="rId27"/>
    <p:sldId id="367" r:id="rId28"/>
    <p:sldId id="375" r:id="rId29"/>
    <p:sldId id="344" r:id="rId30"/>
    <p:sldId id="345" r:id="rId31"/>
    <p:sldId id="360" r:id="rId32"/>
    <p:sldId id="361" r:id="rId33"/>
  </p:sldIdLst>
  <p:sldSz cx="9144000" cy="6858000" type="screen4x3"/>
  <p:notesSz cx="6858000" cy="91011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4" autoAdjust="0"/>
    <p:restoredTop sz="94768" autoAdjust="0"/>
  </p:normalViewPr>
  <p:slideViewPr>
    <p:cSldViewPr>
      <p:cViewPr>
        <p:scale>
          <a:sx n="87" d="100"/>
          <a:sy n="87" d="100"/>
        </p:scale>
        <p:origin x="-1788" y="-414"/>
      </p:cViewPr>
      <p:guideLst>
        <p:guide orient="horz" pos="2160"/>
        <p:guide pos="2880"/>
      </p:guideLst>
    </p:cSldViewPr>
  </p:slideViewPr>
  <p:notesTextViewPr>
    <p:cViewPr>
      <p:scale>
        <a:sx n="1" d="1"/>
        <a:sy n="1" d="1"/>
      </p:scale>
      <p:origin x="0" y="0"/>
    </p:cViewPr>
  </p:notesTextViewPr>
  <p:sorterViewPr>
    <p:cViewPr>
      <p:scale>
        <a:sx n="50" d="100"/>
        <a:sy n="50" d="100"/>
      </p:scale>
      <p:origin x="0" y="4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56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5613"/>
          </a:xfrm>
          <a:prstGeom prst="rect">
            <a:avLst/>
          </a:prstGeom>
        </p:spPr>
        <p:txBody>
          <a:bodyPr vert="horz" lIns="91440" tIns="45720" rIns="91440" bIns="45720" rtlCol="0"/>
          <a:lstStyle>
            <a:lvl1pPr algn="r">
              <a:defRPr sz="1200"/>
            </a:lvl1pPr>
          </a:lstStyle>
          <a:p>
            <a:fld id="{0FBFDDBA-9F3C-4C8D-BAED-CF90476EE3C0}" type="datetimeFigureOut">
              <a:rPr lang="en-US" smtClean="0"/>
              <a:t>10/16/2014</a:t>
            </a:fld>
            <a:endParaRPr lang="en-US" dirty="0"/>
          </a:p>
        </p:txBody>
      </p:sp>
      <p:sp>
        <p:nvSpPr>
          <p:cNvPr id="4" name="Footer Placeholder 3"/>
          <p:cNvSpPr>
            <a:spLocks noGrp="1"/>
          </p:cNvSpPr>
          <p:nvPr>
            <p:ph type="ftr" sz="quarter" idx="2"/>
          </p:nvPr>
        </p:nvSpPr>
        <p:spPr>
          <a:xfrm>
            <a:off x="0" y="8643938"/>
            <a:ext cx="2971800" cy="45561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43938"/>
            <a:ext cx="2971800" cy="455612"/>
          </a:xfrm>
          <a:prstGeom prst="rect">
            <a:avLst/>
          </a:prstGeom>
        </p:spPr>
        <p:txBody>
          <a:bodyPr vert="horz" lIns="91440" tIns="45720" rIns="91440" bIns="45720" rtlCol="0" anchor="b"/>
          <a:lstStyle>
            <a:lvl1pPr algn="r">
              <a:defRPr sz="1200"/>
            </a:lvl1pPr>
          </a:lstStyle>
          <a:p>
            <a:fld id="{E7AAA19F-2859-44FB-A0EB-77F98197D545}" type="slidenum">
              <a:rPr lang="en-US" smtClean="0"/>
              <a:t>‹#›</a:t>
            </a:fld>
            <a:endParaRPr lang="en-US" dirty="0"/>
          </a:p>
        </p:txBody>
      </p:sp>
    </p:spTree>
    <p:extLst>
      <p:ext uri="{BB962C8B-B14F-4D97-AF65-F5344CB8AC3E}">
        <p14:creationId xmlns:p14="http://schemas.microsoft.com/office/powerpoint/2010/main" val="1219424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505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5057"/>
          </a:xfrm>
          <a:prstGeom prst="rect">
            <a:avLst/>
          </a:prstGeom>
        </p:spPr>
        <p:txBody>
          <a:bodyPr vert="horz" lIns="91440" tIns="45720" rIns="91440" bIns="45720" rtlCol="0"/>
          <a:lstStyle>
            <a:lvl1pPr algn="r">
              <a:defRPr sz="1200"/>
            </a:lvl1pPr>
          </a:lstStyle>
          <a:p>
            <a:fld id="{7EE1CB10-EB8B-42B0-8023-2DE7D807AC8B}" type="datetimeFigureOut">
              <a:rPr lang="en-US" smtClean="0"/>
              <a:t>10/16/2014</a:t>
            </a:fld>
            <a:endParaRPr lang="en-US" dirty="0"/>
          </a:p>
        </p:txBody>
      </p:sp>
      <p:sp>
        <p:nvSpPr>
          <p:cNvPr id="4" name="Slide Image Placeholder 3"/>
          <p:cNvSpPr>
            <a:spLocks noGrp="1" noRot="1" noChangeAspect="1"/>
          </p:cNvSpPr>
          <p:nvPr>
            <p:ph type="sldImg" idx="2"/>
          </p:nvPr>
        </p:nvSpPr>
        <p:spPr>
          <a:xfrm>
            <a:off x="1154113" y="682625"/>
            <a:ext cx="4549775" cy="34131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23041"/>
            <a:ext cx="5486400" cy="409551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44501"/>
            <a:ext cx="2971800" cy="45505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44501"/>
            <a:ext cx="2971800" cy="455057"/>
          </a:xfrm>
          <a:prstGeom prst="rect">
            <a:avLst/>
          </a:prstGeom>
        </p:spPr>
        <p:txBody>
          <a:bodyPr vert="horz" lIns="91440" tIns="45720" rIns="91440" bIns="45720" rtlCol="0" anchor="b"/>
          <a:lstStyle>
            <a:lvl1pPr algn="r">
              <a:defRPr sz="1200"/>
            </a:lvl1pPr>
          </a:lstStyle>
          <a:p>
            <a:fld id="{62FE47DA-E52A-4FBF-B5A4-F2C22D4095DD}" type="slidenum">
              <a:rPr lang="en-US" smtClean="0"/>
              <a:t>‹#›</a:t>
            </a:fld>
            <a:endParaRPr lang="en-US" dirty="0"/>
          </a:p>
        </p:txBody>
      </p:sp>
    </p:spTree>
    <p:extLst>
      <p:ext uri="{BB962C8B-B14F-4D97-AF65-F5344CB8AC3E}">
        <p14:creationId xmlns:p14="http://schemas.microsoft.com/office/powerpoint/2010/main" val="1941393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E0AE7C5-5195-4CE2-9929-7637E085BD92}"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2620927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E0AE7C5-5195-4CE2-9929-7637E085BD92}"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2620927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a:ln/>
        </p:spPr>
      </p:sp>
      <p:sp>
        <p:nvSpPr>
          <p:cNvPr id="163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Map: </a:t>
            </a:r>
            <a:r>
              <a:rPr lang="en-US" i="1">
                <a:latin typeface="Calibri" charset="0"/>
                <a:ea typeface="ＭＳ Ｐゴシック" charset="0"/>
                <a:cs typeface="ＭＳ Ｐゴシック" charset="0"/>
              </a:rPr>
              <a:t>Difference in precipitation (%) between 1991-2011 and 1901-1960. </a:t>
            </a:r>
            <a:r>
              <a:rPr lang="en-US">
                <a:latin typeface="Calibri" charset="0"/>
                <a:ea typeface="ＭＳ Ｐゴシック" charset="0"/>
                <a:cs typeface="ＭＳ Ｐゴシック" charset="0"/>
              </a:rPr>
              <a:t>Most areas have experienced wetter conditions.</a:t>
            </a:r>
          </a:p>
          <a:p>
            <a:endParaRPr lang="en-US">
              <a:latin typeface="Calibri" charset="0"/>
              <a:ea typeface="ＭＳ Ｐゴシック" charset="0"/>
              <a:cs typeface="ＭＳ Ｐゴシック" charset="0"/>
            </a:endParaRPr>
          </a:p>
          <a:p>
            <a:r>
              <a:rPr lang="en-US">
                <a:latin typeface="Calibri" charset="0"/>
                <a:ea typeface="ＭＳ Ｐゴシック" charset="0"/>
                <a:cs typeface="ＭＳ Ｐゴシック" charset="0"/>
              </a:rPr>
              <a:t>Graphs: </a:t>
            </a:r>
            <a:r>
              <a:rPr lang="en-US" i="1">
                <a:latin typeface="Calibri" charset="0"/>
                <a:ea typeface="ＭＳ Ｐゴシック" charset="0"/>
                <a:cs typeface="ＭＳ Ｐゴシック" charset="0"/>
              </a:rPr>
              <a:t>Average precipitation differences from the 1901-1960 average by decade for each region. The far right bar is for the single year of 2011. The number above each graph is the average precipitation change for 1991-2011 compared to the historical base period of 1901-1960. </a:t>
            </a:r>
          </a:p>
        </p:txBody>
      </p:sp>
      <p:sp>
        <p:nvSpPr>
          <p:cNvPr id="16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789" indent="-285688" eaLnBrk="0" hangingPunct="0">
              <a:defRPr sz="2400">
                <a:solidFill>
                  <a:schemeClr val="tx1"/>
                </a:solidFill>
                <a:latin typeface="Times New Roman" charset="0"/>
                <a:ea typeface="ＭＳ Ｐゴシック" charset="0"/>
              </a:defRPr>
            </a:lvl2pPr>
            <a:lvl3pPr marL="1142752" indent="-228551" eaLnBrk="0" hangingPunct="0">
              <a:defRPr sz="2400">
                <a:solidFill>
                  <a:schemeClr val="tx1"/>
                </a:solidFill>
                <a:latin typeface="Times New Roman" charset="0"/>
                <a:ea typeface="ＭＳ Ｐゴシック" charset="0"/>
              </a:defRPr>
            </a:lvl3pPr>
            <a:lvl4pPr marL="1599853" indent="-228551" eaLnBrk="0" hangingPunct="0">
              <a:defRPr sz="2400">
                <a:solidFill>
                  <a:schemeClr val="tx1"/>
                </a:solidFill>
                <a:latin typeface="Times New Roman" charset="0"/>
                <a:ea typeface="ＭＳ Ｐゴシック" charset="0"/>
              </a:defRPr>
            </a:lvl4pPr>
            <a:lvl5pPr marL="2056953" indent="-228551" eaLnBrk="0" hangingPunct="0">
              <a:defRPr sz="2400">
                <a:solidFill>
                  <a:schemeClr val="tx1"/>
                </a:solidFill>
                <a:latin typeface="Times New Roman" charset="0"/>
                <a:ea typeface="ＭＳ Ｐゴシック" charset="0"/>
              </a:defRPr>
            </a:lvl5pPr>
            <a:lvl6pPr marL="2514055" indent="-228551" eaLnBrk="0" fontAlgn="base" hangingPunct="0">
              <a:spcBef>
                <a:spcPct val="0"/>
              </a:spcBef>
              <a:spcAft>
                <a:spcPct val="0"/>
              </a:spcAft>
              <a:defRPr sz="2400">
                <a:solidFill>
                  <a:schemeClr val="tx1"/>
                </a:solidFill>
                <a:latin typeface="Times New Roman" charset="0"/>
                <a:ea typeface="ＭＳ Ｐゴシック" charset="0"/>
              </a:defRPr>
            </a:lvl6pPr>
            <a:lvl7pPr marL="2971155" indent="-228551" eaLnBrk="0" fontAlgn="base" hangingPunct="0">
              <a:spcBef>
                <a:spcPct val="0"/>
              </a:spcBef>
              <a:spcAft>
                <a:spcPct val="0"/>
              </a:spcAft>
              <a:defRPr sz="2400">
                <a:solidFill>
                  <a:schemeClr val="tx1"/>
                </a:solidFill>
                <a:latin typeface="Times New Roman" charset="0"/>
                <a:ea typeface="ＭＳ Ｐゴシック" charset="0"/>
              </a:defRPr>
            </a:lvl7pPr>
            <a:lvl8pPr marL="3428256" indent="-228551" eaLnBrk="0" fontAlgn="base" hangingPunct="0">
              <a:spcBef>
                <a:spcPct val="0"/>
              </a:spcBef>
              <a:spcAft>
                <a:spcPct val="0"/>
              </a:spcAft>
              <a:defRPr sz="2400">
                <a:solidFill>
                  <a:schemeClr val="tx1"/>
                </a:solidFill>
                <a:latin typeface="Times New Roman" charset="0"/>
                <a:ea typeface="ＭＳ Ｐゴシック" charset="0"/>
              </a:defRPr>
            </a:lvl8pPr>
            <a:lvl9pPr marL="3885356" indent="-228551"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76EDD7-6EAC-3A4C-8BEB-D42450DE7250}" type="slidenum">
              <a:rPr lang="en-US" sz="1200">
                <a:solidFill>
                  <a:prstClr val="black"/>
                </a:solidFill>
                <a:latin typeface="Calibri" charset="0"/>
              </a:rPr>
              <a:pPr eaLnBrk="1" hangingPunct="1"/>
              <a:t>9</a:t>
            </a:fld>
            <a:endParaRPr lang="en-US" sz="1200">
              <a:solidFill>
                <a:prstClr val="black"/>
              </a:solidFill>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E0AE7C5-5195-4CE2-9929-7637E085BD92}" type="slidenum">
              <a:rPr lang="en-US" smtClean="0">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3119226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Map: </a:t>
            </a:r>
            <a:r>
              <a:rPr lang="en-US" i="1">
                <a:latin typeface="Calibri" charset="0"/>
                <a:ea typeface="ＭＳ Ｐゴシック" charset="0"/>
                <a:cs typeface="ＭＳ Ｐゴシック" charset="0"/>
              </a:rPr>
              <a:t>Difference in precipitation (%) between 1991-2011 and 1901-1960. </a:t>
            </a:r>
            <a:r>
              <a:rPr lang="en-US">
                <a:latin typeface="Calibri" charset="0"/>
                <a:ea typeface="ＭＳ Ｐゴシック" charset="0"/>
                <a:cs typeface="ＭＳ Ｐゴシック" charset="0"/>
              </a:rPr>
              <a:t>Most areas have experienced wetter conditions.</a:t>
            </a:r>
          </a:p>
          <a:p>
            <a:endParaRPr lang="en-US">
              <a:latin typeface="Calibri" charset="0"/>
              <a:ea typeface="ＭＳ Ｐゴシック" charset="0"/>
              <a:cs typeface="ＭＳ Ｐゴシック" charset="0"/>
            </a:endParaRPr>
          </a:p>
          <a:p>
            <a:r>
              <a:rPr lang="en-US">
                <a:latin typeface="Calibri" charset="0"/>
                <a:ea typeface="ＭＳ Ｐゴシック" charset="0"/>
                <a:cs typeface="ＭＳ Ｐゴシック" charset="0"/>
              </a:rPr>
              <a:t>Graphs: </a:t>
            </a:r>
            <a:r>
              <a:rPr lang="en-US" i="1">
                <a:latin typeface="Calibri" charset="0"/>
                <a:ea typeface="ＭＳ Ｐゴシック" charset="0"/>
                <a:cs typeface="ＭＳ Ｐゴシック" charset="0"/>
              </a:rPr>
              <a:t>Average precipitation differences from the 1901-1960 average by decade for each region. The far right bar is for the single year of 2011. The number above each graph is the average precipitation change for 1991-2011 compared to the historical base period of 1901-1960. </a:t>
            </a: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789" indent="-285688" eaLnBrk="0" hangingPunct="0">
              <a:defRPr sz="2400">
                <a:solidFill>
                  <a:schemeClr val="tx1"/>
                </a:solidFill>
                <a:latin typeface="Times New Roman" charset="0"/>
                <a:ea typeface="ＭＳ Ｐゴシック" charset="0"/>
              </a:defRPr>
            </a:lvl2pPr>
            <a:lvl3pPr marL="1142752" indent="-228551" eaLnBrk="0" hangingPunct="0">
              <a:defRPr sz="2400">
                <a:solidFill>
                  <a:schemeClr val="tx1"/>
                </a:solidFill>
                <a:latin typeface="Times New Roman" charset="0"/>
                <a:ea typeface="ＭＳ Ｐゴシック" charset="0"/>
              </a:defRPr>
            </a:lvl3pPr>
            <a:lvl4pPr marL="1599853" indent="-228551" eaLnBrk="0" hangingPunct="0">
              <a:defRPr sz="2400">
                <a:solidFill>
                  <a:schemeClr val="tx1"/>
                </a:solidFill>
                <a:latin typeface="Times New Roman" charset="0"/>
                <a:ea typeface="ＭＳ Ｐゴシック" charset="0"/>
              </a:defRPr>
            </a:lvl4pPr>
            <a:lvl5pPr marL="2056953" indent="-228551" eaLnBrk="0" hangingPunct="0">
              <a:defRPr sz="2400">
                <a:solidFill>
                  <a:schemeClr val="tx1"/>
                </a:solidFill>
                <a:latin typeface="Times New Roman" charset="0"/>
                <a:ea typeface="ＭＳ Ｐゴシック" charset="0"/>
              </a:defRPr>
            </a:lvl5pPr>
            <a:lvl6pPr marL="2514055" indent="-228551" eaLnBrk="0" fontAlgn="base" hangingPunct="0">
              <a:spcBef>
                <a:spcPct val="0"/>
              </a:spcBef>
              <a:spcAft>
                <a:spcPct val="0"/>
              </a:spcAft>
              <a:defRPr sz="2400">
                <a:solidFill>
                  <a:schemeClr val="tx1"/>
                </a:solidFill>
                <a:latin typeface="Times New Roman" charset="0"/>
                <a:ea typeface="ＭＳ Ｐゴシック" charset="0"/>
              </a:defRPr>
            </a:lvl6pPr>
            <a:lvl7pPr marL="2971155" indent="-228551" eaLnBrk="0" fontAlgn="base" hangingPunct="0">
              <a:spcBef>
                <a:spcPct val="0"/>
              </a:spcBef>
              <a:spcAft>
                <a:spcPct val="0"/>
              </a:spcAft>
              <a:defRPr sz="2400">
                <a:solidFill>
                  <a:schemeClr val="tx1"/>
                </a:solidFill>
                <a:latin typeface="Times New Roman" charset="0"/>
                <a:ea typeface="ＭＳ Ｐゴシック" charset="0"/>
              </a:defRPr>
            </a:lvl7pPr>
            <a:lvl8pPr marL="3428256" indent="-228551" eaLnBrk="0" fontAlgn="base" hangingPunct="0">
              <a:spcBef>
                <a:spcPct val="0"/>
              </a:spcBef>
              <a:spcAft>
                <a:spcPct val="0"/>
              </a:spcAft>
              <a:defRPr sz="2400">
                <a:solidFill>
                  <a:schemeClr val="tx1"/>
                </a:solidFill>
                <a:latin typeface="Times New Roman" charset="0"/>
                <a:ea typeface="ＭＳ Ｐゴシック" charset="0"/>
              </a:defRPr>
            </a:lvl8pPr>
            <a:lvl9pPr marL="3885356" indent="-228551"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D0F03D8-CBF4-1D4C-A904-F41E0FCB65C8}" type="slidenum">
              <a:rPr lang="en-US" sz="1200">
                <a:solidFill>
                  <a:prstClr val="black"/>
                </a:solidFill>
                <a:latin typeface="Calibri" charset="0"/>
              </a:rPr>
              <a:pPr eaLnBrk="1" hangingPunct="1"/>
              <a:t>11</a:t>
            </a:fld>
            <a:endParaRPr lang="en-US" sz="1200">
              <a:solidFill>
                <a:prstClr val="black"/>
              </a:solidFill>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E0AE7C5-5195-4CE2-9929-7637E085BD92}"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3119226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t>One of the most important changes in precipitations we’ve seen across the nation is that more rain is coming in the form of heavy downpours.  There are fewer light rains and more heavy rains in every region. </a:t>
            </a:r>
          </a:p>
          <a:p>
            <a:pPr eaLnBrk="1" hangingPunct="1">
              <a:spcBef>
                <a:spcPct val="0"/>
              </a:spcBef>
            </a:pPr>
            <a:endParaRPr lang="en-US" altLang="en-US" smtClean="0"/>
          </a:p>
          <a:p>
            <a:pPr marL="0" lvl="1" eaLnBrk="1" hangingPunct="1">
              <a:spcBef>
                <a:spcPct val="0"/>
              </a:spcBef>
            </a:pPr>
            <a:r>
              <a:rPr lang="en-US" altLang="en-US" smtClean="0"/>
              <a:t>From 1958 to 2007, there's been a nearly 20%</a:t>
            </a:r>
            <a:r>
              <a:rPr lang="en-US" altLang="en-US" b="1" smtClean="0"/>
              <a:t> </a:t>
            </a:r>
            <a:r>
              <a:rPr lang="en-US" altLang="en-US" smtClean="0"/>
              <a:t>increase in the amount of precipitation falling in the heaviest events throughout the U.S.</a:t>
            </a:r>
            <a:r>
              <a:rPr lang="en-US" altLang="en-US" sz="1000" baseline="30000" smtClean="0"/>
              <a:t> </a:t>
            </a:r>
            <a:r>
              <a:rPr lang="en-US" altLang="en-US" smtClean="0"/>
              <a:t>, including 67% in the Northeast, 31% in the Midwest, and 20% in the South. </a:t>
            </a:r>
          </a:p>
          <a:p>
            <a:pPr eaLnBrk="1" hangingPunct="1">
              <a:spcBef>
                <a:spcPct val="0"/>
              </a:spcBef>
            </a:pPr>
            <a:endParaRPr lang="en-US" altLang="en-US" smtClean="0"/>
          </a:p>
          <a:p>
            <a:pPr eaLnBrk="1" hangingPunct="1">
              <a:spcBef>
                <a:spcPct val="0"/>
              </a:spcBef>
            </a:pPr>
            <a:r>
              <a:rPr lang="en-US" altLang="en-US" smtClean="0"/>
              <a:t>An important message from this map is that the heaviest storms are even heavier than before. You can see that the largest percentage increases in the heaviest downpours have taken place in the Northeast and Midwest.  So it’s no surprise that we’ve seen some record flooding areas of coastal inundation there. And we understand why warming causes this. Higher temperatures mean more evaporation, putting more water vapor in the air. Then, when a storm system comes along, all that water dumps out in a heavy downpour.  This pattern is projected to continue, with higher emissions meaning greater increases in the heaviest downpours.</a:t>
            </a:r>
          </a:p>
        </p:txBody>
      </p:sp>
      <p:sp>
        <p:nvSpPr>
          <p:cNvPr id="161796" name="Date Placehold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itchFamily="34" charset="0"/>
                <a:ea typeface="ＭＳ Ｐゴシック" pitchFamily="34" charset="-128"/>
              </a:defRPr>
            </a:lvl1pPr>
            <a:lvl2pPr marL="742950" indent="-285750" defTabSz="909638" eaLnBrk="0" hangingPunct="0">
              <a:defRPr sz="2400">
                <a:solidFill>
                  <a:schemeClr val="tx1"/>
                </a:solidFill>
                <a:latin typeface="Arial" pitchFamily="34" charset="0"/>
                <a:ea typeface="ＭＳ Ｐゴシック" pitchFamily="34" charset="-128"/>
              </a:defRPr>
            </a:lvl2pPr>
            <a:lvl3pPr marL="1143000" indent="-228600" defTabSz="909638" eaLnBrk="0" hangingPunct="0">
              <a:defRPr sz="2400">
                <a:solidFill>
                  <a:schemeClr val="tx1"/>
                </a:solidFill>
                <a:latin typeface="Arial" pitchFamily="34" charset="0"/>
                <a:ea typeface="ＭＳ Ｐゴシック" pitchFamily="34" charset="-128"/>
              </a:defRPr>
            </a:lvl3pPr>
            <a:lvl4pPr marL="1600200" indent="-228600" defTabSz="909638" eaLnBrk="0" hangingPunct="0">
              <a:defRPr sz="2400">
                <a:solidFill>
                  <a:schemeClr val="tx1"/>
                </a:solidFill>
                <a:latin typeface="Arial" pitchFamily="34" charset="0"/>
                <a:ea typeface="ＭＳ Ｐゴシック" pitchFamily="34" charset="-128"/>
              </a:defRPr>
            </a:lvl4pPr>
            <a:lvl5pPr marL="2057400" indent="-228600" defTabSz="909638" eaLnBrk="0" hangingPunct="0">
              <a:defRPr sz="2400">
                <a:solidFill>
                  <a:schemeClr val="tx1"/>
                </a:solidFill>
                <a:latin typeface="Arial" pitchFamily="34" charset="0"/>
                <a:ea typeface="ＭＳ Ｐゴシック" pitchFamily="34" charset="-128"/>
              </a:defRPr>
            </a:lvl5pPr>
            <a:lvl6pPr marL="2514600" indent="-228600" defTabSz="90963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0963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0963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0963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en-US" sz="1200" smtClean="0"/>
          </a:p>
        </p:txBody>
      </p:sp>
      <p:sp>
        <p:nvSpPr>
          <p:cNvPr id="161797" name="Footer Placeholder 2"/>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itchFamily="34" charset="0"/>
                <a:ea typeface="ＭＳ Ｐゴシック" pitchFamily="34" charset="-128"/>
              </a:defRPr>
            </a:lvl1pPr>
            <a:lvl2pPr marL="742950" indent="-285750" defTabSz="909638" eaLnBrk="0" hangingPunct="0">
              <a:defRPr sz="2400">
                <a:solidFill>
                  <a:schemeClr val="tx1"/>
                </a:solidFill>
                <a:latin typeface="Arial" pitchFamily="34" charset="0"/>
                <a:ea typeface="ＭＳ Ｐゴシック" pitchFamily="34" charset="-128"/>
              </a:defRPr>
            </a:lvl2pPr>
            <a:lvl3pPr marL="1143000" indent="-228600" defTabSz="909638" eaLnBrk="0" hangingPunct="0">
              <a:defRPr sz="2400">
                <a:solidFill>
                  <a:schemeClr val="tx1"/>
                </a:solidFill>
                <a:latin typeface="Arial" pitchFamily="34" charset="0"/>
                <a:ea typeface="ＭＳ Ｐゴシック" pitchFamily="34" charset="-128"/>
              </a:defRPr>
            </a:lvl3pPr>
            <a:lvl4pPr marL="1600200" indent="-228600" defTabSz="909638" eaLnBrk="0" hangingPunct="0">
              <a:defRPr sz="2400">
                <a:solidFill>
                  <a:schemeClr val="tx1"/>
                </a:solidFill>
                <a:latin typeface="Arial" pitchFamily="34" charset="0"/>
                <a:ea typeface="ＭＳ Ｐゴシック" pitchFamily="34" charset="-128"/>
              </a:defRPr>
            </a:lvl4pPr>
            <a:lvl5pPr marL="2057400" indent="-228600" defTabSz="909638" eaLnBrk="0" hangingPunct="0">
              <a:defRPr sz="2400">
                <a:solidFill>
                  <a:schemeClr val="tx1"/>
                </a:solidFill>
                <a:latin typeface="Arial" pitchFamily="34" charset="0"/>
                <a:ea typeface="ＭＳ Ｐゴシック" pitchFamily="34" charset="-128"/>
              </a:defRPr>
            </a:lvl5pPr>
            <a:lvl6pPr marL="2514600" indent="-228600" defTabSz="90963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0963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0963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0963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smtClean="0"/>
              <a:t>DRAFT - NOAA's Climate Adaptation Team</a:t>
            </a:r>
          </a:p>
        </p:txBody>
      </p:sp>
      <p:sp>
        <p:nvSpPr>
          <p:cNvPr id="16179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Arial" pitchFamily="34" charset="0"/>
                <a:ea typeface="ＭＳ Ｐゴシック" pitchFamily="34" charset="-128"/>
              </a:defRPr>
            </a:lvl1pPr>
            <a:lvl2pPr marL="742950" indent="-285750" defTabSz="909638" eaLnBrk="0" hangingPunct="0">
              <a:defRPr sz="2400">
                <a:solidFill>
                  <a:schemeClr val="tx1"/>
                </a:solidFill>
                <a:latin typeface="Arial" pitchFamily="34" charset="0"/>
                <a:ea typeface="ＭＳ Ｐゴシック" pitchFamily="34" charset="-128"/>
              </a:defRPr>
            </a:lvl2pPr>
            <a:lvl3pPr marL="1143000" indent="-228600" defTabSz="909638" eaLnBrk="0" hangingPunct="0">
              <a:defRPr sz="2400">
                <a:solidFill>
                  <a:schemeClr val="tx1"/>
                </a:solidFill>
                <a:latin typeface="Arial" pitchFamily="34" charset="0"/>
                <a:ea typeface="ＭＳ Ｐゴシック" pitchFamily="34" charset="-128"/>
              </a:defRPr>
            </a:lvl3pPr>
            <a:lvl4pPr marL="1600200" indent="-228600" defTabSz="909638" eaLnBrk="0" hangingPunct="0">
              <a:defRPr sz="2400">
                <a:solidFill>
                  <a:schemeClr val="tx1"/>
                </a:solidFill>
                <a:latin typeface="Arial" pitchFamily="34" charset="0"/>
                <a:ea typeface="ＭＳ Ｐゴシック" pitchFamily="34" charset="-128"/>
              </a:defRPr>
            </a:lvl4pPr>
            <a:lvl5pPr marL="2057400" indent="-228600" defTabSz="909638" eaLnBrk="0" hangingPunct="0">
              <a:defRPr sz="2400">
                <a:solidFill>
                  <a:schemeClr val="tx1"/>
                </a:solidFill>
                <a:latin typeface="Arial" pitchFamily="34" charset="0"/>
                <a:ea typeface="ＭＳ Ｐゴシック" pitchFamily="34" charset="-128"/>
              </a:defRPr>
            </a:lvl5pPr>
            <a:lvl6pPr marL="2514600" indent="-228600" defTabSz="90963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0963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0963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0963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E968CFC-21F8-4599-B47C-E6F126B12EBC}" type="slidenum">
              <a:rPr lang="en-US" altLang="en-US" sz="1200" smtClean="0"/>
              <a:pPr eaLnBrk="1" hangingPunct="1"/>
              <a:t>14</a:t>
            </a:fld>
            <a:endParaRPr lang="en-US" altLang="en-US"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E0AE7C5-5195-4CE2-9929-7637E085BD92}" type="slidenum">
              <a:rPr lang="en-US" smtClean="0">
                <a:solidFill>
                  <a:prstClr val="black"/>
                </a:solidFill>
              </a:rPr>
              <a:pPr>
                <a:defRPr/>
              </a:pPr>
              <a:t>27</a:t>
            </a:fld>
            <a:endParaRPr lang="en-US" dirty="0">
              <a:solidFill>
                <a:prstClr val="black"/>
              </a:solidFill>
            </a:endParaRPr>
          </a:p>
        </p:txBody>
      </p:sp>
    </p:spTree>
    <p:extLst>
      <p:ext uri="{BB962C8B-B14F-4D97-AF65-F5344CB8AC3E}">
        <p14:creationId xmlns:p14="http://schemas.microsoft.com/office/powerpoint/2010/main" val="26209272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9667" name="Rectangle 2"/>
          <p:cNvSpPr>
            <a:spLocks noGrp="1" noChangeArrowheads="1"/>
          </p:cNvSpPr>
          <p:nvPr>
            <p:ph type="ctrTitle" hasCustomPrompt="1"/>
          </p:nvPr>
        </p:nvSpPr>
        <p:spPr>
          <a:xfrm>
            <a:off x="579438" y="1673225"/>
            <a:ext cx="7772400" cy="1470025"/>
          </a:xfrm>
        </p:spPr>
        <p:txBody>
          <a:bodyPr/>
          <a:lstStyle>
            <a:lvl1pPr>
              <a:defRPr baseline="0"/>
            </a:lvl1pPr>
          </a:lstStyle>
          <a:p>
            <a:pPr lvl="0"/>
            <a:r>
              <a:rPr lang="en-US" noProof="0" dirty="0" smtClean="0"/>
              <a:t>Hydrologic Ensemble Forecasting Service</a:t>
            </a:r>
            <a:br>
              <a:rPr lang="en-US" noProof="0" dirty="0" smtClean="0"/>
            </a:br>
            <a:r>
              <a:rPr lang="en-US" noProof="0" dirty="0" smtClean="0"/>
              <a:t>(HEFS)</a:t>
            </a:r>
          </a:p>
        </p:txBody>
      </p:sp>
      <p:sp>
        <p:nvSpPr>
          <p:cNvPr id="369668" name="Rectangle 3"/>
          <p:cNvSpPr>
            <a:spLocks noGrp="1" noChangeArrowheads="1"/>
          </p:cNvSpPr>
          <p:nvPr>
            <p:ph type="subTitle" idx="1"/>
          </p:nvPr>
        </p:nvSpPr>
        <p:spPr>
          <a:xfrm>
            <a:off x="1265238" y="3413125"/>
            <a:ext cx="6400800" cy="1022350"/>
          </a:xfrm>
        </p:spPr>
        <p:txBody>
          <a:bodyPr/>
          <a:lstStyle>
            <a:lvl1pPr marL="0" indent="0" algn="ctr">
              <a:buFont typeface="Wingdings" pitchFamily="2" charset="2"/>
              <a:buNone/>
              <a:defRPr/>
            </a:lvl1pPr>
          </a:lstStyle>
          <a:p>
            <a:pPr lvl="0"/>
            <a:r>
              <a:rPr lang="en-US" noProof="0" smtClean="0"/>
              <a:t>Click to edit Master subtitle style</a:t>
            </a:r>
            <a:endParaRPr lang="en-US" noProof="0" dirty="0" smtClean="0"/>
          </a:p>
        </p:txBody>
      </p:sp>
      <p:sp>
        <p:nvSpPr>
          <p:cNvPr id="7" name="Rectangle 16"/>
          <p:cNvSpPr>
            <a:spLocks noChangeArrowheads="1"/>
          </p:cNvSpPr>
          <p:nvPr/>
        </p:nvSpPr>
        <p:spPr bwMode="auto">
          <a:xfrm>
            <a:off x="0" y="6432550"/>
            <a:ext cx="9144000" cy="425450"/>
          </a:xfrm>
          <a:prstGeom prst="rect">
            <a:avLst/>
          </a:prstGeom>
          <a:gradFill rotWithShape="1">
            <a:gsLst>
              <a:gs pos="0">
                <a:schemeClr val="bg1">
                  <a:lumMod val="70000"/>
                  <a:lumOff val="30000"/>
                </a:schemeClr>
              </a:gs>
              <a:gs pos="50000">
                <a:srgbClr val="0066FF"/>
              </a:gs>
              <a:gs pos="100000">
                <a:schemeClr val="bg1"/>
              </a:gs>
            </a:gsLst>
            <a:lin ang="0" scaled="1"/>
          </a:gradFill>
          <a:ln w="19050">
            <a:solidFill>
              <a:schemeClr val="tx1"/>
            </a:solidFill>
            <a:miter lim="800000"/>
            <a:headEnd/>
            <a:tailEnd/>
          </a:ln>
          <a:effectLst/>
          <a:extLst/>
        </p:spPr>
        <p:txBody>
          <a:bodyPr wrap="none" anchor="ctr"/>
          <a:lstStyle/>
          <a:p>
            <a:endParaRPr lang="en-US" dirty="0"/>
          </a:p>
        </p:txBody>
      </p:sp>
      <p:sp>
        <p:nvSpPr>
          <p:cNvPr id="9" name="Rectangle 5"/>
          <p:cNvSpPr txBox="1">
            <a:spLocks noChangeArrowheads="1"/>
          </p:cNvSpPr>
          <p:nvPr/>
        </p:nvSpPr>
        <p:spPr bwMode="auto">
          <a:xfrm>
            <a:off x="6418729" y="6454775"/>
            <a:ext cx="2042646"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 tIns="45720" rIns="45720" bIns="45720" numCol="1" anchor="t" anchorCtr="0" compatLnSpc="1">
            <a:prstTxWarp prst="textNoShape">
              <a:avLst/>
            </a:prstTxWarp>
          </a:bodyPr>
          <a:lstStyle>
            <a:defPPr>
              <a:defRPr lang="en-GB"/>
            </a:defPPr>
            <a:lvl1pPr algn="r" rtl="0" fontAlgn="base">
              <a:spcBef>
                <a:spcPct val="0"/>
              </a:spcBef>
              <a:spcAft>
                <a:spcPct val="0"/>
              </a:spcAft>
              <a:defRPr sz="1000" kern="1200">
                <a:solidFill>
                  <a:schemeClr val="tx1"/>
                </a:solidFill>
                <a:latin typeface="Arial Narrow" pitchFamily="34" charset="0"/>
                <a:ea typeface="+mn-ea"/>
                <a:cs typeface="Times New Roman" pitchFamily="18" charset="0"/>
              </a:defRPr>
            </a:lvl1pPr>
            <a:lvl2pPr marL="457200" algn="l" rtl="0" fontAlgn="base">
              <a:spcBef>
                <a:spcPct val="0"/>
              </a:spcBef>
              <a:spcAft>
                <a:spcPct val="0"/>
              </a:spcAft>
              <a:defRPr sz="3200" kern="1200">
                <a:solidFill>
                  <a:schemeClr val="tx1"/>
                </a:solidFill>
                <a:latin typeface="Arial" charset="0"/>
                <a:ea typeface="+mn-ea"/>
                <a:cs typeface="Times New Roman" pitchFamily="18" charset="0"/>
              </a:defRPr>
            </a:lvl2pPr>
            <a:lvl3pPr marL="914400" algn="l" rtl="0" fontAlgn="base">
              <a:spcBef>
                <a:spcPct val="0"/>
              </a:spcBef>
              <a:spcAft>
                <a:spcPct val="0"/>
              </a:spcAft>
              <a:defRPr sz="3200" kern="1200">
                <a:solidFill>
                  <a:schemeClr val="tx1"/>
                </a:solidFill>
                <a:latin typeface="Arial" charset="0"/>
                <a:ea typeface="+mn-ea"/>
                <a:cs typeface="Times New Roman" pitchFamily="18" charset="0"/>
              </a:defRPr>
            </a:lvl3pPr>
            <a:lvl4pPr marL="1371600" algn="l" rtl="0" fontAlgn="base">
              <a:spcBef>
                <a:spcPct val="0"/>
              </a:spcBef>
              <a:spcAft>
                <a:spcPct val="0"/>
              </a:spcAft>
              <a:defRPr sz="3200" kern="1200">
                <a:solidFill>
                  <a:schemeClr val="tx1"/>
                </a:solidFill>
                <a:latin typeface="Arial" charset="0"/>
                <a:ea typeface="+mn-ea"/>
                <a:cs typeface="Times New Roman" pitchFamily="18" charset="0"/>
              </a:defRPr>
            </a:lvl4pPr>
            <a:lvl5pPr marL="1828800" algn="l" rtl="0" fontAlgn="base">
              <a:spcBef>
                <a:spcPct val="0"/>
              </a:spcBef>
              <a:spcAft>
                <a:spcPct val="0"/>
              </a:spcAft>
              <a:defRPr sz="3200" kern="1200">
                <a:solidFill>
                  <a:schemeClr val="tx1"/>
                </a:solidFill>
                <a:latin typeface="Arial" charset="0"/>
                <a:ea typeface="+mn-ea"/>
                <a:cs typeface="Times New Roman" pitchFamily="18" charset="0"/>
              </a:defRPr>
            </a:lvl5pPr>
            <a:lvl6pPr marL="2286000" algn="l" defTabSz="914400" rtl="0" eaLnBrk="1" latinLnBrk="0" hangingPunct="1">
              <a:defRPr sz="3200" kern="1200">
                <a:solidFill>
                  <a:schemeClr val="tx1"/>
                </a:solidFill>
                <a:latin typeface="Arial" charset="0"/>
                <a:ea typeface="+mn-ea"/>
                <a:cs typeface="Times New Roman" pitchFamily="18" charset="0"/>
              </a:defRPr>
            </a:lvl6pPr>
            <a:lvl7pPr marL="2743200" algn="l" defTabSz="914400" rtl="0" eaLnBrk="1" latinLnBrk="0" hangingPunct="1">
              <a:defRPr sz="3200" kern="1200">
                <a:solidFill>
                  <a:schemeClr val="tx1"/>
                </a:solidFill>
                <a:latin typeface="Arial" charset="0"/>
                <a:ea typeface="+mn-ea"/>
                <a:cs typeface="Times New Roman" pitchFamily="18" charset="0"/>
              </a:defRPr>
            </a:lvl7pPr>
            <a:lvl8pPr marL="3200400" algn="l" defTabSz="914400" rtl="0" eaLnBrk="1" latinLnBrk="0" hangingPunct="1">
              <a:defRPr sz="3200" kern="1200">
                <a:solidFill>
                  <a:schemeClr val="tx1"/>
                </a:solidFill>
                <a:latin typeface="Arial" charset="0"/>
                <a:ea typeface="+mn-ea"/>
                <a:cs typeface="Times New Roman" pitchFamily="18" charset="0"/>
              </a:defRPr>
            </a:lvl8pPr>
            <a:lvl9pPr marL="3657600" algn="l" defTabSz="914400" rtl="0" eaLnBrk="1" latinLnBrk="0" hangingPunct="1">
              <a:defRPr sz="3200" kern="1200">
                <a:solidFill>
                  <a:schemeClr val="tx1"/>
                </a:solidFill>
                <a:latin typeface="Arial" charset="0"/>
                <a:ea typeface="+mn-ea"/>
                <a:cs typeface="Times New Roman" pitchFamily="18" charset="0"/>
              </a:defRPr>
            </a:lvl9pPr>
          </a:lstStyle>
          <a:p>
            <a:r>
              <a:rPr lang="en-US" b="1" dirty="0" smtClean="0"/>
              <a:t>Northeast River Forecast</a:t>
            </a:r>
            <a:r>
              <a:rPr lang="en-US" b="1" baseline="0" dirty="0" smtClean="0"/>
              <a:t> Center</a:t>
            </a:r>
          </a:p>
          <a:p>
            <a:r>
              <a:rPr lang="en-US" b="1" baseline="0" dirty="0" smtClean="0"/>
              <a:t>Taunton, MA</a:t>
            </a:r>
            <a:endParaRPr lang="en-US" dirty="0" smtClean="0"/>
          </a:p>
          <a:p>
            <a:endParaRPr lang="en-US" dirty="0"/>
          </a:p>
        </p:txBody>
      </p:sp>
      <p:pic>
        <p:nvPicPr>
          <p:cNvPr id="10" name="Picture 8" descr="nws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12175" y="6226175"/>
            <a:ext cx="6318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noaa_logo"/>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0" y="6161088"/>
            <a:ext cx="696913"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7"/>
          <p:cNvSpPr txBox="1">
            <a:spLocks noChangeArrowheads="1"/>
          </p:cNvSpPr>
          <p:nvPr/>
        </p:nvSpPr>
        <p:spPr bwMode="auto">
          <a:xfrm>
            <a:off x="709613" y="6438900"/>
            <a:ext cx="30432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800" b="1" dirty="0">
                <a:solidFill>
                  <a:srgbClr val="000099"/>
                </a:solidFill>
              </a:rPr>
              <a:t>National Oceanic and Atmospheric Administration’s</a:t>
            </a:r>
          </a:p>
          <a:p>
            <a:r>
              <a:rPr lang="en-US" sz="1200" b="1" dirty="0">
                <a:solidFill>
                  <a:srgbClr val="000099"/>
                </a:solidFill>
              </a:rPr>
              <a:t>National Weather </a:t>
            </a:r>
            <a:r>
              <a:rPr lang="en-US" sz="1200" b="1" dirty="0" smtClean="0">
                <a:solidFill>
                  <a:srgbClr val="000099"/>
                </a:solidFill>
              </a:rPr>
              <a:t>Service</a:t>
            </a:r>
            <a:endParaRPr lang="en-US" sz="1200" b="1" dirty="0">
              <a:solidFill>
                <a:srgbClr val="000099"/>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0AD3AA49-96AC-4DFC-B325-6E482A177952}" type="datetimeFigureOut">
              <a:rPr lang="en-US">
                <a:solidFill>
                  <a:srgbClr val="FEFAC9"/>
                </a:solidFill>
              </a:rPr>
              <a:pPr>
                <a:defRPr/>
              </a:pPr>
              <a:t>10/16/2014</a:t>
            </a:fld>
            <a:endParaRPr lang="en-US" dirty="0">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7A80BDE-880E-42C9-8289-1E503BDA917C}"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1312673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fld id="{B5BD8A7C-8945-4411-91F4-30C112914CBA}" type="datetimeFigureOut">
              <a:rPr lang="en-US">
                <a:solidFill>
                  <a:srgbClr val="FEFAC9"/>
                </a:solidFill>
              </a:rPr>
              <a:pPr>
                <a:defRPr/>
              </a:pPr>
              <a:t>10/16/2014</a:t>
            </a:fld>
            <a:endParaRPr lang="en-US" dirty="0">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75C8361-6DA4-4FBC-B6F4-01EFE22E80E2}"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916281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fld id="{0B5B40BD-7B83-4576-94FA-05DAE714357C}" type="datetimeFigureOut">
              <a:rPr lang="en-US">
                <a:solidFill>
                  <a:srgbClr val="FEFAC9"/>
                </a:solidFill>
              </a:rPr>
              <a:pPr>
                <a:defRPr/>
              </a:pPr>
              <a:t>10/16/2014</a:t>
            </a:fld>
            <a:endParaRPr lang="en-US" dirty="0">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50084B1-FA63-455E-B6F7-F101E54F948F}"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4201398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C021BE0E-E404-46FA-8AE7-7E4F6ECD199F}" type="datetimeFigureOut">
              <a:rPr lang="en-US">
                <a:solidFill>
                  <a:srgbClr val="FEFAC9"/>
                </a:solidFill>
              </a:rPr>
              <a:pPr>
                <a:defRPr/>
              </a:pPr>
              <a:t>10/16/2014</a:t>
            </a:fld>
            <a:endParaRPr lang="en-US" dirty="0">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0E38425D-D5F3-46E2-89B6-BAF5577A4EEA}"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2440406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8BA61911-7EF0-4CCA-824F-5C8EAD30D344}" type="datetimeFigureOut">
              <a:rPr lang="en-US">
                <a:solidFill>
                  <a:srgbClr val="FEFAC9"/>
                </a:solidFill>
              </a:rPr>
              <a:pPr>
                <a:defRPr/>
              </a:pPr>
              <a:t>10/16/2014</a:t>
            </a:fld>
            <a:endParaRPr lang="en-US" dirty="0">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FA16E23-2112-46CA-84FF-7B1CE923DF07}"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1352225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dirty="0">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fld id="{F06EDA8D-88C2-4515-87FA-E8E83CD71D02}" type="datetimeFigureOut">
              <a:rPr lang="en-US">
                <a:solidFill>
                  <a:srgbClr val="FEFAC9"/>
                </a:solidFill>
              </a:rPr>
              <a:pPr>
                <a:defRPr/>
              </a:pPr>
              <a:t>10/16/2014</a:t>
            </a:fld>
            <a:endParaRPr lang="en-US" dirty="0">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5EB9C86C-BB4C-45CA-A535-A906CC176CD1}" type="slidenum">
              <a:rPr lang="en-US">
                <a:solidFill>
                  <a:srgbClr val="FEFAC9"/>
                </a:solidFill>
              </a:rPr>
              <a:pPr>
                <a:defRPr/>
              </a:pPr>
              <a:t>‹#›</a:t>
            </a:fld>
            <a:endParaRPr lang="en-US" dirty="0">
              <a:solidFill>
                <a:srgbClr val="FEFAC9"/>
              </a:solidFill>
            </a:endParaRPr>
          </a:p>
        </p:txBody>
      </p:sp>
      <p:sp>
        <p:nvSpPr>
          <p:cNvPr id="10" name="Footer Placeholder 16"/>
          <p:cNvSpPr>
            <a:spLocks noGrp="1"/>
          </p:cNvSpPr>
          <p:nvPr>
            <p:ph type="ftr" sz="quarter" idx="12"/>
          </p:nvPr>
        </p:nvSpPr>
        <p:spPr/>
        <p:txBody>
          <a:bodyPr/>
          <a:lstStyle>
            <a:lvl1pPr>
              <a:defRPr dirty="0"/>
            </a:lvl1pPr>
          </a:lstStyle>
          <a:p>
            <a:pPr>
              <a:defRPr/>
            </a:pPr>
            <a:endParaRPr lang="en-US">
              <a:solidFill>
                <a:srgbClr val="FEFAC9"/>
              </a:solidFill>
            </a:endParaRPr>
          </a:p>
        </p:txBody>
      </p:sp>
    </p:spTree>
    <p:extLst>
      <p:ext uri="{BB962C8B-B14F-4D97-AF65-F5344CB8AC3E}">
        <p14:creationId xmlns:p14="http://schemas.microsoft.com/office/powerpoint/2010/main" val="3473887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fld id="{F8720051-99CF-42F5-A898-0A76C5A32B78}" type="datetimeFigureOut">
              <a:rPr lang="en-US">
                <a:solidFill>
                  <a:srgbClr val="FEFAC9"/>
                </a:solidFill>
              </a:rPr>
              <a:pPr>
                <a:defRPr/>
              </a:pPr>
              <a:t>10/16/2014</a:t>
            </a:fld>
            <a:endParaRPr lang="en-US" dirty="0">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49AB59F-4E8F-41D3-8D33-8C132405BF3A}"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3855530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BE19407-B60B-4CF7-AE7A-C5D045D2CF9E}" type="datetimeFigureOut">
              <a:rPr lang="en-US">
                <a:solidFill>
                  <a:srgbClr val="FEFAC9"/>
                </a:solidFill>
              </a:rPr>
              <a:pPr>
                <a:defRPr/>
              </a:pPr>
              <a:t>10/16/2014</a:t>
            </a:fld>
            <a:endParaRPr lang="en-US" dirty="0">
              <a:solidFill>
                <a:srgbClr val="FEFAC9"/>
              </a:solidFill>
            </a:endParaRPr>
          </a:p>
        </p:txBody>
      </p:sp>
      <p:sp>
        <p:nvSpPr>
          <p:cNvPr id="6" name="Footer Placeholder 4"/>
          <p:cNvSpPr>
            <a:spLocks noGrp="1"/>
          </p:cNvSpPr>
          <p:nvPr>
            <p:ph type="ftr" sz="quarter" idx="11"/>
          </p:nvPr>
        </p:nvSpPr>
        <p:spPr/>
        <p:txBody>
          <a:bodyPr/>
          <a:lstStyle>
            <a:lvl1pPr>
              <a:defRPr dirty="0"/>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F80F30A9-A53A-4887-87C4-EEE8B8D85B00}"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2659326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fld id="{32E5F1E1-358A-4BE2-869E-3B6E3895AE7E}" type="datetimeFigureOut">
              <a:rPr lang="en-US">
                <a:solidFill>
                  <a:srgbClr val="FEFAC9"/>
                </a:solidFill>
              </a:rPr>
              <a:pPr>
                <a:defRPr/>
              </a:pPr>
              <a:t>10/16/2014</a:t>
            </a:fld>
            <a:endParaRPr lang="en-US" dirty="0">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228BA88-4CA3-4A72-8482-D690484A267E}"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1721273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AF76881C-2E96-42CE-BA40-D96F365FE76F}" type="slidenum">
              <a:rPr lang="en-US">
                <a:solidFill>
                  <a:srgbClr val="FEFAC9"/>
                </a:solidFill>
              </a:rPr>
              <a:pPr>
                <a:defRPr/>
              </a:pPr>
              <a:t>‹#›</a:t>
            </a:fld>
            <a:endParaRPr lang="en-US" dirty="0">
              <a:solidFill>
                <a:srgbClr val="FEFAC9"/>
              </a:solidFill>
            </a:endParaRPr>
          </a:p>
        </p:txBody>
      </p:sp>
      <p:sp>
        <p:nvSpPr>
          <p:cNvPr id="10" name="Footer Placeholder 7"/>
          <p:cNvSpPr>
            <a:spLocks noGrp="1"/>
          </p:cNvSpPr>
          <p:nvPr>
            <p:ph type="ftr" sz="quarter" idx="11"/>
          </p:nvPr>
        </p:nvSpPr>
        <p:spPr/>
        <p:txBody>
          <a:bodyPr/>
          <a:lstStyle>
            <a:lvl1pPr>
              <a:defRPr dirty="0"/>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fld id="{EA36A0D7-F8EE-403F-827E-A14B95A9C2F2}" type="datetimeFigureOut">
              <a:rPr lang="en-US">
                <a:solidFill>
                  <a:srgbClr val="FEFAC9"/>
                </a:solidFill>
              </a:rPr>
              <a:pPr>
                <a:defRPr/>
              </a:pPr>
              <a:t>10/16/2014</a:t>
            </a:fld>
            <a:endParaRPr lang="en-US" dirty="0">
              <a:solidFill>
                <a:srgbClr val="FEFAC9"/>
              </a:solidFill>
            </a:endParaRPr>
          </a:p>
        </p:txBody>
      </p:sp>
    </p:spTree>
    <p:extLst>
      <p:ext uri="{BB962C8B-B14F-4D97-AF65-F5344CB8AC3E}">
        <p14:creationId xmlns:p14="http://schemas.microsoft.com/office/powerpoint/2010/main" val="410169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3419475" y="6464300"/>
            <a:ext cx="2335866" cy="393700"/>
          </a:xfrm>
        </p:spPr>
        <p:txBody>
          <a:bodyPr/>
          <a:lstStyle>
            <a:lvl1pPr>
              <a:defRPr sz="1400">
                <a:latin typeface="Arial Narrow" pitchFamily="34" charset="0"/>
              </a:defRPr>
            </a:lvl1pPr>
          </a:lstStyle>
          <a:p>
            <a:fld id="{434843BA-633B-479F-BC66-49A1FBE6E786}" type="datetimeFigureOut">
              <a:rPr lang="en-US" smtClean="0"/>
              <a:t>10/16/2014</a:t>
            </a:fld>
            <a:endParaRPr lang="en-US" dirty="0"/>
          </a:p>
        </p:txBody>
      </p:sp>
      <p:sp>
        <p:nvSpPr>
          <p:cNvPr id="5" name="Footer Placeholder 4"/>
          <p:cNvSpPr>
            <a:spLocks noGrp="1"/>
          </p:cNvSpPr>
          <p:nvPr>
            <p:ph type="ftr" sz="quarter" idx="11"/>
          </p:nvPr>
        </p:nvSpPr>
        <p:spPr>
          <a:xfrm>
            <a:off x="5782235" y="6454775"/>
            <a:ext cx="2679140" cy="403225"/>
          </a:xfrm>
        </p:spPr>
        <p:txBody>
          <a:bodyPr/>
          <a:lstStyle>
            <a:lvl1pPr algn="r">
              <a:defRPr b="1"/>
            </a:lvl1pPr>
          </a:lstStyle>
          <a:p>
            <a:endParaRPr lang="en-US" dirty="0"/>
          </a:p>
        </p:txBody>
      </p:sp>
    </p:spTree>
    <p:extLst>
      <p:ext uri="{BB962C8B-B14F-4D97-AF65-F5344CB8AC3E}">
        <p14:creationId xmlns:p14="http://schemas.microsoft.com/office/powerpoint/2010/main" val="691512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21826382-5734-4BE9-95BA-43511F295377}" type="datetimeFigureOut">
              <a:rPr lang="en-US">
                <a:solidFill>
                  <a:srgbClr val="FEFAC9"/>
                </a:solidFill>
              </a:rPr>
              <a:pPr>
                <a:defRPr/>
              </a:pPr>
              <a:t>10/16/2014</a:t>
            </a:fld>
            <a:endParaRPr lang="en-US" dirty="0">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728DACA8-41FB-44CA-9B98-7A02DCA7F393}"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2689487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0AD3AA49-96AC-4DFC-B325-6E482A177952}" type="datetimeFigureOut">
              <a:rPr lang="en-US">
                <a:solidFill>
                  <a:srgbClr val="FEFAC9"/>
                </a:solidFill>
              </a:rPr>
              <a:pPr>
                <a:defRPr/>
              </a:pPr>
              <a:t>10/16/2014</a:t>
            </a:fld>
            <a:endParaRPr lang="en-US" dirty="0">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7A80BDE-880E-42C9-8289-1E503BDA917C}"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1194196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fld id="{B5BD8A7C-8945-4411-91F4-30C112914CBA}" type="datetimeFigureOut">
              <a:rPr lang="en-US">
                <a:solidFill>
                  <a:srgbClr val="FEFAC9"/>
                </a:solidFill>
              </a:rPr>
              <a:pPr>
                <a:defRPr/>
              </a:pPr>
              <a:t>10/16/2014</a:t>
            </a:fld>
            <a:endParaRPr lang="en-US" dirty="0">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75C8361-6DA4-4FBC-B6F4-01EFE22E80E2}"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900314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fld id="{0B5B40BD-7B83-4576-94FA-05DAE714357C}" type="datetimeFigureOut">
              <a:rPr lang="en-US">
                <a:solidFill>
                  <a:srgbClr val="FEFAC9"/>
                </a:solidFill>
              </a:rPr>
              <a:pPr>
                <a:defRPr/>
              </a:pPr>
              <a:t>10/16/2014</a:t>
            </a:fld>
            <a:endParaRPr lang="en-US" dirty="0">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50084B1-FA63-455E-B6F7-F101E54F948F}"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750747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C021BE0E-E404-46FA-8AE7-7E4F6ECD199F}" type="datetimeFigureOut">
              <a:rPr lang="en-US">
                <a:solidFill>
                  <a:srgbClr val="FEFAC9"/>
                </a:solidFill>
              </a:rPr>
              <a:pPr>
                <a:defRPr/>
              </a:pPr>
              <a:t>10/16/2014</a:t>
            </a:fld>
            <a:endParaRPr lang="en-US" dirty="0">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0E38425D-D5F3-46E2-89B6-BAF5577A4EEA}"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2495425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8BA61911-7EF0-4CCA-824F-5C8EAD30D344}" type="datetimeFigureOut">
              <a:rPr lang="en-US">
                <a:solidFill>
                  <a:srgbClr val="FEFAC9"/>
                </a:solidFill>
              </a:rPr>
              <a:pPr>
                <a:defRPr/>
              </a:pPr>
              <a:t>10/16/2014</a:t>
            </a:fld>
            <a:endParaRPr lang="en-US" dirty="0">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FA16E23-2112-46CA-84FF-7B1CE923DF07}"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41091545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dirty="0">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fld id="{F06EDA8D-88C2-4515-87FA-E8E83CD71D02}" type="datetimeFigureOut">
              <a:rPr lang="en-US">
                <a:solidFill>
                  <a:srgbClr val="FEFAC9"/>
                </a:solidFill>
              </a:rPr>
              <a:pPr>
                <a:defRPr/>
              </a:pPr>
              <a:t>10/16/2014</a:t>
            </a:fld>
            <a:endParaRPr lang="en-US" dirty="0">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5EB9C86C-BB4C-45CA-A535-A906CC176CD1}" type="slidenum">
              <a:rPr lang="en-US">
                <a:solidFill>
                  <a:srgbClr val="FEFAC9"/>
                </a:solidFill>
              </a:rPr>
              <a:pPr>
                <a:defRPr/>
              </a:pPr>
              <a:t>‹#›</a:t>
            </a:fld>
            <a:endParaRPr lang="en-US" dirty="0">
              <a:solidFill>
                <a:srgbClr val="FEFAC9"/>
              </a:solidFill>
            </a:endParaRPr>
          </a:p>
        </p:txBody>
      </p:sp>
      <p:sp>
        <p:nvSpPr>
          <p:cNvPr id="10" name="Footer Placeholder 16"/>
          <p:cNvSpPr>
            <a:spLocks noGrp="1"/>
          </p:cNvSpPr>
          <p:nvPr>
            <p:ph type="ftr" sz="quarter" idx="12"/>
          </p:nvPr>
        </p:nvSpPr>
        <p:spPr/>
        <p:txBody>
          <a:bodyPr/>
          <a:lstStyle>
            <a:lvl1pPr>
              <a:defRPr dirty="0"/>
            </a:lvl1pPr>
          </a:lstStyle>
          <a:p>
            <a:pPr>
              <a:defRPr/>
            </a:pPr>
            <a:endParaRPr lang="en-US">
              <a:solidFill>
                <a:srgbClr val="FEFAC9"/>
              </a:solidFill>
            </a:endParaRPr>
          </a:p>
        </p:txBody>
      </p:sp>
    </p:spTree>
    <p:extLst>
      <p:ext uri="{BB962C8B-B14F-4D97-AF65-F5344CB8AC3E}">
        <p14:creationId xmlns:p14="http://schemas.microsoft.com/office/powerpoint/2010/main" val="34859641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fld id="{F8720051-99CF-42F5-A898-0A76C5A32B78}" type="datetimeFigureOut">
              <a:rPr lang="en-US">
                <a:solidFill>
                  <a:srgbClr val="FEFAC9"/>
                </a:solidFill>
              </a:rPr>
              <a:pPr>
                <a:defRPr/>
              </a:pPr>
              <a:t>10/16/2014</a:t>
            </a:fld>
            <a:endParaRPr lang="en-US" dirty="0">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49AB59F-4E8F-41D3-8D33-8C132405BF3A}"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1503662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BE19407-B60B-4CF7-AE7A-C5D045D2CF9E}" type="datetimeFigureOut">
              <a:rPr lang="en-US">
                <a:solidFill>
                  <a:srgbClr val="FEFAC9"/>
                </a:solidFill>
              </a:rPr>
              <a:pPr>
                <a:defRPr/>
              </a:pPr>
              <a:t>10/16/2014</a:t>
            </a:fld>
            <a:endParaRPr lang="en-US" dirty="0">
              <a:solidFill>
                <a:srgbClr val="FEFAC9"/>
              </a:solidFill>
            </a:endParaRPr>
          </a:p>
        </p:txBody>
      </p:sp>
      <p:sp>
        <p:nvSpPr>
          <p:cNvPr id="6" name="Footer Placeholder 4"/>
          <p:cNvSpPr>
            <a:spLocks noGrp="1"/>
          </p:cNvSpPr>
          <p:nvPr>
            <p:ph type="ftr" sz="quarter" idx="11"/>
          </p:nvPr>
        </p:nvSpPr>
        <p:spPr/>
        <p:txBody>
          <a:bodyPr/>
          <a:lstStyle>
            <a:lvl1pPr>
              <a:defRPr dirty="0"/>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F80F30A9-A53A-4887-87C4-EEE8B8D85B00}"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2223221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fld id="{32E5F1E1-358A-4BE2-869E-3B6E3895AE7E}" type="datetimeFigureOut">
              <a:rPr lang="en-US">
                <a:solidFill>
                  <a:srgbClr val="FEFAC9"/>
                </a:solidFill>
              </a:rPr>
              <a:pPr>
                <a:defRPr/>
              </a:pPr>
              <a:t>10/16/2014</a:t>
            </a:fld>
            <a:endParaRPr lang="en-US" dirty="0">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228BA88-4CA3-4A72-8482-D690484A267E}"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2666143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4843BA-633B-479F-BC66-49A1FBE6E786}" type="datetimeFigureOut">
              <a:rPr lang="en-US" smtClean="0"/>
              <a:t>10/16/2014</a:t>
            </a:fld>
            <a:endParaRPr lang="en-US" dirty="0"/>
          </a:p>
        </p:txBody>
      </p:sp>
      <p:sp>
        <p:nvSpPr>
          <p:cNvPr id="4" name="Footer Placeholder 3"/>
          <p:cNvSpPr>
            <a:spLocks noGrp="1"/>
          </p:cNvSpPr>
          <p:nvPr>
            <p:ph type="ftr" sz="quarter" idx="11"/>
          </p:nvPr>
        </p:nvSpPr>
        <p:spPr/>
        <p:txBody>
          <a:bodyPr/>
          <a:lstStyle>
            <a:lvl1pPr algn="r">
              <a:defRPr/>
            </a:lvl1pPr>
          </a:lstStyle>
          <a:p>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AF76881C-2E96-42CE-BA40-D96F365FE76F}" type="slidenum">
              <a:rPr lang="en-US">
                <a:solidFill>
                  <a:srgbClr val="FEFAC9"/>
                </a:solidFill>
              </a:rPr>
              <a:pPr>
                <a:defRPr/>
              </a:pPr>
              <a:t>‹#›</a:t>
            </a:fld>
            <a:endParaRPr lang="en-US" dirty="0">
              <a:solidFill>
                <a:srgbClr val="FEFAC9"/>
              </a:solidFill>
            </a:endParaRPr>
          </a:p>
        </p:txBody>
      </p:sp>
      <p:sp>
        <p:nvSpPr>
          <p:cNvPr id="10" name="Footer Placeholder 7"/>
          <p:cNvSpPr>
            <a:spLocks noGrp="1"/>
          </p:cNvSpPr>
          <p:nvPr>
            <p:ph type="ftr" sz="quarter" idx="11"/>
          </p:nvPr>
        </p:nvSpPr>
        <p:spPr/>
        <p:txBody>
          <a:bodyPr/>
          <a:lstStyle>
            <a:lvl1pPr>
              <a:defRPr dirty="0"/>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fld id="{EA36A0D7-F8EE-403F-827E-A14B95A9C2F2}" type="datetimeFigureOut">
              <a:rPr lang="en-US">
                <a:solidFill>
                  <a:srgbClr val="FEFAC9"/>
                </a:solidFill>
              </a:rPr>
              <a:pPr>
                <a:defRPr/>
              </a:pPr>
              <a:t>10/16/2014</a:t>
            </a:fld>
            <a:endParaRPr lang="en-US" dirty="0">
              <a:solidFill>
                <a:srgbClr val="FEFAC9"/>
              </a:solidFill>
            </a:endParaRPr>
          </a:p>
        </p:txBody>
      </p:sp>
    </p:spTree>
    <p:extLst>
      <p:ext uri="{BB962C8B-B14F-4D97-AF65-F5344CB8AC3E}">
        <p14:creationId xmlns:p14="http://schemas.microsoft.com/office/powerpoint/2010/main" val="24523920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21826382-5734-4BE9-95BA-43511F295377}" type="datetimeFigureOut">
              <a:rPr lang="en-US">
                <a:solidFill>
                  <a:srgbClr val="FEFAC9"/>
                </a:solidFill>
              </a:rPr>
              <a:pPr>
                <a:defRPr/>
              </a:pPr>
              <a:t>10/16/2014</a:t>
            </a:fld>
            <a:endParaRPr lang="en-US" dirty="0">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728DACA8-41FB-44CA-9B98-7A02DCA7F393}"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38510709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0AD3AA49-96AC-4DFC-B325-6E482A177952}" type="datetimeFigureOut">
              <a:rPr lang="en-US">
                <a:solidFill>
                  <a:srgbClr val="FEFAC9"/>
                </a:solidFill>
              </a:rPr>
              <a:pPr>
                <a:defRPr/>
              </a:pPr>
              <a:t>10/16/2014</a:t>
            </a:fld>
            <a:endParaRPr lang="en-US" dirty="0">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7A80BDE-880E-42C9-8289-1E503BDA917C}"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703467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fld id="{B5BD8A7C-8945-4411-91F4-30C112914CBA}" type="datetimeFigureOut">
              <a:rPr lang="en-US">
                <a:solidFill>
                  <a:srgbClr val="FEFAC9"/>
                </a:solidFill>
              </a:rPr>
              <a:pPr>
                <a:defRPr/>
              </a:pPr>
              <a:t>10/16/2014</a:t>
            </a:fld>
            <a:endParaRPr lang="en-US" dirty="0">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75C8361-6DA4-4FBC-B6F4-01EFE22E80E2}"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18432745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fld id="{0B5B40BD-7B83-4576-94FA-05DAE714357C}" type="datetimeFigureOut">
              <a:rPr lang="en-US">
                <a:solidFill>
                  <a:srgbClr val="FEFAC9"/>
                </a:solidFill>
              </a:rPr>
              <a:pPr>
                <a:defRPr/>
              </a:pPr>
              <a:t>10/16/2014</a:t>
            </a:fld>
            <a:endParaRPr lang="en-US" dirty="0">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50084B1-FA63-455E-B6F7-F101E54F948F}"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16325641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C021BE0E-E404-46FA-8AE7-7E4F6ECD199F}" type="datetimeFigureOut">
              <a:rPr lang="en-US">
                <a:solidFill>
                  <a:srgbClr val="FEFAC9"/>
                </a:solidFill>
              </a:rPr>
              <a:pPr>
                <a:defRPr/>
              </a:pPr>
              <a:t>10/16/2014</a:t>
            </a:fld>
            <a:endParaRPr lang="en-US" dirty="0">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0E38425D-D5F3-46E2-89B6-BAF5577A4EEA}"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27911647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8BA61911-7EF0-4CCA-824F-5C8EAD30D344}" type="datetimeFigureOut">
              <a:rPr lang="en-US">
                <a:solidFill>
                  <a:srgbClr val="FEFAC9"/>
                </a:solidFill>
              </a:rPr>
              <a:pPr>
                <a:defRPr/>
              </a:pPr>
              <a:t>10/16/2014</a:t>
            </a:fld>
            <a:endParaRPr lang="en-US" dirty="0">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FA16E23-2112-46CA-84FF-7B1CE923DF07}"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83942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9667" name="Rectangle 2"/>
          <p:cNvSpPr>
            <a:spLocks noGrp="1" noChangeArrowheads="1"/>
          </p:cNvSpPr>
          <p:nvPr>
            <p:ph type="ctrTitle" hasCustomPrompt="1"/>
          </p:nvPr>
        </p:nvSpPr>
        <p:spPr>
          <a:xfrm>
            <a:off x="579438" y="1673225"/>
            <a:ext cx="7772400" cy="1470025"/>
          </a:xfrm>
        </p:spPr>
        <p:txBody>
          <a:bodyPr/>
          <a:lstStyle>
            <a:lvl1pPr>
              <a:defRPr baseline="0"/>
            </a:lvl1pPr>
          </a:lstStyle>
          <a:p>
            <a:pPr lvl="0"/>
            <a:r>
              <a:rPr lang="en-US" noProof="0" dirty="0" smtClean="0"/>
              <a:t>Hydrologic Ensemble Forecasting Service</a:t>
            </a:r>
            <a:br>
              <a:rPr lang="en-US" noProof="0" dirty="0" smtClean="0"/>
            </a:br>
            <a:r>
              <a:rPr lang="en-US" noProof="0" dirty="0" smtClean="0"/>
              <a:t>(HEFS)</a:t>
            </a:r>
          </a:p>
        </p:txBody>
      </p:sp>
      <p:sp>
        <p:nvSpPr>
          <p:cNvPr id="369668" name="Rectangle 3"/>
          <p:cNvSpPr>
            <a:spLocks noGrp="1" noChangeArrowheads="1"/>
          </p:cNvSpPr>
          <p:nvPr>
            <p:ph type="subTitle" idx="1"/>
          </p:nvPr>
        </p:nvSpPr>
        <p:spPr>
          <a:xfrm>
            <a:off x="1265238" y="3413125"/>
            <a:ext cx="6400800" cy="1022350"/>
          </a:xfrm>
        </p:spPr>
        <p:txBody>
          <a:bodyPr/>
          <a:lstStyle>
            <a:lvl1pPr marL="0" indent="0" algn="ctr">
              <a:buFont typeface="Wingdings" pitchFamily="2" charset="2"/>
              <a:buNone/>
              <a:defRPr/>
            </a:lvl1pPr>
          </a:lstStyle>
          <a:p>
            <a:pPr lvl="0"/>
            <a:r>
              <a:rPr lang="en-US" noProof="0" smtClean="0"/>
              <a:t>Click to edit Master subtitle style</a:t>
            </a:r>
            <a:endParaRPr lang="en-US" noProof="0" dirty="0" smtClean="0"/>
          </a:p>
        </p:txBody>
      </p:sp>
      <p:sp>
        <p:nvSpPr>
          <p:cNvPr id="7" name="Rectangle 16"/>
          <p:cNvSpPr>
            <a:spLocks noChangeArrowheads="1"/>
          </p:cNvSpPr>
          <p:nvPr/>
        </p:nvSpPr>
        <p:spPr bwMode="auto">
          <a:xfrm>
            <a:off x="0" y="6432550"/>
            <a:ext cx="9144000" cy="425450"/>
          </a:xfrm>
          <a:prstGeom prst="rect">
            <a:avLst/>
          </a:prstGeom>
          <a:gradFill rotWithShape="1">
            <a:gsLst>
              <a:gs pos="0">
                <a:schemeClr val="bg1">
                  <a:lumMod val="70000"/>
                  <a:lumOff val="30000"/>
                </a:schemeClr>
              </a:gs>
              <a:gs pos="50000">
                <a:srgbClr val="0066FF"/>
              </a:gs>
              <a:gs pos="100000">
                <a:schemeClr val="bg1"/>
              </a:gs>
            </a:gsLst>
            <a:lin ang="0" scaled="1"/>
          </a:gradFill>
          <a:ln w="19050">
            <a:solidFill>
              <a:schemeClr val="tx1"/>
            </a:solidFill>
            <a:miter lim="800000"/>
            <a:headEnd/>
            <a:tailEnd/>
          </a:ln>
          <a:effectLst/>
          <a:extLst/>
        </p:spPr>
        <p:txBody>
          <a:bodyPr wrap="none" anchor="ctr"/>
          <a:lstStyle/>
          <a:p>
            <a:endParaRPr lang="en-US" dirty="0">
              <a:solidFill>
                <a:srgbClr val="000000"/>
              </a:solidFill>
            </a:endParaRPr>
          </a:p>
        </p:txBody>
      </p:sp>
      <p:sp>
        <p:nvSpPr>
          <p:cNvPr id="9" name="Rectangle 5"/>
          <p:cNvSpPr txBox="1">
            <a:spLocks noChangeArrowheads="1"/>
          </p:cNvSpPr>
          <p:nvPr/>
        </p:nvSpPr>
        <p:spPr bwMode="auto">
          <a:xfrm>
            <a:off x="6418729" y="6454775"/>
            <a:ext cx="2042646"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 tIns="45720" rIns="45720" bIns="45720" numCol="1" anchor="t" anchorCtr="0" compatLnSpc="1">
            <a:prstTxWarp prst="textNoShape">
              <a:avLst/>
            </a:prstTxWarp>
          </a:bodyPr>
          <a:lstStyle>
            <a:defPPr>
              <a:defRPr lang="en-GB"/>
            </a:defPPr>
            <a:lvl1pPr algn="r" rtl="0" fontAlgn="base">
              <a:spcBef>
                <a:spcPct val="0"/>
              </a:spcBef>
              <a:spcAft>
                <a:spcPct val="0"/>
              </a:spcAft>
              <a:defRPr sz="1000" kern="1200">
                <a:solidFill>
                  <a:schemeClr val="tx1"/>
                </a:solidFill>
                <a:latin typeface="Arial Narrow" pitchFamily="34" charset="0"/>
                <a:ea typeface="+mn-ea"/>
                <a:cs typeface="Times New Roman" pitchFamily="18" charset="0"/>
              </a:defRPr>
            </a:lvl1pPr>
            <a:lvl2pPr marL="457200" algn="l" rtl="0" fontAlgn="base">
              <a:spcBef>
                <a:spcPct val="0"/>
              </a:spcBef>
              <a:spcAft>
                <a:spcPct val="0"/>
              </a:spcAft>
              <a:defRPr sz="3200" kern="1200">
                <a:solidFill>
                  <a:schemeClr val="tx1"/>
                </a:solidFill>
                <a:latin typeface="Arial" charset="0"/>
                <a:ea typeface="+mn-ea"/>
                <a:cs typeface="Times New Roman" pitchFamily="18" charset="0"/>
              </a:defRPr>
            </a:lvl2pPr>
            <a:lvl3pPr marL="914400" algn="l" rtl="0" fontAlgn="base">
              <a:spcBef>
                <a:spcPct val="0"/>
              </a:spcBef>
              <a:spcAft>
                <a:spcPct val="0"/>
              </a:spcAft>
              <a:defRPr sz="3200" kern="1200">
                <a:solidFill>
                  <a:schemeClr val="tx1"/>
                </a:solidFill>
                <a:latin typeface="Arial" charset="0"/>
                <a:ea typeface="+mn-ea"/>
                <a:cs typeface="Times New Roman" pitchFamily="18" charset="0"/>
              </a:defRPr>
            </a:lvl3pPr>
            <a:lvl4pPr marL="1371600" algn="l" rtl="0" fontAlgn="base">
              <a:spcBef>
                <a:spcPct val="0"/>
              </a:spcBef>
              <a:spcAft>
                <a:spcPct val="0"/>
              </a:spcAft>
              <a:defRPr sz="3200" kern="1200">
                <a:solidFill>
                  <a:schemeClr val="tx1"/>
                </a:solidFill>
                <a:latin typeface="Arial" charset="0"/>
                <a:ea typeface="+mn-ea"/>
                <a:cs typeface="Times New Roman" pitchFamily="18" charset="0"/>
              </a:defRPr>
            </a:lvl4pPr>
            <a:lvl5pPr marL="1828800" algn="l" rtl="0" fontAlgn="base">
              <a:spcBef>
                <a:spcPct val="0"/>
              </a:spcBef>
              <a:spcAft>
                <a:spcPct val="0"/>
              </a:spcAft>
              <a:defRPr sz="3200" kern="1200">
                <a:solidFill>
                  <a:schemeClr val="tx1"/>
                </a:solidFill>
                <a:latin typeface="Arial" charset="0"/>
                <a:ea typeface="+mn-ea"/>
                <a:cs typeface="Times New Roman" pitchFamily="18" charset="0"/>
              </a:defRPr>
            </a:lvl5pPr>
            <a:lvl6pPr marL="2286000" algn="l" defTabSz="914400" rtl="0" eaLnBrk="1" latinLnBrk="0" hangingPunct="1">
              <a:defRPr sz="3200" kern="1200">
                <a:solidFill>
                  <a:schemeClr val="tx1"/>
                </a:solidFill>
                <a:latin typeface="Arial" charset="0"/>
                <a:ea typeface="+mn-ea"/>
                <a:cs typeface="Times New Roman" pitchFamily="18" charset="0"/>
              </a:defRPr>
            </a:lvl6pPr>
            <a:lvl7pPr marL="2743200" algn="l" defTabSz="914400" rtl="0" eaLnBrk="1" latinLnBrk="0" hangingPunct="1">
              <a:defRPr sz="3200" kern="1200">
                <a:solidFill>
                  <a:schemeClr val="tx1"/>
                </a:solidFill>
                <a:latin typeface="Arial" charset="0"/>
                <a:ea typeface="+mn-ea"/>
                <a:cs typeface="Times New Roman" pitchFamily="18" charset="0"/>
              </a:defRPr>
            </a:lvl7pPr>
            <a:lvl8pPr marL="3200400" algn="l" defTabSz="914400" rtl="0" eaLnBrk="1" latinLnBrk="0" hangingPunct="1">
              <a:defRPr sz="3200" kern="1200">
                <a:solidFill>
                  <a:schemeClr val="tx1"/>
                </a:solidFill>
                <a:latin typeface="Arial" charset="0"/>
                <a:ea typeface="+mn-ea"/>
                <a:cs typeface="Times New Roman" pitchFamily="18" charset="0"/>
              </a:defRPr>
            </a:lvl8pPr>
            <a:lvl9pPr marL="3657600" algn="l" defTabSz="914400" rtl="0" eaLnBrk="1" latinLnBrk="0" hangingPunct="1">
              <a:defRPr sz="3200" kern="1200">
                <a:solidFill>
                  <a:schemeClr val="tx1"/>
                </a:solidFill>
                <a:latin typeface="Arial" charset="0"/>
                <a:ea typeface="+mn-ea"/>
                <a:cs typeface="Times New Roman" pitchFamily="18" charset="0"/>
              </a:defRPr>
            </a:lvl9pPr>
          </a:lstStyle>
          <a:p>
            <a:r>
              <a:rPr lang="en-US" b="1" dirty="0" smtClean="0">
                <a:solidFill>
                  <a:srgbClr val="000000"/>
                </a:solidFill>
              </a:rPr>
              <a:t>Northeast River Forecast Center</a:t>
            </a:r>
          </a:p>
          <a:p>
            <a:r>
              <a:rPr lang="en-US" b="1" dirty="0" smtClean="0">
                <a:solidFill>
                  <a:srgbClr val="000000"/>
                </a:solidFill>
              </a:rPr>
              <a:t>Taunton, MA</a:t>
            </a:r>
            <a:endParaRPr lang="en-US" dirty="0" smtClean="0">
              <a:solidFill>
                <a:srgbClr val="000000"/>
              </a:solidFill>
            </a:endParaRPr>
          </a:p>
          <a:p>
            <a:endParaRPr lang="en-US" dirty="0">
              <a:solidFill>
                <a:srgbClr val="000000"/>
              </a:solidFill>
            </a:endParaRPr>
          </a:p>
        </p:txBody>
      </p:sp>
      <p:pic>
        <p:nvPicPr>
          <p:cNvPr id="10" name="Picture 8" descr="nws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12175" y="6226175"/>
            <a:ext cx="6318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noaa_logo"/>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0" y="6161088"/>
            <a:ext cx="696913"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7"/>
          <p:cNvSpPr txBox="1">
            <a:spLocks noChangeArrowheads="1"/>
          </p:cNvSpPr>
          <p:nvPr/>
        </p:nvSpPr>
        <p:spPr bwMode="auto">
          <a:xfrm>
            <a:off x="709613" y="6438900"/>
            <a:ext cx="30432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800" b="1" dirty="0">
                <a:solidFill>
                  <a:srgbClr val="000099"/>
                </a:solidFill>
              </a:rPr>
              <a:t>National Oceanic and Atmospheric Administration’s</a:t>
            </a:r>
          </a:p>
          <a:p>
            <a:r>
              <a:rPr lang="en-US" sz="1200" b="1" dirty="0">
                <a:solidFill>
                  <a:srgbClr val="000099"/>
                </a:solidFill>
              </a:rPr>
              <a:t>National Weather </a:t>
            </a:r>
            <a:r>
              <a:rPr lang="en-US" sz="1200" b="1" dirty="0" smtClean="0">
                <a:solidFill>
                  <a:srgbClr val="000099"/>
                </a:solidFill>
              </a:rPr>
              <a:t>Service</a:t>
            </a:r>
            <a:endParaRPr lang="en-US" sz="1200" b="1" dirty="0">
              <a:solidFill>
                <a:srgbClr val="000099"/>
              </a:solidFill>
            </a:endParaRPr>
          </a:p>
        </p:txBody>
      </p:sp>
    </p:spTree>
    <p:extLst>
      <p:ext uri="{BB962C8B-B14F-4D97-AF65-F5344CB8AC3E}">
        <p14:creationId xmlns:p14="http://schemas.microsoft.com/office/powerpoint/2010/main" val="9177350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3419475" y="6464300"/>
            <a:ext cx="2335866" cy="393700"/>
          </a:xfrm>
        </p:spPr>
        <p:txBody>
          <a:bodyPr/>
          <a:lstStyle>
            <a:lvl1pPr>
              <a:defRPr sz="1400">
                <a:latin typeface="Arial Narrow" pitchFamily="34" charset="0"/>
              </a:defRPr>
            </a:lvl1pPr>
          </a:lstStyle>
          <a:p>
            <a:fld id="{434843BA-633B-479F-BC66-49A1FBE6E786}" type="datetimeFigureOut">
              <a:rPr lang="en-US" smtClean="0">
                <a:solidFill>
                  <a:srgbClr val="FFFFFF"/>
                </a:solidFill>
              </a:rPr>
              <a:pPr/>
              <a:t>10/16/2014</a:t>
            </a:fld>
            <a:endParaRPr lang="en-US" dirty="0">
              <a:solidFill>
                <a:srgbClr val="FFFFFF"/>
              </a:solidFill>
            </a:endParaRPr>
          </a:p>
        </p:txBody>
      </p:sp>
      <p:sp>
        <p:nvSpPr>
          <p:cNvPr id="5" name="Footer Placeholder 4"/>
          <p:cNvSpPr>
            <a:spLocks noGrp="1"/>
          </p:cNvSpPr>
          <p:nvPr>
            <p:ph type="ftr" sz="quarter" idx="11"/>
          </p:nvPr>
        </p:nvSpPr>
        <p:spPr>
          <a:xfrm>
            <a:off x="5782235" y="6454775"/>
            <a:ext cx="2679140" cy="403225"/>
          </a:xfrm>
        </p:spPr>
        <p:txBody>
          <a:bodyPr/>
          <a:lstStyle>
            <a:lvl1pPr algn="r">
              <a:defRPr b="1"/>
            </a:lvl1pPr>
          </a:lstStyle>
          <a:p>
            <a:endParaRPr lang="en-US" dirty="0">
              <a:solidFill>
                <a:srgbClr val="000000"/>
              </a:solidFill>
            </a:endParaRPr>
          </a:p>
        </p:txBody>
      </p:sp>
    </p:spTree>
    <p:extLst>
      <p:ext uri="{BB962C8B-B14F-4D97-AF65-F5344CB8AC3E}">
        <p14:creationId xmlns:p14="http://schemas.microsoft.com/office/powerpoint/2010/main" val="35816593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4843BA-633B-479F-BC66-49A1FBE6E786}" type="datetimeFigureOut">
              <a:rPr lang="en-US" smtClean="0">
                <a:solidFill>
                  <a:srgbClr val="FFFFFF"/>
                </a:solidFill>
              </a:rPr>
              <a:pPr/>
              <a:t>10/16/2014</a:t>
            </a:fld>
            <a:endParaRPr lang="en-US" dirty="0">
              <a:solidFill>
                <a:srgbClr val="FFFFFF"/>
              </a:solidFill>
            </a:endParaRPr>
          </a:p>
        </p:txBody>
      </p:sp>
      <p:sp>
        <p:nvSpPr>
          <p:cNvPr id="4" name="Footer Placeholder 3"/>
          <p:cNvSpPr>
            <a:spLocks noGrp="1"/>
          </p:cNvSpPr>
          <p:nvPr>
            <p:ph type="ftr" sz="quarter" idx="11"/>
          </p:nvPr>
        </p:nvSpPr>
        <p:spPr/>
        <p:txBody>
          <a:bodyPr/>
          <a:lstStyle>
            <a:lvl1pPr algn="r">
              <a:defRPr/>
            </a:lvl1pPr>
          </a:lstStyle>
          <a:p>
            <a:endParaRPr lang="en-US" dirty="0">
              <a:solidFill>
                <a:srgbClr val="000000"/>
              </a:solidFill>
            </a:endParaRPr>
          </a:p>
        </p:txBody>
      </p:sp>
    </p:spTree>
    <p:extLst>
      <p:ext uri="{BB962C8B-B14F-4D97-AF65-F5344CB8AC3E}">
        <p14:creationId xmlns:p14="http://schemas.microsoft.com/office/powerpoint/2010/main" val="2328064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dirty="0">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fld id="{F06EDA8D-88C2-4515-87FA-E8E83CD71D02}" type="datetimeFigureOut">
              <a:rPr lang="en-US">
                <a:solidFill>
                  <a:srgbClr val="FEFAC9"/>
                </a:solidFill>
              </a:rPr>
              <a:pPr>
                <a:defRPr/>
              </a:pPr>
              <a:t>10/16/2014</a:t>
            </a:fld>
            <a:endParaRPr lang="en-US" dirty="0">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5EB9C86C-BB4C-45CA-A535-A906CC176CD1}" type="slidenum">
              <a:rPr lang="en-US">
                <a:solidFill>
                  <a:srgbClr val="FEFAC9"/>
                </a:solidFill>
              </a:rPr>
              <a:pPr>
                <a:defRPr/>
              </a:pPr>
              <a:t>‹#›</a:t>
            </a:fld>
            <a:endParaRPr lang="en-US" dirty="0">
              <a:solidFill>
                <a:srgbClr val="FEFAC9"/>
              </a:solidFill>
            </a:endParaRPr>
          </a:p>
        </p:txBody>
      </p:sp>
      <p:sp>
        <p:nvSpPr>
          <p:cNvPr id="10" name="Footer Placeholder 16"/>
          <p:cNvSpPr>
            <a:spLocks noGrp="1"/>
          </p:cNvSpPr>
          <p:nvPr>
            <p:ph type="ftr" sz="quarter" idx="12"/>
          </p:nvPr>
        </p:nvSpPr>
        <p:spPr/>
        <p:txBody>
          <a:bodyPr/>
          <a:lstStyle>
            <a:lvl1pPr>
              <a:defRPr dirty="0"/>
            </a:lvl1pPr>
          </a:lstStyle>
          <a:p>
            <a:pPr>
              <a:defRPr/>
            </a:pPr>
            <a:endParaRPr lang="en-US">
              <a:solidFill>
                <a:srgbClr val="FEFAC9"/>
              </a:solidFill>
            </a:endParaRPr>
          </a:p>
        </p:txBody>
      </p:sp>
    </p:spTree>
    <p:extLst>
      <p:ext uri="{BB962C8B-B14F-4D97-AF65-F5344CB8AC3E}">
        <p14:creationId xmlns:p14="http://schemas.microsoft.com/office/powerpoint/2010/main" val="42650779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40E9342-659A-40A0-B35C-B3AB8D5FE4B7}" type="datetimeFigureOut">
              <a:rPr lang="en-US" smtClean="0">
                <a:solidFill>
                  <a:srgbClr val="FFFFFF"/>
                </a:solidFill>
              </a:rPr>
              <a:pPr/>
              <a:t>10/16/2014</a:t>
            </a:fld>
            <a:endParaRPr lang="en-US" dirty="0">
              <a:solidFill>
                <a:srgbClr val="FFFFFF"/>
              </a:solidFill>
            </a:endParaRPr>
          </a:p>
        </p:txBody>
      </p:sp>
      <p:sp>
        <p:nvSpPr>
          <p:cNvPr id="6" name="Footer Placeholder 5"/>
          <p:cNvSpPr>
            <a:spLocks noGrp="1"/>
          </p:cNvSpPr>
          <p:nvPr>
            <p:ph type="ftr" sz="quarter" idx="11"/>
          </p:nvPr>
        </p:nvSpPr>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410575" y="6181531"/>
            <a:ext cx="609600" cy="457200"/>
          </a:xfrm>
          <a:prstGeom prst="rect">
            <a:avLst/>
          </a:prstGeom>
        </p:spPr>
        <p:txBody>
          <a:bodyPr/>
          <a:lstStyle/>
          <a:p>
            <a:fld id="{22B0474F-8F1E-4CED-94ED-EBD2AAAB1DC2}"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966394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dirty="0">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fld id="{F06EDA8D-88C2-4515-87FA-E8E83CD71D02}" type="datetimeFigureOut">
              <a:rPr lang="en-US">
                <a:solidFill>
                  <a:srgbClr val="FEFAC9"/>
                </a:solidFill>
              </a:rPr>
              <a:pPr>
                <a:defRPr/>
              </a:pPr>
              <a:t>10/16/2014</a:t>
            </a:fld>
            <a:endParaRPr lang="en-US" dirty="0">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5EB9C86C-BB4C-45CA-A535-A906CC176CD1}" type="slidenum">
              <a:rPr lang="en-US">
                <a:solidFill>
                  <a:srgbClr val="FEFAC9"/>
                </a:solidFill>
              </a:rPr>
              <a:pPr>
                <a:defRPr/>
              </a:pPr>
              <a:t>‹#›</a:t>
            </a:fld>
            <a:endParaRPr lang="en-US" dirty="0">
              <a:solidFill>
                <a:srgbClr val="FEFAC9"/>
              </a:solidFill>
            </a:endParaRPr>
          </a:p>
        </p:txBody>
      </p:sp>
      <p:sp>
        <p:nvSpPr>
          <p:cNvPr id="10" name="Footer Placeholder 16"/>
          <p:cNvSpPr>
            <a:spLocks noGrp="1"/>
          </p:cNvSpPr>
          <p:nvPr>
            <p:ph type="ftr" sz="quarter" idx="12"/>
          </p:nvPr>
        </p:nvSpPr>
        <p:spPr/>
        <p:txBody>
          <a:bodyPr/>
          <a:lstStyle>
            <a:lvl1pPr>
              <a:defRPr dirty="0"/>
            </a:lvl1pPr>
          </a:lstStyle>
          <a:p>
            <a:pPr>
              <a:defRPr/>
            </a:pPr>
            <a:endParaRPr lang="en-US">
              <a:solidFill>
                <a:srgbClr val="FEFAC9"/>
              </a:solidFill>
            </a:endParaRPr>
          </a:p>
        </p:txBody>
      </p:sp>
    </p:spTree>
    <p:extLst>
      <p:ext uri="{BB962C8B-B14F-4D97-AF65-F5344CB8AC3E}">
        <p14:creationId xmlns:p14="http://schemas.microsoft.com/office/powerpoint/2010/main" val="20410792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fld id="{F8720051-99CF-42F5-A898-0A76C5A32B78}" type="datetimeFigureOut">
              <a:rPr lang="en-US">
                <a:solidFill>
                  <a:srgbClr val="FEFAC9"/>
                </a:solidFill>
              </a:rPr>
              <a:pPr>
                <a:defRPr/>
              </a:pPr>
              <a:t>10/16/2014</a:t>
            </a:fld>
            <a:endParaRPr lang="en-US" dirty="0">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49AB59F-4E8F-41D3-8D33-8C132405BF3A}"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2827759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BE19407-B60B-4CF7-AE7A-C5D045D2CF9E}" type="datetimeFigureOut">
              <a:rPr lang="en-US">
                <a:solidFill>
                  <a:srgbClr val="FEFAC9"/>
                </a:solidFill>
              </a:rPr>
              <a:pPr>
                <a:defRPr/>
              </a:pPr>
              <a:t>10/16/2014</a:t>
            </a:fld>
            <a:endParaRPr lang="en-US" dirty="0">
              <a:solidFill>
                <a:srgbClr val="FEFAC9"/>
              </a:solidFill>
            </a:endParaRPr>
          </a:p>
        </p:txBody>
      </p:sp>
      <p:sp>
        <p:nvSpPr>
          <p:cNvPr id="6" name="Footer Placeholder 4"/>
          <p:cNvSpPr>
            <a:spLocks noGrp="1"/>
          </p:cNvSpPr>
          <p:nvPr>
            <p:ph type="ftr" sz="quarter" idx="11"/>
          </p:nvPr>
        </p:nvSpPr>
        <p:spPr/>
        <p:txBody>
          <a:bodyPr/>
          <a:lstStyle>
            <a:lvl1pPr>
              <a:defRPr dirty="0"/>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F80F30A9-A53A-4887-87C4-EEE8B8D85B00}"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5049732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fld id="{32E5F1E1-358A-4BE2-869E-3B6E3895AE7E}" type="datetimeFigureOut">
              <a:rPr lang="en-US">
                <a:solidFill>
                  <a:srgbClr val="FEFAC9"/>
                </a:solidFill>
              </a:rPr>
              <a:pPr>
                <a:defRPr/>
              </a:pPr>
              <a:t>10/16/2014</a:t>
            </a:fld>
            <a:endParaRPr lang="en-US" dirty="0">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228BA88-4CA3-4A72-8482-D690484A267E}"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14817552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AF76881C-2E96-42CE-BA40-D96F365FE76F}" type="slidenum">
              <a:rPr lang="en-US">
                <a:solidFill>
                  <a:srgbClr val="FEFAC9"/>
                </a:solidFill>
              </a:rPr>
              <a:pPr>
                <a:defRPr/>
              </a:pPr>
              <a:t>‹#›</a:t>
            </a:fld>
            <a:endParaRPr lang="en-US" dirty="0">
              <a:solidFill>
                <a:srgbClr val="FEFAC9"/>
              </a:solidFill>
            </a:endParaRPr>
          </a:p>
        </p:txBody>
      </p:sp>
      <p:sp>
        <p:nvSpPr>
          <p:cNvPr id="10" name="Footer Placeholder 7"/>
          <p:cNvSpPr>
            <a:spLocks noGrp="1"/>
          </p:cNvSpPr>
          <p:nvPr>
            <p:ph type="ftr" sz="quarter" idx="11"/>
          </p:nvPr>
        </p:nvSpPr>
        <p:spPr/>
        <p:txBody>
          <a:bodyPr/>
          <a:lstStyle>
            <a:lvl1pPr>
              <a:defRPr dirty="0"/>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fld id="{EA36A0D7-F8EE-403F-827E-A14B95A9C2F2}" type="datetimeFigureOut">
              <a:rPr lang="en-US">
                <a:solidFill>
                  <a:srgbClr val="FEFAC9"/>
                </a:solidFill>
              </a:rPr>
              <a:pPr>
                <a:defRPr/>
              </a:pPr>
              <a:t>10/16/2014</a:t>
            </a:fld>
            <a:endParaRPr lang="en-US" dirty="0">
              <a:solidFill>
                <a:srgbClr val="FEFAC9"/>
              </a:solidFill>
            </a:endParaRPr>
          </a:p>
        </p:txBody>
      </p:sp>
    </p:spTree>
    <p:extLst>
      <p:ext uri="{BB962C8B-B14F-4D97-AF65-F5344CB8AC3E}">
        <p14:creationId xmlns:p14="http://schemas.microsoft.com/office/powerpoint/2010/main" val="30125032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21826382-5734-4BE9-95BA-43511F295377}" type="datetimeFigureOut">
              <a:rPr lang="en-US">
                <a:solidFill>
                  <a:srgbClr val="FEFAC9"/>
                </a:solidFill>
              </a:rPr>
              <a:pPr>
                <a:defRPr/>
              </a:pPr>
              <a:t>10/16/2014</a:t>
            </a:fld>
            <a:endParaRPr lang="en-US" dirty="0">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728DACA8-41FB-44CA-9B98-7A02DCA7F393}"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23131308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0AD3AA49-96AC-4DFC-B325-6E482A177952}" type="datetimeFigureOut">
              <a:rPr lang="en-US">
                <a:solidFill>
                  <a:srgbClr val="FEFAC9"/>
                </a:solidFill>
              </a:rPr>
              <a:pPr>
                <a:defRPr/>
              </a:pPr>
              <a:t>10/16/2014</a:t>
            </a:fld>
            <a:endParaRPr lang="en-US" dirty="0">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7A80BDE-880E-42C9-8289-1E503BDA917C}"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38994480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fld id="{B5BD8A7C-8945-4411-91F4-30C112914CBA}" type="datetimeFigureOut">
              <a:rPr lang="en-US">
                <a:solidFill>
                  <a:srgbClr val="FEFAC9"/>
                </a:solidFill>
              </a:rPr>
              <a:pPr>
                <a:defRPr/>
              </a:pPr>
              <a:t>10/16/2014</a:t>
            </a:fld>
            <a:endParaRPr lang="en-US" dirty="0">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75C8361-6DA4-4FBC-B6F4-01EFE22E80E2}"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35177563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fld id="{0B5B40BD-7B83-4576-94FA-05DAE714357C}" type="datetimeFigureOut">
              <a:rPr lang="en-US">
                <a:solidFill>
                  <a:srgbClr val="FEFAC9"/>
                </a:solidFill>
              </a:rPr>
              <a:pPr>
                <a:defRPr/>
              </a:pPr>
              <a:t>10/16/2014</a:t>
            </a:fld>
            <a:endParaRPr lang="en-US" dirty="0">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50084B1-FA63-455E-B6F7-F101E54F948F}"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1840042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fld id="{F8720051-99CF-42F5-A898-0A76C5A32B78}" type="datetimeFigureOut">
              <a:rPr lang="en-US">
                <a:solidFill>
                  <a:srgbClr val="FEFAC9"/>
                </a:solidFill>
              </a:rPr>
              <a:pPr>
                <a:defRPr/>
              </a:pPr>
              <a:t>10/16/2014</a:t>
            </a:fld>
            <a:endParaRPr lang="en-US" dirty="0">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49AB59F-4E8F-41D3-8D33-8C132405BF3A}"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410223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C021BE0E-E404-46FA-8AE7-7E4F6ECD199F}" type="datetimeFigureOut">
              <a:rPr lang="en-US">
                <a:solidFill>
                  <a:srgbClr val="FEFAC9"/>
                </a:solidFill>
              </a:rPr>
              <a:pPr>
                <a:defRPr/>
              </a:pPr>
              <a:t>10/16/2014</a:t>
            </a:fld>
            <a:endParaRPr lang="en-US" dirty="0">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0E38425D-D5F3-46E2-89B6-BAF5577A4EEA}"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4334219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8BA61911-7EF0-4CCA-824F-5C8EAD30D344}" type="datetimeFigureOut">
              <a:rPr lang="en-US">
                <a:solidFill>
                  <a:srgbClr val="FEFAC9"/>
                </a:solidFill>
              </a:rPr>
              <a:pPr>
                <a:defRPr/>
              </a:pPr>
              <a:t>10/16/2014</a:t>
            </a:fld>
            <a:endParaRPr lang="en-US" dirty="0">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9FA16E23-2112-46CA-84FF-7B1CE923DF07}"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3122072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BE19407-B60B-4CF7-AE7A-C5D045D2CF9E}" type="datetimeFigureOut">
              <a:rPr lang="en-US">
                <a:solidFill>
                  <a:srgbClr val="FEFAC9"/>
                </a:solidFill>
              </a:rPr>
              <a:pPr>
                <a:defRPr/>
              </a:pPr>
              <a:t>10/16/2014</a:t>
            </a:fld>
            <a:endParaRPr lang="en-US" dirty="0">
              <a:solidFill>
                <a:srgbClr val="FEFAC9"/>
              </a:solidFill>
            </a:endParaRPr>
          </a:p>
        </p:txBody>
      </p:sp>
      <p:sp>
        <p:nvSpPr>
          <p:cNvPr id="6" name="Footer Placeholder 4"/>
          <p:cNvSpPr>
            <a:spLocks noGrp="1"/>
          </p:cNvSpPr>
          <p:nvPr>
            <p:ph type="ftr" sz="quarter" idx="11"/>
          </p:nvPr>
        </p:nvSpPr>
        <p:spPr/>
        <p:txBody>
          <a:bodyPr/>
          <a:lstStyle>
            <a:lvl1pPr>
              <a:defRPr dirty="0"/>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F80F30A9-A53A-4887-87C4-EEE8B8D85B00}"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1098827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fld id="{32E5F1E1-358A-4BE2-869E-3B6E3895AE7E}" type="datetimeFigureOut">
              <a:rPr lang="en-US">
                <a:solidFill>
                  <a:srgbClr val="FEFAC9"/>
                </a:solidFill>
              </a:rPr>
              <a:pPr>
                <a:defRPr/>
              </a:pPr>
              <a:t>10/16/2014</a:t>
            </a:fld>
            <a:endParaRPr lang="en-US" dirty="0">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228BA88-4CA3-4A72-8482-D690484A267E}"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1963490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AF76881C-2E96-42CE-BA40-D96F365FE76F}" type="slidenum">
              <a:rPr lang="en-US">
                <a:solidFill>
                  <a:srgbClr val="FEFAC9"/>
                </a:solidFill>
              </a:rPr>
              <a:pPr>
                <a:defRPr/>
              </a:pPr>
              <a:t>‹#›</a:t>
            </a:fld>
            <a:endParaRPr lang="en-US" dirty="0">
              <a:solidFill>
                <a:srgbClr val="FEFAC9"/>
              </a:solidFill>
            </a:endParaRPr>
          </a:p>
        </p:txBody>
      </p:sp>
      <p:sp>
        <p:nvSpPr>
          <p:cNvPr id="10" name="Footer Placeholder 7"/>
          <p:cNvSpPr>
            <a:spLocks noGrp="1"/>
          </p:cNvSpPr>
          <p:nvPr>
            <p:ph type="ftr" sz="quarter" idx="11"/>
          </p:nvPr>
        </p:nvSpPr>
        <p:spPr/>
        <p:txBody>
          <a:bodyPr/>
          <a:lstStyle>
            <a:lvl1pPr>
              <a:defRPr dirty="0"/>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fld id="{EA36A0D7-F8EE-403F-827E-A14B95A9C2F2}" type="datetimeFigureOut">
              <a:rPr lang="en-US">
                <a:solidFill>
                  <a:srgbClr val="FEFAC9"/>
                </a:solidFill>
              </a:rPr>
              <a:pPr>
                <a:defRPr/>
              </a:pPr>
              <a:t>10/16/2014</a:t>
            </a:fld>
            <a:endParaRPr lang="en-US" dirty="0">
              <a:solidFill>
                <a:srgbClr val="FEFAC9"/>
              </a:solidFill>
            </a:endParaRPr>
          </a:p>
        </p:txBody>
      </p:sp>
    </p:spTree>
    <p:extLst>
      <p:ext uri="{BB962C8B-B14F-4D97-AF65-F5344CB8AC3E}">
        <p14:creationId xmlns:p14="http://schemas.microsoft.com/office/powerpoint/2010/main" val="93471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21826382-5734-4BE9-95BA-43511F295377}" type="datetimeFigureOut">
              <a:rPr lang="en-US">
                <a:solidFill>
                  <a:srgbClr val="FEFAC9"/>
                </a:solidFill>
              </a:rPr>
              <a:pPr>
                <a:defRPr/>
              </a:pPr>
              <a:t>10/16/2014</a:t>
            </a:fld>
            <a:endParaRPr lang="en-US" dirty="0">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dirty="0">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728DACA8-41FB-44CA-9B98-7A02DCA7F393}" type="slidenum">
              <a:rPr lang="en-US">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21348670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2.jpe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1.jpeg"/><Relationship Id="rId5" Type="http://schemas.openxmlformats.org/officeDocument/2006/relationships/theme" Target="../theme/theme5.xml"/><Relationship Id="rId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2048" name="Rectangle 16"/>
          <p:cNvSpPr>
            <a:spLocks noChangeArrowheads="1"/>
          </p:cNvSpPr>
          <p:nvPr/>
        </p:nvSpPr>
        <p:spPr bwMode="auto">
          <a:xfrm>
            <a:off x="0" y="6432550"/>
            <a:ext cx="9144000" cy="425450"/>
          </a:xfrm>
          <a:prstGeom prst="rect">
            <a:avLst/>
          </a:prstGeom>
          <a:gradFill rotWithShape="1">
            <a:gsLst>
              <a:gs pos="0">
                <a:schemeClr val="bg1">
                  <a:lumMod val="70000"/>
                  <a:lumOff val="30000"/>
                </a:schemeClr>
              </a:gs>
              <a:gs pos="50000">
                <a:srgbClr val="0066FF"/>
              </a:gs>
              <a:gs pos="100000">
                <a:schemeClr val="bg1"/>
              </a:gs>
            </a:gsLst>
            <a:lin ang="0" scaled="1"/>
          </a:gradFill>
          <a:ln w="19050">
            <a:solidFill>
              <a:schemeClr val="tx1"/>
            </a:solidFill>
            <a:miter lim="800000"/>
            <a:headEnd/>
            <a:tailEnd/>
          </a:ln>
          <a:effectLst/>
          <a:extLst/>
        </p:spPr>
        <p:txBody>
          <a:bodyPr wrap="none" anchor="ctr"/>
          <a:lstStyle/>
          <a:p>
            <a:endParaRPr lang="en-US" dirty="0"/>
          </a:p>
        </p:txBody>
      </p:sp>
      <p:sp>
        <p:nvSpPr>
          <p:cNvPr id="172034" name="Rectangle 2"/>
          <p:cNvSpPr>
            <a:spLocks noGrp="1" noChangeArrowheads="1"/>
          </p:cNvSpPr>
          <p:nvPr>
            <p:ph type="title"/>
          </p:nvPr>
        </p:nvSpPr>
        <p:spPr bwMode="auto">
          <a:xfrm>
            <a:off x="107576" y="71895"/>
            <a:ext cx="8946777" cy="642938"/>
          </a:xfrm>
          <a:prstGeom prst="rect">
            <a:avLst/>
          </a:prstGeom>
          <a:noFill/>
          <a:ln>
            <a:noFill/>
          </a:ln>
          <a:extLst>
            <a:ext uri="{909E8E84-426E-40DD-AFC4-6F175D3DCCD1}">
              <a14:hiddenFill xmlns:a14="http://schemas.microsoft.com/office/drawing/2010/main">
                <a:solidFill>
                  <a:srgbClr val="0066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72035" name="Rectangle 3"/>
          <p:cNvSpPr>
            <a:spLocks noGrp="1" noChangeArrowheads="1"/>
          </p:cNvSpPr>
          <p:nvPr>
            <p:ph type="body" idx="1"/>
          </p:nvPr>
        </p:nvSpPr>
        <p:spPr bwMode="auto">
          <a:xfrm>
            <a:off x="107576" y="806824"/>
            <a:ext cx="8937812" cy="52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07556" name="Rectangle 4"/>
          <p:cNvSpPr>
            <a:spLocks noGrp="1" noChangeArrowheads="1"/>
          </p:cNvSpPr>
          <p:nvPr>
            <p:ph type="dt" sz="half" idx="2"/>
          </p:nvPr>
        </p:nvSpPr>
        <p:spPr bwMode="auto">
          <a:xfrm>
            <a:off x="3419475" y="6464300"/>
            <a:ext cx="2300007" cy="393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Narrow" pitchFamily="34" charset="0"/>
              </a:defRPr>
            </a:lvl1pPr>
          </a:lstStyle>
          <a:p>
            <a:fld id="{434843BA-633B-479F-BC66-49A1FBE6E786}" type="datetimeFigureOut">
              <a:rPr lang="en-US" smtClean="0"/>
              <a:t>10/16/2014</a:t>
            </a:fld>
            <a:endParaRPr lang="en-US" dirty="0"/>
          </a:p>
        </p:txBody>
      </p:sp>
      <p:sp>
        <p:nvSpPr>
          <p:cNvPr id="407557" name="Rectangle 5"/>
          <p:cNvSpPr>
            <a:spLocks noGrp="1" noChangeArrowheads="1"/>
          </p:cNvSpPr>
          <p:nvPr>
            <p:ph type="ftr" sz="quarter" idx="3"/>
          </p:nvPr>
        </p:nvSpPr>
        <p:spPr bwMode="auto">
          <a:xfrm>
            <a:off x="6418729" y="6454775"/>
            <a:ext cx="2042646"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 tIns="45720" rIns="45720" bIns="45720" numCol="1" anchor="t" anchorCtr="0" compatLnSpc="1">
            <a:prstTxWarp prst="textNoShape">
              <a:avLst/>
            </a:prstTxWarp>
          </a:bodyPr>
          <a:lstStyle>
            <a:lvl1pPr algn="r">
              <a:defRPr sz="1000">
                <a:latin typeface="Arial Narrow" pitchFamily="34" charset="0"/>
              </a:defRPr>
            </a:lvl1pPr>
          </a:lstStyle>
          <a:p>
            <a:endParaRPr lang="en-US" dirty="0"/>
          </a:p>
        </p:txBody>
      </p:sp>
      <p:pic>
        <p:nvPicPr>
          <p:cNvPr id="172040" name="Picture 8" descr="nws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12175" y="6226175"/>
            <a:ext cx="6318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9" name="Picture 7" descr="noaa_logo"/>
          <p:cNvPicPr>
            <a:picLocks noChangeAspect="1" noChangeArrowheads="1"/>
          </p:cNvPicPr>
          <p:nvPr/>
        </p:nvPicPr>
        <p:blipFill>
          <a:blip r:embed="rId6" cstate="print">
            <a:lum bright="6000"/>
            <a:extLst>
              <a:ext uri="{28A0092B-C50C-407E-A947-70E740481C1C}">
                <a14:useLocalDpi xmlns:a14="http://schemas.microsoft.com/office/drawing/2010/main" val="0"/>
              </a:ext>
            </a:extLst>
          </a:blip>
          <a:srcRect/>
          <a:stretch>
            <a:fillRect/>
          </a:stretch>
        </p:blipFill>
        <p:spPr bwMode="auto">
          <a:xfrm>
            <a:off x="0" y="6161088"/>
            <a:ext cx="696913"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49" name="Text Box 17"/>
          <p:cNvSpPr txBox="1">
            <a:spLocks noChangeArrowheads="1"/>
          </p:cNvSpPr>
          <p:nvPr/>
        </p:nvSpPr>
        <p:spPr bwMode="auto">
          <a:xfrm>
            <a:off x="709613" y="6438900"/>
            <a:ext cx="30432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800" b="1" dirty="0">
                <a:solidFill>
                  <a:srgbClr val="000099"/>
                </a:solidFill>
              </a:rPr>
              <a:t>National Oceanic and Atmospheric Administration’s</a:t>
            </a:r>
          </a:p>
          <a:p>
            <a:r>
              <a:rPr lang="en-US" sz="1200" b="1" dirty="0">
                <a:solidFill>
                  <a:srgbClr val="000099"/>
                </a:solidFill>
              </a:rPr>
              <a:t>National Weather </a:t>
            </a:r>
            <a:r>
              <a:rPr lang="en-US" sz="1200" b="1" dirty="0" smtClean="0">
                <a:solidFill>
                  <a:srgbClr val="000099"/>
                </a:solidFill>
              </a:rPr>
              <a:t>Service</a:t>
            </a:r>
            <a:endParaRPr lang="en-US" sz="1200" b="1" dirty="0">
              <a:solidFill>
                <a:srgbClr val="000099"/>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p:txStyles>
    <p:titleStyle>
      <a:lvl1pPr algn="ctr" rtl="0" eaLnBrk="1" fontAlgn="base" hangingPunct="1">
        <a:spcBef>
          <a:spcPct val="0"/>
        </a:spcBef>
        <a:spcAft>
          <a:spcPct val="0"/>
        </a:spcAft>
        <a:defRPr sz="2800" b="1">
          <a:solidFill>
            <a:srgbClr val="003366"/>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2800" b="1">
          <a:solidFill>
            <a:srgbClr val="003366"/>
          </a:solidFill>
          <a:effectLst>
            <a:outerShdw blurRad="38100" dist="38100" dir="2700000" algn="tl">
              <a:srgbClr val="C0C0C0"/>
            </a:outerShdw>
          </a:effectLst>
          <a:latin typeface="Lucida Sans" pitchFamily="34" charset="0"/>
          <a:cs typeface="Times New Roman" pitchFamily="18" charset="0"/>
        </a:defRPr>
      </a:lvl2pPr>
      <a:lvl3pPr algn="ctr" rtl="0" eaLnBrk="1" fontAlgn="base" hangingPunct="1">
        <a:spcBef>
          <a:spcPct val="0"/>
        </a:spcBef>
        <a:spcAft>
          <a:spcPct val="0"/>
        </a:spcAft>
        <a:defRPr sz="2800" b="1">
          <a:solidFill>
            <a:srgbClr val="003366"/>
          </a:solidFill>
          <a:effectLst>
            <a:outerShdw blurRad="38100" dist="38100" dir="2700000" algn="tl">
              <a:srgbClr val="C0C0C0"/>
            </a:outerShdw>
          </a:effectLst>
          <a:latin typeface="Lucida Sans" pitchFamily="34" charset="0"/>
          <a:cs typeface="Times New Roman" pitchFamily="18" charset="0"/>
        </a:defRPr>
      </a:lvl3pPr>
      <a:lvl4pPr algn="ctr" rtl="0" eaLnBrk="1" fontAlgn="base" hangingPunct="1">
        <a:spcBef>
          <a:spcPct val="0"/>
        </a:spcBef>
        <a:spcAft>
          <a:spcPct val="0"/>
        </a:spcAft>
        <a:defRPr sz="2800" b="1">
          <a:solidFill>
            <a:srgbClr val="003366"/>
          </a:solidFill>
          <a:effectLst>
            <a:outerShdw blurRad="38100" dist="38100" dir="2700000" algn="tl">
              <a:srgbClr val="C0C0C0"/>
            </a:outerShdw>
          </a:effectLst>
          <a:latin typeface="Lucida Sans" pitchFamily="34" charset="0"/>
          <a:cs typeface="Times New Roman" pitchFamily="18" charset="0"/>
        </a:defRPr>
      </a:lvl4pPr>
      <a:lvl5pPr algn="ctr" rtl="0" eaLnBrk="1" fontAlgn="base" hangingPunct="1">
        <a:spcBef>
          <a:spcPct val="0"/>
        </a:spcBef>
        <a:spcAft>
          <a:spcPct val="0"/>
        </a:spcAft>
        <a:defRPr sz="2800" b="1">
          <a:solidFill>
            <a:srgbClr val="003366"/>
          </a:solidFill>
          <a:effectLst>
            <a:outerShdw blurRad="38100" dist="38100" dir="2700000" algn="tl">
              <a:srgbClr val="C0C0C0"/>
            </a:outerShdw>
          </a:effectLst>
          <a:latin typeface="Lucida Sans" pitchFamily="34" charset="0"/>
          <a:cs typeface="Times New Roman" pitchFamily="18" charset="0"/>
        </a:defRPr>
      </a:lvl5pPr>
      <a:lvl6pPr marL="457200" algn="ctr" rtl="0" eaLnBrk="1" fontAlgn="base" hangingPunct="1">
        <a:spcBef>
          <a:spcPct val="0"/>
        </a:spcBef>
        <a:spcAft>
          <a:spcPct val="0"/>
        </a:spcAft>
        <a:defRPr sz="2800" b="1">
          <a:solidFill>
            <a:srgbClr val="003366"/>
          </a:solidFill>
          <a:effectLst>
            <a:outerShdw blurRad="38100" dist="38100" dir="2700000" algn="tl">
              <a:srgbClr val="C0C0C0"/>
            </a:outerShdw>
          </a:effectLst>
          <a:latin typeface="Lucida Sans" pitchFamily="34" charset="0"/>
          <a:cs typeface="Times New Roman" pitchFamily="18" charset="0"/>
        </a:defRPr>
      </a:lvl6pPr>
      <a:lvl7pPr marL="914400" algn="ctr" rtl="0" eaLnBrk="1" fontAlgn="base" hangingPunct="1">
        <a:spcBef>
          <a:spcPct val="0"/>
        </a:spcBef>
        <a:spcAft>
          <a:spcPct val="0"/>
        </a:spcAft>
        <a:defRPr sz="2800" b="1">
          <a:solidFill>
            <a:srgbClr val="003366"/>
          </a:solidFill>
          <a:effectLst>
            <a:outerShdw blurRad="38100" dist="38100" dir="2700000" algn="tl">
              <a:srgbClr val="C0C0C0"/>
            </a:outerShdw>
          </a:effectLst>
          <a:latin typeface="Lucida Sans" pitchFamily="34" charset="0"/>
          <a:cs typeface="Times New Roman" pitchFamily="18" charset="0"/>
        </a:defRPr>
      </a:lvl7pPr>
      <a:lvl8pPr marL="1371600" algn="ctr" rtl="0" eaLnBrk="1" fontAlgn="base" hangingPunct="1">
        <a:spcBef>
          <a:spcPct val="0"/>
        </a:spcBef>
        <a:spcAft>
          <a:spcPct val="0"/>
        </a:spcAft>
        <a:defRPr sz="2800" b="1">
          <a:solidFill>
            <a:srgbClr val="003366"/>
          </a:solidFill>
          <a:effectLst>
            <a:outerShdw blurRad="38100" dist="38100" dir="2700000" algn="tl">
              <a:srgbClr val="C0C0C0"/>
            </a:outerShdw>
          </a:effectLst>
          <a:latin typeface="Lucida Sans" pitchFamily="34" charset="0"/>
          <a:cs typeface="Times New Roman" pitchFamily="18" charset="0"/>
        </a:defRPr>
      </a:lvl8pPr>
      <a:lvl9pPr marL="1828800" algn="ctr" rtl="0" eaLnBrk="1" fontAlgn="base" hangingPunct="1">
        <a:spcBef>
          <a:spcPct val="0"/>
        </a:spcBef>
        <a:spcAft>
          <a:spcPct val="0"/>
        </a:spcAft>
        <a:defRPr sz="2800" b="1">
          <a:solidFill>
            <a:srgbClr val="003366"/>
          </a:solidFill>
          <a:effectLst>
            <a:outerShdw blurRad="38100" dist="38100" dir="2700000" algn="tl">
              <a:srgbClr val="C0C0C0"/>
            </a:outerShdw>
          </a:effectLst>
          <a:latin typeface="Lucida Sans" pitchFamily="34" charset="0"/>
          <a:cs typeface="Times New Roman" pitchFamily="18" charset="0"/>
        </a:defRPr>
      </a:lvl9pPr>
    </p:titleStyle>
    <p:bodyStyle>
      <a:lvl1pPr marL="342900" indent="-342900" algn="l" rtl="0" eaLnBrk="1" fontAlgn="base" hangingPunct="1">
        <a:spcBef>
          <a:spcPct val="20000"/>
        </a:spcBef>
        <a:spcAft>
          <a:spcPct val="0"/>
        </a:spcAft>
        <a:buFont typeface="Wingdings" pitchFamily="2" charset="2"/>
        <a:buChar char="q"/>
        <a:defRPr sz="2200" b="1">
          <a:solidFill>
            <a:schemeClr val="tx1"/>
          </a:solidFill>
          <a:latin typeface="+mn-lt"/>
          <a:ea typeface="+mn-ea"/>
          <a:cs typeface="+mn-cs"/>
        </a:defRPr>
      </a:lvl1pPr>
      <a:lvl2pPr marL="742950" indent="-285750" algn="l" rtl="0" eaLnBrk="1" fontAlgn="base" hangingPunct="1">
        <a:spcBef>
          <a:spcPct val="20000"/>
        </a:spcBef>
        <a:spcAft>
          <a:spcPct val="0"/>
        </a:spcAft>
        <a:buChar char="o"/>
        <a:defRPr sz="2000">
          <a:solidFill>
            <a:srgbClr val="003366"/>
          </a:solidFill>
          <a:latin typeface="+mn-lt"/>
          <a:cs typeface="+mn-cs"/>
        </a:defRPr>
      </a:lvl2pPr>
      <a:lvl3pPr marL="1143000" indent="-228600" algn="l" rtl="0" eaLnBrk="1" fontAlgn="base" hangingPunct="1">
        <a:spcBef>
          <a:spcPct val="20000"/>
        </a:spcBef>
        <a:spcAft>
          <a:spcPct val="0"/>
        </a:spcAft>
        <a:buChar char="•"/>
        <a:defRPr sz="1800">
          <a:solidFill>
            <a:srgbClr val="008080"/>
          </a:solidFill>
          <a:latin typeface="+mn-lt"/>
          <a:cs typeface="+mn-cs"/>
        </a:defRPr>
      </a:lvl3pPr>
      <a:lvl4pPr marL="1600200" indent="-228600" algn="l" rtl="0" eaLnBrk="1" fontAlgn="base" hangingPunct="1">
        <a:spcBef>
          <a:spcPct val="20000"/>
        </a:spcBef>
        <a:spcAft>
          <a:spcPct val="0"/>
        </a:spcAft>
        <a:buChar char="–"/>
        <a:defRPr sz="1600">
          <a:solidFill>
            <a:schemeClr val="tx1"/>
          </a:solidFill>
          <a:latin typeface="+mn-lt"/>
          <a:cs typeface="+mn-cs"/>
        </a:defRPr>
      </a:lvl4pPr>
      <a:lvl5pPr marL="2057400" indent="-228600" algn="l" rtl="0" eaLnBrk="1" fontAlgn="base" hangingPunct="1">
        <a:spcBef>
          <a:spcPct val="20000"/>
        </a:spcBef>
        <a:spcAft>
          <a:spcPct val="0"/>
        </a:spcAft>
        <a:buChar char="»"/>
        <a:defRPr sz="1400">
          <a:solidFill>
            <a:schemeClr val="tx1"/>
          </a:solidFill>
          <a:latin typeface="+mn-lt"/>
          <a:cs typeface="+mn-cs"/>
        </a:defRPr>
      </a:lvl5pPr>
      <a:lvl6pPr marL="2514600" indent="-228600" algn="l" rtl="0" eaLnBrk="1" fontAlgn="base" hangingPunct="1">
        <a:spcBef>
          <a:spcPct val="20000"/>
        </a:spcBef>
        <a:spcAft>
          <a:spcPct val="0"/>
        </a:spcAft>
        <a:buChar char="»"/>
        <a:defRPr sz="1400">
          <a:solidFill>
            <a:schemeClr val="tx1"/>
          </a:solidFill>
          <a:latin typeface="+mn-lt"/>
          <a:cs typeface="+mn-cs"/>
        </a:defRPr>
      </a:lvl6pPr>
      <a:lvl7pPr marL="2971800" indent="-228600" algn="l" rtl="0" eaLnBrk="1" fontAlgn="base" hangingPunct="1">
        <a:spcBef>
          <a:spcPct val="20000"/>
        </a:spcBef>
        <a:spcAft>
          <a:spcPct val="0"/>
        </a:spcAft>
        <a:buChar char="»"/>
        <a:defRPr sz="1400">
          <a:solidFill>
            <a:schemeClr val="tx1"/>
          </a:solidFill>
          <a:latin typeface="+mn-lt"/>
          <a:cs typeface="+mn-cs"/>
        </a:defRPr>
      </a:lvl7pPr>
      <a:lvl8pPr marL="3429000" indent="-228600" algn="l" rtl="0" eaLnBrk="1" fontAlgn="base" hangingPunct="1">
        <a:spcBef>
          <a:spcPct val="20000"/>
        </a:spcBef>
        <a:spcAft>
          <a:spcPct val="0"/>
        </a:spcAft>
        <a:buChar char="»"/>
        <a:defRPr sz="1400">
          <a:solidFill>
            <a:schemeClr val="tx1"/>
          </a:solidFill>
          <a:latin typeface="+mn-lt"/>
          <a:cs typeface="+mn-cs"/>
        </a:defRPr>
      </a:lvl8pPr>
      <a:lvl9pPr marL="3886200" indent="-228600" algn="l" rtl="0" eaLnBrk="1" fontAlgn="base" hangingPunct="1">
        <a:spcBef>
          <a:spcPct val="20000"/>
        </a:spcBef>
        <a:spcAft>
          <a:spcPct val="0"/>
        </a:spcAft>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cs typeface="+mn-cs"/>
              </a:defRPr>
            </a:lvl1pPr>
          </a:lstStyle>
          <a:p>
            <a:pPr>
              <a:defRPr/>
            </a:pPr>
            <a:fld id="{5FC911DF-BBE3-4AFE-8D11-F7851CFEA30B}" type="datetimeFigureOut">
              <a:rPr lang="en-US">
                <a:solidFill>
                  <a:srgbClr val="FEFAC9"/>
                </a:solidFill>
              </a:rPr>
              <a:pPr>
                <a:defRPr/>
              </a:pPr>
              <a:t>10/16/2014</a:t>
            </a:fld>
            <a:endParaRPr lang="en-US" dirty="0">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dirty="0">
                <a:solidFill>
                  <a:schemeClr val="tx2"/>
                </a:solidFill>
                <a:latin typeface="+mn-lt"/>
                <a:cs typeface="+mn-cs"/>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fontAlgn="auto" latinLnBrk="0" hangingPunct="1">
              <a:spcBef>
                <a:spcPts val="0"/>
              </a:spcBef>
              <a:spcAft>
                <a:spcPts val="0"/>
              </a:spcAft>
              <a:defRPr kumimoji="0" sz="1600" baseline="0">
                <a:solidFill>
                  <a:schemeClr val="tx2"/>
                </a:solidFill>
                <a:latin typeface="+mn-lt"/>
                <a:cs typeface="+mn-cs"/>
              </a:defRPr>
            </a:lvl1pPr>
          </a:lstStyle>
          <a:p>
            <a:pPr>
              <a:defRPr/>
            </a:pPr>
            <a:fld id="{3767C5C9-6C52-4C27-824F-7BA6CCF836CD}" type="slidenum">
              <a:rPr lang="en-US">
                <a:solidFill>
                  <a:srgbClr val="FEFAC9"/>
                </a:solidFill>
              </a:rPr>
              <a:pPr>
                <a:defRPr/>
              </a:pPr>
              <a:t>‹#›</a:t>
            </a:fld>
            <a:endParaRPr lang="en-US" dirty="0">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442815120"/>
      </p:ext>
    </p:extLst>
  </p:cSld>
  <p:clrMap bg1="dk1" tx1="lt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cs typeface="+mn-cs"/>
              </a:defRPr>
            </a:lvl1pPr>
          </a:lstStyle>
          <a:p>
            <a:pPr>
              <a:defRPr/>
            </a:pPr>
            <a:fld id="{5FC911DF-BBE3-4AFE-8D11-F7851CFEA30B}" type="datetimeFigureOut">
              <a:rPr lang="en-US">
                <a:solidFill>
                  <a:srgbClr val="FEFAC9"/>
                </a:solidFill>
              </a:rPr>
              <a:pPr>
                <a:defRPr/>
              </a:pPr>
              <a:t>10/16/2014</a:t>
            </a:fld>
            <a:endParaRPr lang="en-US" dirty="0">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dirty="0">
                <a:solidFill>
                  <a:schemeClr val="tx2"/>
                </a:solidFill>
                <a:latin typeface="+mn-lt"/>
                <a:cs typeface="+mn-cs"/>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fontAlgn="auto" latinLnBrk="0" hangingPunct="1">
              <a:spcBef>
                <a:spcPts val="0"/>
              </a:spcBef>
              <a:spcAft>
                <a:spcPts val="0"/>
              </a:spcAft>
              <a:defRPr kumimoji="0" sz="1600" baseline="0">
                <a:solidFill>
                  <a:schemeClr val="tx2"/>
                </a:solidFill>
                <a:latin typeface="+mn-lt"/>
                <a:cs typeface="+mn-cs"/>
              </a:defRPr>
            </a:lvl1pPr>
          </a:lstStyle>
          <a:p>
            <a:pPr>
              <a:defRPr/>
            </a:pPr>
            <a:fld id="{3767C5C9-6C52-4C27-824F-7BA6CCF836CD}" type="slidenum">
              <a:rPr lang="en-US">
                <a:solidFill>
                  <a:srgbClr val="FEFAC9"/>
                </a:solidFill>
              </a:rPr>
              <a:pPr>
                <a:defRPr/>
              </a:pPr>
              <a:t>‹#›</a:t>
            </a:fld>
            <a:endParaRPr lang="en-US" dirty="0">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862396506"/>
      </p:ext>
    </p:extLst>
  </p:cSld>
  <p:clrMap bg1="dk1" tx1="lt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cs typeface="+mn-cs"/>
              </a:defRPr>
            </a:lvl1pPr>
          </a:lstStyle>
          <a:p>
            <a:pPr>
              <a:defRPr/>
            </a:pPr>
            <a:fld id="{5FC911DF-BBE3-4AFE-8D11-F7851CFEA30B}" type="datetimeFigureOut">
              <a:rPr lang="en-US">
                <a:solidFill>
                  <a:srgbClr val="FEFAC9"/>
                </a:solidFill>
              </a:rPr>
              <a:pPr>
                <a:defRPr/>
              </a:pPr>
              <a:t>10/16/2014</a:t>
            </a:fld>
            <a:endParaRPr lang="en-US" dirty="0">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dirty="0">
                <a:solidFill>
                  <a:schemeClr val="tx2"/>
                </a:solidFill>
                <a:latin typeface="+mn-lt"/>
                <a:cs typeface="+mn-cs"/>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fontAlgn="auto" latinLnBrk="0" hangingPunct="1">
              <a:spcBef>
                <a:spcPts val="0"/>
              </a:spcBef>
              <a:spcAft>
                <a:spcPts val="0"/>
              </a:spcAft>
              <a:defRPr kumimoji="0" sz="1600" baseline="0">
                <a:solidFill>
                  <a:schemeClr val="tx2"/>
                </a:solidFill>
                <a:latin typeface="+mn-lt"/>
                <a:cs typeface="+mn-cs"/>
              </a:defRPr>
            </a:lvl1pPr>
          </a:lstStyle>
          <a:p>
            <a:pPr>
              <a:defRPr/>
            </a:pPr>
            <a:fld id="{3767C5C9-6C52-4C27-824F-7BA6CCF836CD}" type="slidenum">
              <a:rPr lang="en-US">
                <a:solidFill>
                  <a:srgbClr val="FEFAC9"/>
                </a:solidFill>
              </a:rPr>
              <a:pPr>
                <a:defRPr/>
              </a:pPr>
              <a:t>‹#›</a:t>
            </a:fld>
            <a:endParaRPr lang="en-US" dirty="0">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776173493"/>
      </p:ext>
    </p:extLst>
  </p:cSld>
  <p:clrMap bg1="dk1" tx1="lt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2048" name="Rectangle 16"/>
          <p:cNvSpPr>
            <a:spLocks noChangeArrowheads="1"/>
          </p:cNvSpPr>
          <p:nvPr/>
        </p:nvSpPr>
        <p:spPr bwMode="auto">
          <a:xfrm>
            <a:off x="0" y="6432550"/>
            <a:ext cx="9144000" cy="425450"/>
          </a:xfrm>
          <a:prstGeom prst="rect">
            <a:avLst/>
          </a:prstGeom>
          <a:gradFill rotWithShape="1">
            <a:gsLst>
              <a:gs pos="0">
                <a:schemeClr val="bg1">
                  <a:lumMod val="70000"/>
                  <a:lumOff val="30000"/>
                </a:schemeClr>
              </a:gs>
              <a:gs pos="50000">
                <a:srgbClr val="0066FF"/>
              </a:gs>
              <a:gs pos="100000">
                <a:schemeClr val="bg1"/>
              </a:gs>
            </a:gsLst>
            <a:lin ang="0" scaled="1"/>
          </a:gradFill>
          <a:ln w="19050">
            <a:solidFill>
              <a:schemeClr val="tx1"/>
            </a:solidFill>
            <a:miter lim="800000"/>
            <a:headEnd/>
            <a:tailEnd/>
          </a:ln>
          <a:effectLst/>
          <a:extLst/>
        </p:spPr>
        <p:txBody>
          <a:bodyPr wrap="none" anchor="ctr"/>
          <a:lstStyle/>
          <a:p>
            <a:endParaRPr lang="en-US" dirty="0">
              <a:solidFill>
                <a:srgbClr val="000000"/>
              </a:solidFill>
            </a:endParaRPr>
          </a:p>
        </p:txBody>
      </p:sp>
      <p:sp>
        <p:nvSpPr>
          <p:cNvPr id="172034" name="Rectangle 2"/>
          <p:cNvSpPr>
            <a:spLocks noGrp="1" noChangeArrowheads="1"/>
          </p:cNvSpPr>
          <p:nvPr>
            <p:ph type="title"/>
          </p:nvPr>
        </p:nvSpPr>
        <p:spPr bwMode="auto">
          <a:xfrm>
            <a:off x="107576" y="71895"/>
            <a:ext cx="8946777" cy="642938"/>
          </a:xfrm>
          <a:prstGeom prst="rect">
            <a:avLst/>
          </a:prstGeom>
          <a:noFill/>
          <a:ln>
            <a:noFill/>
          </a:ln>
          <a:extLst>
            <a:ext uri="{909E8E84-426E-40DD-AFC4-6F175D3DCCD1}">
              <a14:hiddenFill xmlns:a14="http://schemas.microsoft.com/office/drawing/2010/main">
                <a:solidFill>
                  <a:srgbClr val="0066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72035" name="Rectangle 3"/>
          <p:cNvSpPr>
            <a:spLocks noGrp="1" noChangeArrowheads="1"/>
          </p:cNvSpPr>
          <p:nvPr>
            <p:ph type="body" idx="1"/>
          </p:nvPr>
        </p:nvSpPr>
        <p:spPr bwMode="auto">
          <a:xfrm>
            <a:off x="107576" y="806824"/>
            <a:ext cx="8937812" cy="52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07556" name="Rectangle 4"/>
          <p:cNvSpPr>
            <a:spLocks noGrp="1" noChangeArrowheads="1"/>
          </p:cNvSpPr>
          <p:nvPr>
            <p:ph type="dt" sz="half" idx="2"/>
          </p:nvPr>
        </p:nvSpPr>
        <p:spPr bwMode="auto">
          <a:xfrm>
            <a:off x="3419475" y="6464300"/>
            <a:ext cx="2300007" cy="393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Narrow" pitchFamily="34" charset="0"/>
              </a:defRPr>
            </a:lvl1pPr>
          </a:lstStyle>
          <a:p>
            <a:fld id="{434843BA-633B-479F-BC66-49A1FBE6E786}" type="datetimeFigureOut">
              <a:rPr lang="en-US" smtClean="0">
                <a:solidFill>
                  <a:srgbClr val="FFFFFF"/>
                </a:solidFill>
              </a:rPr>
              <a:pPr/>
              <a:t>10/16/2014</a:t>
            </a:fld>
            <a:endParaRPr lang="en-US" dirty="0">
              <a:solidFill>
                <a:srgbClr val="FFFFFF"/>
              </a:solidFill>
            </a:endParaRPr>
          </a:p>
        </p:txBody>
      </p:sp>
      <p:sp>
        <p:nvSpPr>
          <p:cNvPr id="407557" name="Rectangle 5"/>
          <p:cNvSpPr>
            <a:spLocks noGrp="1" noChangeArrowheads="1"/>
          </p:cNvSpPr>
          <p:nvPr>
            <p:ph type="ftr" sz="quarter" idx="3"/>
          </p:nvPr>
        </p:nvSpPr>
        <p:spPr bwMode="auto">
          <a:xfrm>
            <a:off x="6418729" y="6454775"/>
            <a:ext cx="2042646"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 tIns="45720" rIns="45720" bIns="45720" numCol="1" anchor="t" anchorCtr="0" compatLnSpc="1">
            <a:prstTxWarp prst="textNoShape">
              <a:avLst/>
            </a:prstTxWarp>
          </a:bodyPr>
          <a:lstStyle>
            <a:lvl1pPr algn="r">
              <a:defRPr sz="1000">
                <a:latin typeface="Arial Narrow" pitchFamily="34" charset="0"/>
              </a:defRPr>
            </a:lvl1pPr>
          </a:lstStyle>
          <a:p>
            <a:endParaRPr lang="en-US" dirty="0">
              <a:solidFill>
                <a:srgbClr val="000000"/>
              </a:solidFill>
            </a:endParaRPr>
          </a:p>
        </p:txBody>
      </p:sp>
      <p:pic>
        <p:nvPicPr>
          <p:cNvPr id="172040" name="Picture 8" descr="nws_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12175" y="6226175"/>
            <a:ext cx="6318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9" name="Picture 7" descr="noaa_logo"/>
          <p:cNvPicPr>
            <a:picLocks noChangeAspect="1" noChangeArrowheads="1"/>
          </p:cNvPicPr>
          <p:nvPr/>
        </p:nvPicPr>
        <p:blipFill>
          <a:blip r:embed="rId7" cstate="print">
            <a:lum bright="6000"/>
            <a:extLst>
              <a:ext uri="{28A0092B-C50C-407E-A947-70E740481C1C}">
                <a14:useLocalDpi xmlns:a14="http://schemas.microsoft.com/office/drawing/2010/main" val="0"/>
              </a:ext>
            </a:extLst>
          </a:blip>
          <a:srcRect/>
          <a:stretch>
            <a:fillRect/>
          </a:stretch>
        </p:blipFill>
        <p:spPr bwMode="auto">
          <a:xfrm>
            <a:off x="0" y="6161088"/>
            <a:ext cx="696913"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49" name="Text Box 17"/>
          <p:cNvSpPr txBox="1">
            <a:spLocks noChangeArrowheads="1"/>
          </p:cNvSpPr>
          <p:nvPr/>
        </p:nvSpPr>
        <p:spPr bwMode="auto">
          <a:xfrm>
            <a:off x="709613" y="6438900"/>
            <a:ext cx="30432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800" b="1" dirty="0">
                <a:solidFill>
                  <a:srgbClr val="000099"/>
                </a:solidFill>
              </a:rPr>
              <a:t>National Oceanic and Atmospheric Administration’s</a:t>
            </a:r>
          </a:p>
          <a:p>
            <a:r>
              <a:rPr lang="en-US" sz="1200" b="1" dirty="0">
                <a:solidFill>
                  <a:srgbClr val="000099"/>
                </a:solidFill>
              </a:rPr>
              <a:t>National Weather </a:t>
            </a:r>
            <a:r>
              <a:rPr lang="en-US" sz="1200" b="1" dirty="0" smtClean="0">
                <a:solidFill>
                  <a:srgbClr val="000099"/>
                </a:solidFill>
              </a:rPr>
              <a:t>Service</a:t>
            </a:r>
            <a:endParaRPr lang="en-US" sz="1200" b="1" dirty="0">
              <a:solidFill>
                <a:srgbClr val="000099"/>
              </a:solidFill>
            </a:endParaRPr>
          </a:p>
        </p:txBody>
      </p:sp>
    </p:spTree>
    <p:extLst>
      <p:ext uri="{BB962C8B-B14F-4D97-AF65-F5344CB8AC3E}">
        <p14:creationId xmlns:p14="http://schemas.microsoft.com/office/powerpoint/2010/main" val="175135954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Lst>
  <p:txStyles>
    <p:titleStyle>
      <a:lvl1pPr algn="ctr" rtl="0" eaLnBrk="1" fontAlgn="base" hangingPunct="1">
        <a:spcBef>
          <a:spcPct val="0"/>
        </a:spcBef>
        <a:spcAft>
          <a:spcPct val="0"/>
        </a:spcAft>
        <a:defRPr sz="2800" b="1">
          <a:solidFill>
            <a:srgbClr val="003366"/>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2800" b="1">
          <a:solidFill>
            <a:srgbClr val="003366"/>
          </a:solidFill>
          <a:effectLst>
            <a:outerShdw blurRad="38100" dist="38100" dir="2700000" algn="tl">
              <a:srgbClr val="C0C0C0"/>
            </a:outerShdw>
          </a:effectLst>
          <a:latin typeface="Lucida Sans" pitchFamily="34" charset="0"/>
          <a:cs typeface="Times New Roman" pitchFamily="18" charset="0"/>
        </a:defRPr>
      </a:lvl2pPr>
      <a:lvl3pPr algn="ctr" rtl="0" eaLnBrk="1" fontAlgn="base" hangingPunct="1">
        <a:spcBef>
          <a:spcPct val="0"/>
        </a:spcBef>
        <a:spcAft>
          <a:spcPct val="0"/>
        </a:spcAft>
        <a:defRPr sz="2800" b="1">
          <a:solidFill>
            <a:srgbClr val="003366"/>
          </a:solidFill>
          <a:effectLst>
            <a:outerShdw blurRad="38100" dist="38100" dir="2700000" algn="tl">
              <a:srgbClr val="C0C0C0"/>
            </a:outerShdw>
          </a:effectLst>
          <a:latin typeface="Lucida Sans" pitchFamily="34" charset="0"/>
          <a:cs typeface="Times New Roman" pitchFamily="18" charset="0"/>
        </a:defRPr>
      </a:lvl3pPr>
      <a:lvl4pPr algn="ctr" rtl="0" eaLnBrk="1" fontAlgn="base" hangingPunct="1">
        <a:spcBef>
          <a:spcPct val="0"/>
        </a:spcBef>
        <a:spcAft>
          <a:spcPct val="0"/>
        </a:spcAft>
        <a:defRPr sz="2800" b="1">
          <a:solidFill>
            <a:srgbClr val="003366"/>
          </a:solidFill>
          <a:effectLst>
            <a:outerShdw blurRad="38100" dist="38100" dir="2700000" algn="tl">
              <a:srgbClr val="C0C0C0"/>
            </a:outerShdw>
          </a:effectLst>
          <a:latin typeface="Lucida Sans" pitchFamily="34" charset="0"/>
          <a:cs typeface="Times New Roman" pitchFamily="18" charset="0"/>
        </a:defRPr>
      </a:lvl4pPr>
      <a:lvl5pPr algn="ctr" rtl="0" eaLnBrk="1" fontAlgn="base" hangingPunct="1">
        <a:spcBef>
          <a:spcPct val="0"/>
        </a:spcBef>
        <a:spcAft>
          <a:spcPct val="0"/>
        </a:spcAft>
        <a:defRPr sz="2800" b="1">
          <a:solidFill>
            <a:srgbClr val="003366"/>
          </a:solidFill>
          <a:effectLst>
            <a:outerShdw blurRad="38100" dist="38100" dir="2700000" algn="tl">
              <a:srgbClr val="C0C0C0"/>
            </a:outerShdw>
          </a:effectLst>
          <a:latin typeface="Lucida Sans" pitchFamily="34" charset="0"/>
          <a:cs typeface="Times New Roman" pitchFamily="18" charset="0"/>
        </a:defRPr>
      </a:lvl5pPr>
      <a:lvl6pPr marL="457200" algn="ctr" rtl="0" eaLnBrk="1" fontAlgn="base" hangingPunct="1">
        <a:spcBef>
          <a:spcPct val="0"/>
        </a:spcBef>
        <a:spcAft>
          <a:spcPct val="0"/>
        </a:spcAft>
        <a:defRPr sz="2800" b="1">
          <a:solidFill>
            <a:srgbClr val="003366"/>
          </a:solidFill>
          <a:effectLst>
            <a:outerShdw blurRad="38100" dist="38100" dir="2700000" algn="tl">
              <a:srgbClr val="C0C0C0"/>
            </a:outerShdw>
          </a:effectLst>
          <a:latin typeface="Lucida Sans" pitchFamily="34" charset="0"/>
          <a:cs typeface="Times New Roman" pitchFamily="18" charset="0"/>
        </a:defRPr>
      </a:lvl6pPr>
      <a:lvl7pPr marL="914400" algn="ctr" rtl="0" eaLnBrk="1" fontAlgn="base" hangingPunct="1">
        <a:spcBef>
          <a:spcPct val="0"/>
        </a:spcBef>
        <a:spcAft>
          <a:spcPct val="0"/>
        </a:spcAft>
        <a:defRPr sz="2800" b="1">
          <a:solidFill>
            <a:srgbClr val="003366"/>
          </a:solidFill>
          <a:effectLst>
            <a:outerShdw blurRad="38100" dist="38100" dir="2700000" algn="tl">
              <a:srgbClr val="C0C0C0"/>
            </a:outerShdw>
          </a:effectLst>
          <a:latin typeface="Lucida Sans" pitchFamily="34" charset="0"/>
          <a:cs typeface="Times New Roman" pitchFamily="18" charset="0"/>
        </a:defRPr>
      </a:lvl7pPr>
      <a:lvl8pPr marL="1371600" algn="ctr" rtl="0" eaLnBrk="1" fontAlgn="base" hangingPunct="1">
        <a:spcBef>
          <a:spcPct val="0"/>
        </a:spcBef>
        <a:spcAft>
          <a:spcPct val="0"/>
        </a:spcAft>
        <a:defRPr sz="2800" b="1">
          <a:solidFill>
            <a:srgbClr val="003366"/>
          </a:solidFill>
          <a:effectLst>
            <a:outerShdw blurRad="38100" dist="38100" dir="2700000" algn="tl">
              <a:srgbClr val="C0C0C0"/>
            </a:outerShdw>
          </a:effectLst>
          <a:latin typeface="Lucida Sans" pitchFamily="34" charset="0"/>
          <a:cs typeface="Times New Roman" pitchFamily="18" charset="0"/>
        </a:defRPr>
      </a:lvl8pPr>
      <a:lvl9pPr marL="1828800" algn="ctr" rtl="0" eaLnBrk="1" fontAlgn="base" hangingPunct="1">
        <a:spcBef>
          <a:spcPct val="0"/>
        </a:spcBef>
        <a:spcAft>
          <a:spcPct val="0"/>
        </a:spcAft>
        <a:defRPr sz="2800" b="1">
          <a:solidFill>
            <a:srgbClr val="003366"/>
          </a:solidFill>
          <a:effectLst>
            <a:outerShdw blurRad="38100" dist="38100" dir="2700000" algn="tl">
              <a:srgbClr val="C0C0C0"/>
            </a:outerShdw>
          </a:effectLst>
          <a:latin typeface="Lucida Sans" pitchFamily="34" charset="0"/>
          <a:cs typeface="Times New Roman" pitchFamily="18" charset="0"/>
        </a:defRPr>
      </a:lvl9pPr>
    </p:titleStyle>
    <p:bodyStyle>
      <a:lvl1pPr marL="342900" indent="-342900" algn="l" rtl="0" eaLnBrk="1" fontAlgn="base" hangingPunct="1">
        <a:spcBef>
          <a:spcPct val="20000"/>
        </a:spcBef>
        <a:spcAft>
          <a:spcPct val="0"/>
        </a:spcAft>
        <a:buFont typeface="Wingdings" pitchFamily="2" charset="2"/>
        <a:buChar char="q"/>
        <a:defRPr sz="2200" b="1">
          <a:solidFill>
            <a:schemeClr val="tx1"/>
          </a:solidFill>
          <a:latin typeface="+mn-lt"/>
          <a:ea typeface="+mn-ea"/>
          <a:cs typeface="+mn-cs"/>
        </a:defRPr>
      </a:lvl1pPr>
      <a:lvl2pPr marL="742950" indent="-285750" algn="l" rtl="0" eaLnBrk="1" fontAlgn="base" hangingPunct="1">
        <a:spcBef>
          <a:spcPct val="20000"/>
        </a:spcBef>
        <a:spcAft>
          <a:spcPct val="0"/>
        </a:spcAft>
        <a:buChar char="o"/>
        <a:defRPr sz="2000">
          <a:solidFill>
            <a:srgbClr val="003366"/>
          </a:solidFill>
          <a:latin typeface="+mn-lt"/>
          <a:cs typeface="+mn-cs"/>
        </a:defRPr>
      </a:lvl2pPr>
      <a:lvl3pPr marL="1143000" indent="-228600" algn="l" rtl="0" eaLnBrk="1" fontAlgn="base" hangingPunct="1">
        <a:spcBef>
          <a:spcPct val="20000"/>
        </a:spcBef>
        <a:spcAft>
          <a:spcPct val="0"/>
        </a:spcAft>
        <a:buChar char="•"/>
        <a:defRPr sz="1800">
          <a:solidFill>
            <a:srgbClr val="008080"/>
          </a:solidFill>
          <a:latin typeface="+mn-lt"/>
          <a:cs typeface="+mn-cs"/>
        </a:defRPr>
      </a:lvl3pPr>
      <a:lvl4pPr marL="1600200" indent="-228600" algn="l" rtl="0" eaLnBrk="1" fontAlgn="base" hangingPunct="1">
        <a:spcBef>
          <a:spcPct val="20000"/>
        </a:spcBef>
        <a:spcAft>
          <a:spcPct val="0"/>
        </a:spcAft>
        <a:buChar char="–"/>
        <a:defRPr sz="1600">
          <a:solidFill>
            <a:schemeClr val="tx1"/>
          </a:solidFill>
          <a:latin typeface="+mn-lt"/>
          <a:cs typeface="+mn-cs"/>
        </a:defRPr>
      </a:lvl4pPr>
      <a:lvl5pPr marL="2057400" indent="-228600" algn="l" rtl="0" eaLnBrk="1" fontAlgn="base" hangingPunct="1">
        <a:spcBef>
          <a:spcPct val="20000"/>
        </a:spcBef>
        <a:spcAft>
          <a:spcPct val="0"/>
        </a:spcAft>
        <a:buChar char="»"/>
        <a:defRPr sz="1400">
          <a:solidFill>
            <a:schemeClr val="tx1"/>
          </a:solidFill>
          <a:latin typeface="+mn-lt"/>
          <a:cs typeface="+mn-cs"/>
        </a:defRPr>
      </a:lvl5pPr>
      <a:lvl6pPr marL="2514600" indent="-228600" algn="l" rtl="0" eaLnBrk="1" fontAlgn="base" hangingPunct="1">
        <a:spcBef>
          <a:spcPct val="20000"/>
        </a:spcBef>
        <a:spcAft>
          <a:spcPct val="0"/>
        </a:spcAft>
        <a:buChar char="»"/>
        <a:defRPr sz="1400">
          <a:solidFill>
            <a:schemeClr val="tx1"/>
          </a:solidFill>
          <a:latin typeface="+mn-lt"/>
          <a:cs typeface="+mn-cs"/>
        </a:defRPr>
      </a:lvl6pPr>
      <a:lvl7pPr marL="2971800" indent="-228600" algn="l" rtl="0" eaLnBrk="1" fontAlgn="base" hangingPunct="1">
        <a:spcBef>
          <a:spcPct val="20000"/>
        </a:spcBef>
        <a:spcAft>
          <a:spcPct val="0"/>
        </a:spcAft>
        <a:buChar char="»"/>
        <a:defRPr sz="1400">
          <a:solidFill>
            <a:schemeClr val="tx1"/>
          </a:solidFill>
          <a:latin typeface="+mn-lt"/>
          <a:cs typeface="+mn-cs"/>
        </a:defRPr>
      </a:lvl7pPr>
      <a:lvl8pPr marL="3429000" indent="-228600" algn="l" rtl="0" eaLnBrk="1" fontAlgn="base" hangingPunct="1">
        <a:spcBef>
          <a:spcPct val="20000"/>
        </a:spcBef>
        <a:spcAft>
          <a:spcPct val="0"/>
        </a:spcAft>
        <a:buChar char="»"/>
        <a:defRPr sz="1400">
          <a:solidFill>
            <a:schemeClr val="tx1"/>
          </a:solidFill>
          <a:latin typeface="+mn-lt"/>
          <a:cs typeface="+mn-cs"/>
        </a:defRPr>
      </a:lvl8pPr>
      <a:lvl9pPr marL="3886200" indent="-228600" algn="l" rtl="0" eaLnBrk="1" fontAlgn="base" hangingPunct="1">
        <a:spcBef>
          <a:spcPct val="20000"/>
        </a:spcBef>
        <a:spcAft>
          <a:spcPct val="0"/>
        </a:spcAft>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cs typeface="+mn-cs"/>
              </a:defRPr>
            </a:lvl1pPr>
          </a:lstStyle>
          <a:p>
            <a:pPr>
              <a:defRPr/>
            </a:pPr>
            <a:fld id="{5FC911DF-BBE3-4AFE-8D11-F7851CFEA30B}" type="datetimeFigureOut">
              <a:rPr lang="en-US">
                <a:solidFill>
                  <a:srgbClr val="FEFAC9"/>
                </a:solidFill>
              </a:rPr>
              <a:pPr>
                <a:defRPr/>
              </a:pPr>
              <a:t>10/16/2014</a:t>
            </a:fld>
            <a:endParaRPr lang="en-US" dirty="0">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dirty="0">
                <a:solidFill>
                  <a:schemeClr val="tx2"/>
                </a:solidFill>
                <a:latin typeface="+mn-lt"/>
                <a:cs typeface="+mn-cs"/>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fontAlgn="auto" latinLnBrk="0" hangingPunct="1">
              <a:spcBef>
                <a:spcPts val="0"/>
              </a:spcBef>
              <a:spcAft>
                <a:spcPts val="0"/>
              </a:spcAft>
              <a:defRPr kumimoji="0" sz="1600" baseline="0">
                <a:solidFill>
                  <a:schemeClr val="tx2"/>
                </a:solidFill>
                <a:latin typeface="+mn-lt"/>
                <a:cs typeface="+mn-cs"/>
              </a:defRPr>
            </a:lvl1pPr>
          </a:lstStyle>
          <a:p>
            <a:pPr>
              <a:defRPr/>
            </a:pPr>
            <a:fld id="{3767C5C9-6C52-4C27-824F-7BA6CCF836CD}" type="slidenum">
              <a:rPr lang="en-US">
                <a:solidFill>
                  <a:srgbClr val="FEFAC9"/>
                </a:solidFill>
              </a:rPr>
              <a:pPr>
                <a:defRPr/>
              </a:pPr>
              <a:t>‹#›</a:t>
            </a:fld>
            <a:endParaRPr lang="en-US" dirty="0">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064929060"/>
      </p:ext>
    </p:extLst>
  </p:cSld>
  <p:clrMap bg1="dk1" tx1="lt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hyperlink" Target="http://precip.eas.cornell.edu/" TargetMode="External"/><Relationship Id="rId2" Type="http://schemas.openxmlformats.org/officeDocument/2006/relationships/image" Target="../media/image25.jp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Microsoft_Word_97_-_2003_Document1.doc"/><Relationship Id="rId2" Type="http://schemas.openxmlformats.org/officeDocument/2006/relationships/slideLayout" Target="../slideLayouts/slideLayout29.xml"/><Relationship Id="rId1" Type="http://schemas.openxmlformats.org/officeDocument/2006/relationships/vmlDrawing" Target="../drawings/vmlDrawing1.v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Natic Section of West Warwick RI.jpg"/>
          <p:cNvPicPr>
            <a:picLocks noChangeAspect="1"/>
          </p:cNvPicPr>
          <p:nvPr/>
        </p:nvPicPr>
        <p:blipFill>
          <a:blip r:embed="rId3" cstate="print"/>
          <a:srcRect/>
          <a:stretch>
            <a:fillRect/>
          </a:stretch>
        </p:blipFill>
        <p:spPr bwMode="auto">
          <a:xfrm>
            <a:off x="0" y="0"/>
            <a:ext cx="9144000" cy="6860976"/>
          </a:xfrm>
          <a:prstGeom prst="rect">
            <a:avLst/>
          </a:prstGeom>
          <a:noFill/>
          <a:ln w="9525">
            <a:noFill/>
            <a:miter lim="800000"/>
            <a:headEnd/>
            <a:tailEnd/>
          </a:ln>
        </p:spPr>
      </p:pic>
      <p:sp>
        <p:nvSpPr>
          <p:cNvPr id="2" name="Title 1"/>
          <p:cNvSpPr>
            <a:spLocks noGrp="1"/>
          </p:cNvSpPr>
          <p:nvPr>
            <p:ph type="ctrTitle"/>
          </p:nvPr>
        </p:nvSpPr>
        <p:spPr>
          <a:xfrm>
            <a:off x="0" y="152400"/>
            <a:ext cx="9144000" cy="1752601"/>
          </a:xfrm>
          <a:noFill/>
          <a:ln>
            <a:noFill/>
          </a:ln>
        </p:spPr>
        <p:style>
          <a:lnRef idx="1">
            <a:schemeClr val="dk1"/>
          </a:lnRef>
          <a:fillRef idx="2">
            <a:schemeClr val="dk1"/>
          </a:fillRef>
          <a:effectRef idx="1">
            <a:schemeClr val="dk1"/>
          </a:effectRef>
          <a:fontRef idx="minor">
            <a:schemeClr val="dk1"/>
          </a:fontRef>
        </p:style>
        <p:txBody>
          <a:bodyPr/>
          <a:lstStyle/>
          <a:p>
            <a:pPr eaLnBrk="1" fontAlgn="auto" hangingPunct="1">
              <a:spcAft>
                <a:spcPts val="0"/>
              </a:spcAft>
              <a:defRPr/>
            </a:pPr>
            <a:r>
              <a:rPr sz="4000" b="1" dirty="0" smtClean="0">
                <a:solidFill>
                  <a:srgbClr val="FFFF00"/>
                </a:solidFill>
                <a:effectLst>
                  <a:outerShdw blurRad="38100" dist="38100" dir="2700000" algn="tl">
                    <a:srgbClr val="000000">
                      <a:alpha val="43137"/>
                    </a:srgbClr>
                  </a:outerShdw>
                </a:effectLst>
              </a:rPr>
              <a:t>Climate Trends in New England and Its Impact on Storm and Riverine Flood Behavior</a:t>
            </a:r>
            <a:endParaRPr sz="4000" b="1" dirty="0">
              <a:solidFill>
                <a:srgbClr val="FFFF00"/>
              </a:solidFill>
              <a:effectLst>
                <a:outerShdw blurRad="38100" dist="38100" dir="2700000" algn="tl">
                  <a:srgbClr val="000000">
                    <a:alpha val="43137"/>
                  </a:srgbClr>
                </a:outerShdw>
              </a:effectLst>
            </a:endParaRPr>
          </a:p>
        </p:txBody>
      </p:sp>
      <p:sp>
        <p:nvSpPr>
          <p:cNvPr id="5" name="TextBox 4"/>
          <p:cNvSpPr txBox="1">
            <a:spLocks noChangeArrowheads="1"/>
          </p:cNvSpPr>
          <p:nvPr/>
        </p:nvSpPr>
        <p:spPr bwMode="auto">
          <a:xfrm>
            <a:off x="0" y="6553200"/>
            <a:ext cx="6553200" cy="307777"/>
          </a:xfrm>
          <a:prstGeom prst="rect">
            <a:avLst/>
          </a:prstGeom>
          <a:noFill/>
          <a:ln w="9525">
            <a:noFill/>
            <a:miter lim="800000"/>
            <a:headEnd/>
            <a:tailEnd/>
          </a:ln>
        </p:spPr>
        <p:txBody>
          <a:bodyPr wrap="square">
            <a:spAutoFit/>
          </a:bodyPr>
          <a:lstStyle/>
          <a:p>
            <a:pPr fontAlgn="base">
              <a:spcBef>
                <a:spcPct val="0"/>
              </a:spcBef>
              <a:spcAft>
                <a:spcPct val="0"/>
              </a:spcAft>
            </a:pPr>
            <a:r>
              <a:rPr lang="en-US" sz="1400" dirty="0">
                <a:solidFill>
                  <a:prstClr val="white"/>
                </a:solidFill>
                <a:latin typeface="Arial" charset="0"/>
                <a:cs typeface="Arial" charset="0"/>
              </a:rPr>
              <a:t>Providence Street – West Warwick, RI at 1030 am Wednesday 3/31/10</a:t>
            </a:r>
          </a:p>
        </p:txBody>
      </p:sp>
      <p:sp>
        <p:nvSpPr>
          <p:cNvPr id="8" name="Subtitle 2"/>
          <p:cNvSpPr txBox="1">
            <a:spLocks/>
          </p:cNvSpPr>
          <p:nvPr/>
        </p:nvSpPr>
        <p:spPr bwMode="auto">
          <a:xfrm>
            <a:off x="1996824" y="4786079"/>
            <a:ext cx="4589033" cy="1371601"/>
          </a:xfrm>
          <a:prstGeom prst="rect">
            <a:avLst/>
          </a:prstGeom>
          <a:solidFill>
            <a:schemeClr val="tx1">
              <a:lumMod val="50000"/>
              <a:alpha val="48000"/>
            </a:schemeClr>
          </a:solidFill>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noAutofit/>
          </a:bodyPr>
          <a:lstStyle>
            <a:lvl1pPr marL="0" indent="0" algn="ctr" rtl="0" eaLnBrk="0" fontAlgn="base" hangingPunct="0">
              <a:spcBef>
                <a:spcPts val="600"/>
              </a:spcBef>
              <a:spcAft>
                <a:spcPct val="0"/>
              </a:spcAft>
              <a:buClr>
                <a:schemeClr val="accent2"/>
              </a:buClr>
              <a:buSzPct val="85000"/>
              <a:buFont typeface="Wingdings 2" pitchFamily="18" charset="2"/>
              <a:buNone/>
              <a:defRPr sz="2200" kern="1200" spc="100" baseline="0">
                <a:solidFill>
                  <a:schemeClr val="tx2"/>
                </a:solidFill>
                <a:latin typeface="+mn-lt"/>
                <a:ea typeface="+mn-ea"/>
                <a:cs typeface="+mn-cs"/>
              </a:defRPr>
            </a:lvl1pPr>
            <a:lvl2pPr marL="457200" indent="0" algn="ctr" rtl="0" eaLnBrk="0" fontAlgn="base" hangingPunct="0">
              <a:spcBef>
                <a:spcPts val="300"/>
              </a:spcBef>
              <a:spcAft>
                <a:spcPct val="0"/>
              </a:spcAft>
              <a:buClr>
                <a:srgbClr val="D6903D"/>
              </a:buClr>
              <a:buSzPct val="85000"/>
              <a:buFont typeface="Wingdings 2" pitchFamily="18" charset="2"/>
              <a:buNone/>
              <a:defRPr sz="2400" kern="1200">
                <a:solidFill>
                  <a:schemeClr val="lt1"/>
                </a:solidFill>
                <a:latin typeface="+mn-lt"/>
                <a:ea typeface="+mn-ea"/>
                <a:cs typeface="+mn-cs"/>
              </a:defRPr>
            </a:lvl2pPr>
            <a:lvl3pPr marL="914400" indent="0" algn="ctr" rtl="0" eaLnBrk="0" fontAlgn="base" hangingPunct="0">
              <a:spcBef>
                <a:spcPts val="300"/>
              </a:spcBef>
              <a:spcAft>
                <a:spcPct val="0"/>
              </a:spcAft>
              <a:buClr>
                <a:srgbClr val="B37732"/>
              </a:buClr>
              <a:buSzPct val="85000"/>
              <a:buFont typeface="Wingdings 2" pitchFamily="18" charset="2"/>
              <a:buNone/>
              <a:defRPr sz="2100" kern="1200">
                <a:solidFill>
                  <a:schemeClr val="lt1"/>
                </a:solidFill>
                <a:latin typeface="+mn-lt"/>
                <a:ea typeface="+mn-ea"/>
                <a:cs typeface="+mn-cs"/>
              </a:defRPr>
            </a:lvl3pPr>
            <a:lvl4pPr marL="1371600" indent="0" algn="ctr" rtl="0" eaLnBrk="0" fontAlgn="base" hangingPunct="0">
              <a:spcBef>
                <a:spcPts val="300"/>
              </a:spcBef>
              <a:spcAft>
                <a:spcPct val="0"/>
              </a:spcAft>
              <a:buClr>
                <a:srgbClr val="D6903D"/>
              </a:buClr>
              <a:buSzPct val="85000"/>
              <a:buFont typeface="Wingdings 2" pitchFamily="18" charset="2"/>
              <a:buNone/>
              <a:defRPr sz="1900" kern="1200">
                <a:solidFill>
                  <a:schemeClr val="lt1"/>
                </a:solidFill>
                <a:latin typeface="+mn-lt"/>
                <a:ea typeface="+mn-ea"/>
                <a:cs typeface="+mn-cs"/>
              </a:defRPr>
            </a:lvl4pPr>
            <a:lvl5pPr marL="1828800" indent="0" algn="ctr" rtl="0" eaLnBrk="0" fontAlgn="base" hangingPunct="0">
              <a:spcBef>
                <a:spcPts val="338"/>
              </a:spcBef>
              <a:spcAft>
                <a:spcPct val="0"/>
              </a:spcAft>
              <a:buClr>
                <a:srgbClr val="D6903D"/>
              </a:buClr>
              <a:buSzPct val="85000"/>
              <a:buFont typeface="Wingdings 2" pitchFamily="18" charset="2"/>
              <a:buNone/>
              <a:defRPr sz="1600" kern="1200">
                <a:solidFill>
                  <a:schemeClr val="lt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lt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lt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lt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lt1"/>
                </a:solidFill>
                <a:latin typeface="+mn-lt"/>
                <a:ea typeface="+mn-ea"/>
                <a:cs typeface="+mn-cs"/>
              </a:defRPr>
            </a:lvl9pPr>
          </a:lstStyle>
          <a:p>
            <a:pPr eaLnBrk="1" fontAlgn="auto" hangingPunct="1">
              <a:spcAft>
                <a:spcPts val="0"/>
              </a:spcAft>
              <a:defRPr/>
            </a:pPr>
            <a:r>
              <a:rPr lang="en-US" sz="2000" b="1" dirty="0" smtClean="0">
                <a:solidFill>
                  <a:srgbClr val="FFFF00"/>
                </a:solidFill>
                <a:latin typeface="Times New Roman" pitchFamily="18" charset="0"/>
                <a:cs typeface="Times New Roman" pitchFamily="18" charset="0"/>
              </a:rPr>
              <a:t>David R. </a:t>
            </a:r>
            <a:r>
              <a:rPr lang="en-US" sz="2000" b="1" dirty="0" err="1" smtClean="0">
                <a:solidFill>
                  <a:srgbClr val="FFFF00"/>
                </a:solidFill>
                <a:latin typeface="Times New Roman" pitchFamily="18" charset="0"/>
                <a:cs typeface="Times New Roman" pitchFamily="18" charset="0"/>
              </a:rPr>
              <a:t>Vallee</a:t>
            </a:r>
            <a:r>
              <a:rPr lang="en-US" sz="2000" b="1" dirty="0" smtClean="0">
                <a:solidFill>
                  <a:srgbClr val="FFFF00"/>
                </a:solidFill>
                <a:latin typeface="Times New Roman" pitchFamily="18" charset="0"/>
                <a:cs typeface="Times New Roman" pitchFamily="18" charset="0"/>
              </a:rPr>
              <a:t/>
            </a:r>
            <a:br>
              <a:rPr lang="en-US" sz="2000" b="1" dirty="0" smtClean="0">
                <a:solidFill>
                  <a:srgbClr val="FFFF00"/>
                </a:solidFill>
                <a:latin typeface="Times New Roman" pitchFamily="18" charset="0"/>
                <a:cs typeface="Times New Roman" pitchFamily="18" charset="0"/>
              </a:rPr>
            </a:br>
            <a:r>
              <a:rPr lang="en-US" sz="1800" b="1" dirty="0" smtClean="0">
                <a:solidFill>
                  <a:srgbClr val="FFFF00"/>
                </a:solidFill>
                <a:latin typeface="Times New Roman" pitchFamily="18" charset="0"/>
                <a:cs typeface="Times New Roman" pitchFamily="18" charset="0"/>
              </a:rPr>
              <a:t>Hydrologist-in-Charge</a:t>
            </a:r>
          </a:p>
          <a:p>
            <a:pPr eaLnBrk="1" fontAlgn="auto" hangingPunct="1">
              <a:spcAft>
                <a:spcPts val="0"/>
              </a:spcAft>
              <a:defRPr/>
            </a:pPr>
            <a:r>
              <a:rPr lang="en-US" sz="1800" b="1" dirty="0" smtClean="0">
                <a:solidFill>
                  <a:srgbClr val="FFFF00"/>
                </a:solidFill>
                <a:latin typeface="Times New Roman" pitchFamily="18" charset="0"/>
                <a:cs typeface="Times New Roman" pitchFamily="18" charset="0"/>
              </a:rPr>
              <a:t>NOAA/NWS</a:t>
            </a:r>
            <a:br>
              <a:rPr lang="en-US" sz="1800" b="1" dirty="0" smtClean="0">
                <a:solidFill>
                  <a:srgbClr val="FFFF00"/>
                </a:solidFill>
                <a:latin typeface="Times New Roman" pitchFamily="18" charset="0"/>
                <a:cs typeface="Times New Roman" pitchFamily="18" charset="0"/>
              </a:rPr>
            </a:br>
            <a:r>
              <a:rPr lang="en-US" sz="1800" b="1" dirty="0" smtClean="0">
                <a:solidFill>
                  <a:srgbClr val="FFFF00"/>
                </a:solidFill>
                <a:latin typeface="Times New Roman" pitchFamily="18" charset="0"/>
                <a:cs typeface="Times New Roman" pitchFamily="18" charset="0"/>
              </a:rPr>
              <a:t>Northeast River Forecast Center</a:t>
            </a:r>
            <a:endParaRPr lang="en-US" sz="2000" i="1" dirty="0" smtClean="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8212118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04438"/>
            <a:ext cx="4648199" cy="6053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2231575" y="4365170"/>
            <a:ext cx="2057400" cy="1524000"/>
          </a:xfrm>
          <a:prstGeom prst="ellipse">
            <a:avLst/>
          </a:prstGeom>
          <a:no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en-US" dirty="0">
              <a:solidFill>
                <a:prstClr val="black"/>
              </a:solidFill>
            </a:endParaRPr>
          </a:p>
        </p:txBody>
      </p:sp>
      <p:sp>
        <p:nvSpPr>
          <p:cNvPr id="7" name="Oval 6"/>
          <p:cNvSpPr/>
          <p:nvPr/>
        </p:nvSpPr>
        <p:spPr>
          <a:xfrm>
            <a:off x="2667000" y="1371600"/>
            <a:ext cx="1828800" cy="1381125"/>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en-US" dirty="0">
              <a:solidFill>
                <a:prstClr val="black"/>
              </a:solidFill>
            </a:endParaRPr>
          </a:p>
        </p:txBody>
      </p:sp>
      <p:sp>
        <p:nvSpPr>
          <p:cNvPr id="9" name="Title 2"/>
          <p:cNvSpPr>
            <a:spLocks noGrp="1"/>
          </p:cNvSpPr>
          <p:nvPr>
            <p:ph type="title"/>
          </p:nvPr>
        </p:nvSpPr>
        <p:spPr>
          <a:xfrm>
            <a:off x="0" y="0"/>
            <a:ext cx="9144000" cy="838200"/>
          </a:xfrm>
        </p:spPr>
        <p:txBody>
          <a:bodyPr>
            <a:normAutofit fontScale="90000"/>
          </a:bodyPr>
          <a:lstStyle/>
          <a:p>
            <a:pPr algn="ctr"/>
            <a:r>
              <a:rPr lang="en-US" sz="3100" b="1" dirty="0" smtClean="0">
                <a:effectLst>
                  <a:outerShdw blurRad="38100" dist="38100" dir="2700000" algn="tl">
                    <a:srgbClr val="000000">
                      <a:alpha val="43137"/>
                    </a:srgbClr>
                  </a:outerShdw>
                </a:effectLst>
              </a:rPr>
              <a:t>A Look at Temperature and Precipitation Trends</a:t>
            </a:r>
            <a:r>
              <a:rPr lang="en-US" sz="2800" b="1" dirty="0" smtClean="0">
                <a:effectLst>
                  <a:outerShdw blurRad="38100" dist="38100" dir="2700000" algn="tl">
                    <a:srgbClr val="000000">
                      <a:alpha val="43137"/>
                    </a:srgbClr>
                  </a:outerShdw>
                </a:effectLst>
              </a:rPr>
              <a:t/>
            </a:r>
            <a:br>
              <a:rPr lang="en-US" sz="2800" b="1" dirty="0" smtClean="0">
                <a:effectLst>
                  <a:outerShdw blurRad="38100" dist="38100" dir="2700000" algn="tl">
                    <a:srgbClr val="000000">
                      <a:alpha val="43137"/>
                    </a:srgbClr>
                  </a:outerShdw>
                </a:effectLst>
              </a:rPr>
            </a:br>
            <a:r>
              <a:rPr lang="en-US" sz="2200" b="1" i="1" dirty="0">
                <a:solidFill>
                  <a:srgbClr val="FFFF00"/>
                </a:solidFill>
                <a:effectLst>
                  <a:outerShdw blurRad="38100" dist="38100" dir="2700000" algn="tl">
                    <a:srgbClr val="000000">
                      <a:alpha val="43137"/>
                    </a:srgbClr>
                  </a:outerShdw>
                </a:effectLst>
              </a:rPr>
              <a:t>http://www.ncdc.noaa.gov/cag</a:t>
            </a:r>
            <a:endParaRPr lang="en-US" sz="2800" b="1" dirty="0">
              <a:effectLst>
                <a:outerShdw blurRad="38100" dist="38100" dir="2700000" algn="tl">
                  <a:srgbClr val="000000">
                    <a:alpha val="43137"/>
                  </a:srgbClr>
                </a:outerShdw>
              </a:effectLst>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199" y="804438"/>
            <a:ext cx="4495801" cy="6053562"/>
          </a:xfrm>
          <a:prstGeom prst="rect">
            <a:avLst/>
          </a:prstGeom>
          <a:ln>
            <a:solidFill>
              <a:schemeClr val="accent4">
                <a:lumMod val="75000"/>
              </a:schemeClr>
            </a:solidFill>
          </a:ln>
        </p:spPr>
      </p:pic>
      <p:sp>
        <p:nvSpPr>
          <p:cNvPr id="11" name="Oval 10"/>
          <p:cNvSpPr/>
          <p:nvPr/>
        </p:nvSpPr>
        <p:spPr>
          <a:xfrm>
            <a:off x="6781801" y="4191000"/>
            <a:ext cx="2057400" cy="1524000"/>
          </a:xfrm>
          <a:prstGeom prst="ellipse">
            <a:avLst/>
          </a:prstGeom>
          <a:no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en-US" dirty="0">
              <a:solidFill>
                <a:prstClr val="black"/>
              </a:solidFill>
            </a:endParaRPr>
          </a:p>
        </p:txBody>
      </p:sp>
      <p:sp>
        <p:nvSpPr>
          <p:cNvPr id="14" name="Oval 13"/>
          <p:cNvSpPr/>
          <p:nvPr/>
        </p:nvSpPr>
        <p:spPr>
          <a:xfrm>
            <a:off x="7162800" y="1295400"/>
            <a:ext cx="1905000" cy="1381125"/>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en-US" dirty="0">
              <a:solidFill>
                <a:prstClr val="black"/>
              </a:solidFill>
            </a:endParaRPr>
          </a:p>
        </p:txBody>
      </p:sp>
    </p:spTree>
    <p:extLst>
      <p:ext uri="{BB962C8B-B14F-4D97-AF65-F5344CB8AC3E}">
        <p14:creationId xmlns:p14="http://schemas.microsoft.com/office/powerpoint/2010/main" val="1888001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1"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3"/>
          <p:cNvSpPr>
            <a:spLocks noGrp="1"/>
          </p:cNvSpPr>
          <p:nvPr>
            <p:ph type="sldNum" sz="quarter" idx="4294967295"/>
          </p:nvPr>
        </p:nvSpPr>
        <p:spPr bwMode="auto">
          <a:xfrm>
            <a:off x="8305800" y="6356350"/>
            <a:ext cx="3810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08C0737-9AE5-7B43-B6AC-F17495CCB467}" type="slidenum">
              <a:rPr lang="en-US" sz="1000">
                <a:solidFill>
                  <a:prstClr val="black"/>
                </a:solidFill>
                <a:cs typeface="Times New Roman" charset="0"/>
              </a:rPr>
              <a:pPr eaLnBrk="1" hangingPunct="1"/>
              <a:t>11</a:t>
            </a:fld>
            <a:endParaRPr lang="en-US" sz="1000">
              <a:solidFill>
                <a:prstClr val="black"/>
              </a:solidFill>
              <a:cs typeface="Times New Roman" charset="0"/>
            </a:endParaRPr>
          </a:p>
        </p:txBody>
      </p:sp>
      <p:pic>
        <p:nvPicPr>
          <p:cNvPr id="21506" name="Picture 3"/>
          <p:cNvPicPr>
            <a:picLocks noChangeAspect="1"/>
          </p:cNvPicPr>
          <p:nvPr/>
        </p:nvPicPr>
        <p:blipFill>
          <a:blip r:embed="rId3">
            <a:extLst>
              <a:ext uri="{28A0092B-C50C-407E-A947-70E740481C1C}">
                <a14:useLocalDpi xmlns:a14="http://schemas.microsoft.com/office/drawing/2010/main" val="0"/>
              </a:ext>
            </a:extLst>
          </a:blip>
          <a:srcRect t="6737"/>
          <a:stretch>
            <a:fillRect/>
          </a:stretch>
        </p:blipFill>
        <p:spPr bwMode="auto">
          <a:xfrm>
            <a:off x="0" y="1295400"/>
            <a:ext cx="91741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1"/>
          <p:cNvSpPr txBox="1">
            <a:spLocks noChangeArrowheads="1"/>
          </p:cNvSpPr>
          <p:nvPr/>
        </p:nvSpPr>
        <p:spPr bwMode="auto">
          <a:xfrm>
            <a:off x="228600" y="152400"/>
            <a:ext cx="8763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chemeClr val="tx2"/>
                </a:solidFill>
              </a:rPr>
              <a:t>Trends in U.S. Precipitation: </a:t>
            </a:r>
            <a:endParaRPr lang="en-US" sz="2800" b="1" dirty="0" smtClean="0">
              <a:solidFill>
                <a:schemeClr val="tx2"/>
              </a:solidFill>
            </a:endParaRPr>
          </a:p>
          <a:p>
            <a:pPr eaLnBrk="1" hangingPunct="1"/>
            <a:r>
              <a:rPr lang="en-US" sz="2800" b="1" dirty="0" smtClean="0">
                <a:solidFill>
                  <a:schemeClr val="tx2"/>
                </a:solidFill>
              </a:rPr>
              <a:t>Decadal </a:t>
            </a:r>
            <a:r>
              <a:rPr lang="en-US" sz="2800" b="1" dirty="0">
                <a:solidFill>
                  <a:schemeClr val="tx2"/>
                </a:solidFill>
              </a:rPr>
              <a:t>trends and 1991-2011 relative to 1901-1960</a:t>
            </a:r>
          </a:p>
        </p:txBody>
      </p:sp>
    </p:spTree>
    <p:extLst>
      <p:ext uri="{BB962C8B-B14F-4D97-AF65-F5344CB8AC3E}">
        <p14:creationId xmlns:p14="http://schemas.microsoft.com/office/powerpoint/2010/main" val="1995343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p:cNvSpPr>
          <p:nvPr>
            <p:ph type="title"/>
          </p:nvPr>
        </p:nvSpPr>
        <p:spPr>
          <a:xfrm>
            <a:off x="0" y="0"/>
            <a:ext cx="9144000" cy="838200"/>
          </a:xfrm>
        </p:spPr>
        <p:txBody>
          <a:bodyPr>
            <a:normAutofit fontScale="90000"/>
          </a:bodyPr>
          <a:lstStyle/>
          <a:p>
            <a:pPr algn="ctr"/>
            <a:r>
              <a:rPr lang="en-US" sz="3100" b="1" dirty="0" smtClean="0">
                <a:effectLst>
                  <a:outerShdw blurRad="38100" dist="38100" dir="2700000" algn="tl">
                    <a:srgbClr val="000000">
                      <a:alpha val="43137"/>
                    </a:srgbClr>
                  </a:outerShdw>
                </a:effectLst>
              </a:rPr>
              <a:t>A Look at Temperature and Precipitation Trends</a:t>
            </a:r>
            <a:r>
              <a:rPr lang="en-US" sz="2800" b="1" dirty="0" smtClean="0">
                <a:effectLst>
                  <a:outerShdw blurRad="38100" dist="38100" dir="2700000" algn="tl">
                    <a:srgbClr val="000000">
                      <a:alpha val="43137"/>
                    </a:srgbClr>
                  </a:outerShdw>
                </a:effectLst>
              </a:rPr>
              <a:t/>
            </a:r>
            <a:br>
              <a:rPr lang="en-US" sz="2800" b="1" dirty="0" smtClean="0">
                <a:effectLst>
                  <a:outerShdw blurRad="38100" dist="38100" dir="2700000" algn="tl">
                    <a:srgbClr val="000000">
                      <a:alpha val="43137"/>
                    </a:srgbClr>
                  </a:outerShdw>
                </a:effectLst>
              </a:rPr>
            </a:br>
            <a:r>
              <a:rPr lang="en-US" sz="2200" b="1" i="1" dirty="0">
                <a:solidFill>
                  <a:srgbClr val="FFFF00"/>
                </a:solidFill>
                <a:effectLst>
                  <a:outerShdw blurRad="38100" dist="38100" dir="2700000" algn="tl">
                    <a:srgbClr val="000000">
                      <a:alpha val="43137"/>
                    </a:srgbClr>
                  </a:outerShdw>
                </a:effectLst>
              </a:rPr>
              <a:t>http://www.ncdc.noaa.gov/cag</a:t>
            </a:r>
            <a:endParaRPr lang="en-US" sz="2800" b="1" dirty="0">
              <a:effectLst>
                <a:outerShdw blurRad="38100" dist="38100" dir="2700000" algn="tl">
                  <a:srgbClr val="000000">
                    <a:alpha val="43137"/>
                  </a:srgbClr>
                </a:outerShdw>
              </a:effectLst>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82666"/>
            <a:ext cx="4648199" cy="6064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p:cNvSpPr/>
          <p:nvPr/>
        </p:nvSpPr>
        <p:spPr>
          <a:xfrm>
            <a:off x="2090058" y="4876800"/>
            <a:ext cx="2057400" cy="1676400"/>
          </a:xfrm>
          <a:prstGeom prst="ellipse">
            <a:avLst/>
          </a:prstGeom>
          <a:noFill/>
          <a:ln>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en-US" dirty="0">
              <a:solidFill>
                <a:prstClr val="black"/>
              </a:solidFill>
            </a:endParaRPr>
          </a:p>
        </p:txBody>
      </p:sp>
      <p:sp>
        <p:nvSpPr>
          <p:cNvPr id="13" name="Oval 12"/>
          <p:cNvSpPr/>
          <p:nvPr/>
        </p:nvSpPr>
        <p:spPr>
          <a:xfrm>
            <a:off x="1676400" y="1295400"/>
            <a:ext cx="2362200" cy="1796902"/>
          </a:xfrm>
          <a:prstGeom prst="ellipse">
            <a:avLst/>
          </a:prstGeom>
          <a:no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en-US" dirty="0">
              <a:solidFill>
                <a:prstClr val="black"/>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199" y="782666"/>
            <a:ext cx="4495801" cy="6064448"/>
          </a:xfrm>
          <a:prstGeom prst="rect">
            <a:avLst/>
          </a:prstGeom>
          <a:ln>
            <a:solidFill>
              <a:schemeClr val="accent4">
                <a:lumMod val="75000"/>
              </a:schemeClr>
            </a:solidFill>
          </a:ln>
        </p:spPr>
      </p:pic>
      <p:sp>
        <p:nvSpPr>
          <p:cNvPr id="11" name="Oval 10"/>
          <p:cNvSpPr/>
          <p:nvPr/>
        </p:nvSpPr>
        <p:spPr>
          <a:xfrm>
            <a:off x="6662057" y="1273629"/>
            <a:ext cx="2362200" cy="1796902"/>
          </a:xfrm>
          <a:prstGeom prst="ellipse">
            <a:avLst/>
          </a:prstGeom>
          <a:no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en-US" dirty="0">
              <a:solidFill>
                <a:prstClr val="black"/>
              </a:solidFill>
            </a:endParaRPr>
          </a:p>
        </p:txBody>
      </p:sp>
      <p:sp>
        <p:nvSpPr>
          <p:cNvPr id="14" name="Oval 13"/>
          <p:cNvSpPr/>
          <p:nvPr/>
        </p:nvSpPr>
        <p:spPr>
          <a:xfrm>
            <a:off x="6705601" y="5029200"/>
            <a:ext cx="2133600" cy="1534886"/>
          </a:xfrm>
          <a:prstGeom prst="ellipse">
            <a:avLst/>
          </a:prstGeom>
          <a:noFill/>
          <a:ln>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en-US" dirty="0">
              <a:solidFill>
                <a:prstClr val="black"/>
              </a:solidFill>
            </a:endParaRPr>
          </a:p>
        </p:txBody>
      </p:sp>
    </p:spTree>
    <p:extLst>
      <p:ext uri="{BB962C8B-B14F-4D97-AF65-F5344CB8AC3E}">
        <p14:creationId xmlns:p14="http://schemas.microsoft.com/office/powerpoint/2010/main" val="2108999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38200"/>
          </a:xfrm>
        </p:spPr>
        <p:txBody>
          <a:bodyPr>
            <a:noAutofit/>
          </a:bodyPr>
          <a:lstStyle/>
          <a:p>
            <a:r>
              <a:rPr lang="en-US" sz="3600" dirty="0" smtClean="0"/>
              <a:t>Notice changes in the Palmer Drought Index – per NCDC database</a:t>
            </a:r>
            <a:endParaRPr lang="en-US" sz="3600" dirty="0"/>
          </a:p>
        </p:txBody>
      </p:sp>
      <p:sp>
        <p:nvSpPr>
          <p:cNvPr id="3" name="TextBox 2"/>
          <p:cNvSpPr txBox="1"/>
          <p:nvPr/>
        </p:nvSpPr>
        <p:spPr>
          <a:xfrm>
            <a:off x="1447800" y="6019800"/>
            <a:ext cx="7086600" cy="646331"/>
          </a:xfrm>
          <a:prstGeom prst="rect">
            <a:avLst/>
          </a:prstGeom>
          <a:noFill/>
        </p:spPr>
        <p:txBody>
          <a:bodyPr wrap="square" rtlCol="0">
            <a:spAutoFit/>
          </a:bodyPr>
          <a:lstStyle/>
          <a:p>
            <a:pPr algn="ctr" fontAlgn="base">
              <a:spcBef>
                <a:spcPct val="0"/>
              </a:spcBef>
              <a:spcAft>
                <a:spcPct val="0"/>
              </a:spcAft>
            </a:pPr>
            <a:r>
              <a:rPr lang="en-US" dirty="0" smtClean="0">
                <a:solidFill>
                  <a:prstClr val="white"/>
                </a:solidFill>
                <a:effectLst>
                  <a:outerShdw blurRad="38100" dist="38100" dir="2700000" algn="tl">
                    <a:srgbClr val="000000">
                      <a:alpha val="43137"/>
                    </a:srgbClr>
                  </a:outerShdw>
                </a:effectLst>
                <a:latin typeface="Arial" charset="0"/>
                <a:cs typeface="Arial" charset="0"/>
              </a:rPr>
              <a:t>Since the late 60s, similar signature of much shorter, less intense dry periods and longer higher amplitude wet periods</a:t>
            </a:r>
            <a:endParaRPr lang="en-US" dirty="0">
              <a:solidFill>
                <a:prstClr val="white"/>
              </a:solidFill>
              <a:effectLst>
                <a:outerShdw blurRad="38100" dist="38100" dir="2700000" algn="tl">
                  <a:srgbClr val="000000">
                    <a:alpha val="43137"/>
                  </a:srgbClr>
                </a:outerShdw>
              </a:effectLst>
              <a:latin typeface="Arial" charset="0"/>
              <a:cs typeface="Arial"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600200"/>
            <a:ext cx="43434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1600200"/>
            <a:ext cx="44958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04948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t="8266"/>
          <a:stretch>
            <a:fillRect/>
          </a:stretch>
        </p:blipFill>
        <p:spPr bwMode="auto">
          <a:xfrm>
            <a:off x="609600" y="1323543"/>
            <a:ext cx="7847012" cy="5372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16"/>
          <p:cNvSpPr txBox="1">
            <a:spLocks noChangeArrowheads="1"/>
          </p:cNvSpPr>
          <p:nvPr/>
        </p:nvSpPr>
        <p:spPr bwMode="auto">
          <a:xfrm>
            <a:off x="8458200" y="6473825"/>
            <a:ext cx="609600" cy="307975"/>
          </a:xfrm>
          <a:prstGeom prst="rect">
            <a:avLst/>
          </a:prstGeom>
          <a:noFill/>
          <a:ln w="9525">
            <a:noFill/>
            <a:miter lim="800000"/>
            <a:headEnd/>
            <a:tailEnd/>
          </a:ln>
        </p:spPr>
        <p:txBody>
          <a:bodyPr>
            <a:spAutoFit/>
          </a:bodyPr>
          <a:lstStyle/>
          <a:p>
            <a:pPr algn="ctr">
              <a:spcBef>
                <a:spcPct val="50000"/>
              </a:spcBef>
              <a:defRPr/>
            </a:pPr>
            <a:fld id="{EDA55906-EA12-4D43-8AEC-C95BAE77D653}" type="slidenum">
              <a:rPr lang="en-US" sz="1400">
                <a:solidFill>
                  <a:schemeClr val="bg1">
                    <a:lumMod val="50000"/>
                    <a:lumOff val="50000"/>
                  </a:schemeClr>
                </a:solidFill>
                <a:latin typeface="Arial" charset="0"/>
                <a:cs typeface="Arial" charset="0"/>
              </a:rPr>
              <a:pPr algn="ctr">
                <a:spcBef>
                  <a:spcPct val="50000"/>
                </a:spcBef>
                <a:defRPr/>
              </a:pPr>
              <a:t>14</a:t>
            </a:fld>
            <a:endParaRPr lang="en-US" sz="1400" dirty="0">
              <a:solidFill>
                <a:schemeClr val="bg1">
                  <a:lumMod val="50000"/>
                  <a:lumOff val="50000"/>
                </a:schemeClr>
              </a:solidFill>
              <a:latin typeface="Arial" charset="0"/>
              <a:cs typeface="Arial" charset="0"/>
            </a:endParaRPr>
          </a:p>
        </p:txBody>
      </p:sp>
      <p:sp>
        <p:nvSpPr>
          <p:cNvPr id="25608" name="TextBox 1"/>
          <p:cNvSpPr txBox="1">
            <a:spLocks noChangeArrowheads="1"/>
          </p:cNvSpPr>
          <p:nvPr/>
        </p:nvSpPr>
        <p:spPr bwMode="auto">
          <a:xfrm>
            <a:off x="708025" y="6460218"/>
            <a:ext cx="43973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800" dirty="0">
                <a:solidFill>
                  <a:schemeClr val="bg1">
                    <a:lumMod val="50000"/>
                  </a:schemeClr>
                </a:solidFill>
                <a:cs typeface="Arial" pitchFamily="34" charset="0"/>
              </a:rPr>
              <a:t>Source: http://www.globalchange.gov/publications/reports/scientific-assessments/us-impacts</a:t>
            </a:r>
          </a:p>
        </p:txBody>
      </p:sp>
      <p:sp>
        <p:nvSpPr>
          <p:cNvPr id="57349" name="Title 1"/>
          <p:cNvSpPr txBox="1">
            <a:spLocks/>
          </p:cNvSpPr>
          <p:nvPr/>
        </p:nvSpPr>
        <p:spPr bwMode="auto">
          <a:xfrm>
            <a:off x="350838" y="357188"/>
            <a:ext cx="8412162"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10000"/>
              </a:lnSpc>
            </a:pPr>
            <a:r>
              <a:rPr lang="en-US" altLang="en-US" sz="3200" dirty="0">
                <a:solidFill>
                  <a:schemeClr val="tx2"/>
                </a:solidFill>
                <a:latin typeface="Georgia" pitchFamily="18" charset="0"/>
              </a:rPr>
              <a:t>Change in Precipitation Patterns </a:t>
            </a:r>
          </a:p>
          <a:p>
            <a:pPr eaLnBrk="1" hangingPunct="1">
              <a:lnSpc>
                <a:spcPct val="110000"/>
              </a:lnSpc>
            </a:pPr>
            <a:r>
              <a:rPr lang="en-US" altLang="en-US" sz="1800" dirty="0">
                <a:latin typeface="Georgia" pitchFamily="18" charset="0"/>
                <a:cs typeface="Times New Roman" pitchFamily="18" charset="0"/>
              </a:rPr>
              <a:t>Intense precipitation events (the heaviest 1%) in the continental U.S. increased by 20% over the past century while total precipitation increased by 7%.</a:t>
            </a:r>
          </a:p>
          <a:p>
            <a:pPr eaLnBrk="1" hangingPunct="1">
              <a:lnSpc>
                <a:spcPct val="110000"/>
              </a:lnSpc>
            </a:pPr>
            <a:endParaRPr lang="en-US" altLang="en-US" sz="2600" dirty="0">
              <a:solidFill>
                <a:srgbClr val="00569F"/>
              </a:solidFill>
              <a:latin typeface="Georgia" pitchFamily="18" charset="0"/>
            </a:endParaRPr>
          </a:p>
        </p:txBody>
      </p:sp>
    </p:spTree>
    <p:extLst>
      <p:ext uri="{BB962C8B-B14F-4D97-AF65-F5344CB8AC3E}">
        <p14:creationId xmlns:p14="http://schemas.microsoft.com/office/powerpoint/2010/main" val="21989443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Freeform 9"/>
          <p:cNvSpPr/>
          <p:nvPr/>
        </p:nvSpPr>
        <p:spPr>
          <a:xfrm>
            <a:off x="3116911" y="2846567"/>
            <a:ext cx="5295569" cy="2210463"/>
          </a:xfrm>
          <a:custGeom>
            <a:avLst/>
            <a:gdLst>
              <a:gd name="connsiteX0" fmla="*/ 5295569 w 5295569"/>
              <a:gd name="connsiteY0" fmla="*/ 294198 h 2210463"/>
              <a:gd name="connsiteX1" fmla="*/ 4890052 w 5295569"/>
              <a:gd name="connsiteY1" fmla="*/ 190831 h 2210463"/>
              <a:gd name="connsiteX2" fmla="*/ 4325510 w 5295569"/>
              <a:gd name="connsiteY2" fmla="*/ 79513 h 2210463"/>
              <a:gd name="connsiteX3" fmla="*/ 3689406 w 5295569"/>
              <a:gd name="connsiteY3" fmla="*/ 246490 h 2210463"/>
              <a:gd name="connsiteX4" fmla="*/ 3450866 w 5295569"/>
              <a:gd name="connsiteY4" fmla="*/ 302150 h 2210463"/>
              <a:gd name="connsiteX5" fmla="*/ 3275938 w 5295569"/>
              <a:gd name="connsiteY5" fmla="*/ 151075 h 2210463"/>
              <a:gd name="connsiteX6" fmla="*/ 3021496 w 5295569"/>
              <a:gd name="connsiteY6" fmla="*/ 0 h 2210463"/>
              <a:gd name="connsiteX7" fmla="*/ 2822713 w 5295569"/>
              <a:gd name="connsiteY7" fmla="*/ 151075 h 2210463"/>
              <a:gd name="connsiteX8" fmla="*/ 2735249 w 5295569"/>
              <a:gd name="connsiteY8" fmla="*/ 437322 h 2210463"/>
              <a:gd name="connsiteX9" fmla="*/ 2790908 w 5295569"/>
              <a:gd name="connsiteY9" fmla="*/ 675861 h 2210463"/>
              <a:gd name="connsiteX10" fmla="*/ 2671639 w 5295569"/>
              <a:gd name="connsiteY10" fmla="*/ 787179 h 2210463"/>
              <a:gd name="connsiteX11" fmla="*/ 1709531 w 5295569"/>
              <a:gd name="connsiteY11" fmla="*/ 1399430 h 2210463"/>
              <a:gd name="connsiteX12" fmla="*/ 1558456 w 5295569"/>
              <a:gd name="connsiteY12" fmla="*/ 1447137 h 2210463"/>
              <a:gd name="connsiteX13" fmla="*/ 1351722 w 5295569"/>
              <a:gd name="connsiteY13" fmla="*/ 1494845 h 2210463"/>
              <a:gd name="connsiteX14" fmla="*/ 1216550 w 5295569"/>
              <a:gd name="connsiteY14" fmla="*/ 1486894 h 2210463"/>
              <a:gd name="connsiteX15" fmla="*/ 1057524 w 5295569"/>
              <a:gd name="connsiteY15" fmla="*/ 1526650 h 2210463"/>
              <a:gd name="connsiteX16" fmla="*/ 962108 w 5295569"/>
              <a:gd name="connsiteY16" fmla="*/ 1542553 h 2210463"/>
              <a:gd name="connsiteX17" fmla="*/ 739472 w 5295569"/>
              <a:gd name="connsiteY17" fmla="*/ 1653871 h 2210463"/>
              <a:gd name="connsiteX18" fmla="*/ 477079 w 5295569"/>
              <a:gd name="connsiteY18" fmla="*/ 1796995 h 2210463"/>
              <a:gd name="connsiteX19" fmla="*/ 230588 w 5295569"/>
              <a:gd name="connsiteY19" fmla="*/ 1916264 h 2210463"/>
              <a:gd name="connsiteX20" fmla="*/ 39757 w 5295569"/>
              <a:gd name="connsiteY20" fmla="*/ 2146852 h 2210463"/>
              <a:gd name="connsiteX21" fmla="*/ 0 w 5295569"/>
              <a:gd name="connsiteY21" fmla="*/ 2210463 h 2210463"/>
              <a:gd name="connsiteX22" fmla="*/ 0 w 5295569"/>
              <a:gd name="connsiteY22" fmla="*/ 2210463 h 221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95569" h="2210463">
                <a:moveTo>
                  <a:pt x="5295569" y="294198"/>
                </a:moveTo>
                <a:lnTo>
                  <a:pt x="4890052" y="190831"/>
                </a:lnTo>
                <a:lnTo>
                  <a:pt x="4325510" y="79513"/>
                </a:lnTo>
                <a:lnTo>
                  <a:pt x="3689406" y="246490"/>
                </a:lnTo>
                <a:lnTo>
                  <a:pt x="3450866" y="302150"/>
                </a:lnTo>
                <a:lnTo>
                  <a:pt x="3275938" y="151075"/>
                </a:lnTo>
                <a:lnTo>
                  <a:pt x="3021496" y="0"/>
                </a:lnTo>
                <a:lnTo>
                  <a:pt x="2822713" y="151075"/>
                </a:lnTo>
                <a:lnTo>
                  <a:pt x="2735249" y="437322"/>
                </a:lnTo>
                <a:lnTo>
                  <a:pt x="2790908" y="675861"/>
                </a:lnTo>
                <a:lnTo>
                  <a:pt x="2671639" y="787179"/>
                </a:lnTo>
                <a:lnTo>
                  <a:pt x="1709531" y="1399430"/>
                </a:lnTo>
                <a:lnTo>
                  <a:pt x="1558456" y="1447137"/>
                </a:lnTo>
                <a:lnTo>
                  <a:pt x="1351722" y="1494845"/>
                </a:lnTo>
                <a:lnTo>
                  <a:pt x="1216550" y="1486894"/>
                </a:lnTo>
                <a:lnTo>
                  <a:pt x="1057524" y="1526650"/>
                </a:lnTo>
                <a:lnTo>
                  <a:pt x="962108" y="1542553"/>
                </a:lnTo>
                <a:lnTo>
                  <a:pt x="739472" y="1653871"/>
                </a:lnTo>
                <a:lnTo>
                  <a:pt x="477079" y="1796995"/>
                </a:lnTo>
                <a:lnTo>
                  <a:pt x="230588" y="1916264"/>
                </a:lnTo>
                <a:lnTo>
                  <a:pt x="39757" y="2146852"/>
                </a:lnTo>
                <a:lnTo>
                  <a:pt x="0" y="2210463"/>
                </a:lnTo>
                <a:lnTo>
                  <a:pt x="0" y="221046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Oval 11"/>
          <p:cNvSpPr/>
          <p:nvPr/>
        </p:nvSpPr>
        <p:spPr>
          <a:xfrm rot="20450492">
            <a:off x="5943600" y="3104189"/>
            <a:ext cx="3810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Freeform 12"/>
          <p:cNvSpPr/>
          <p:nvPr/>
        </p:nvSpPr>
        <p:spPr>
          <a:xfrm>
            <a:off x="1526650" y="1439186"/>
            <a:ext cx="6742707" cy="3546282"/>
          </a:xfrm>
          <a:custGeom>
            <a:avLst/>
            <a:gdLst>
              <a:gd name="connsiteX0" fmla="*/ 0 w 6742707"/>
              <a:gd name="connsiteY0" fmla="*/ 3546282 h 3546282"/>
              <a:gd name="connsiteX1" fmla="*/ 715618 w 6742707"/>
              <a:gd name="connsiteY1" fmla="*/ 2981739 h 3546282"/>
              <a:gd name="connsiteX2" fmla="*/ 1176793 w 6742707"/>
              <a:gd name="connsiteY2" fmla="*/ 2727297 h 3546282"/>
              <a:gd name="connsiteX3" fmla="*/ 2345635 w 6742707"/>
              <a:gd name="connsiteY3" fmla="*/ 2226365 h 3546282"/>
              <a:gd name="connsiteX4" fmla="*/ 3299792 w 6742707"/>
              <a:gd name="connsiteY4" fmla="*/ 1789044 h 3546282"/>
              <a:gd name="connsiteX5" fmla="*/ 4325510 w 6742707"/>
              <a:gd name="connsiteY5" fmla="*/ 1216550 h 3546282"/>
              <a:gd name="connsiteX6" fmla="*/ 4468633 w 6742707"/>
              <a:gd name="connsiteY6" fmla="*/ 1001864 h 3546282"/>
              <a:gd name="connsiteX7" fmla="*/ 5033176 w 6742707"/>
              <a:gd name="connsiteY7" fmla="*/ 548640 h 3546282"/>
              <a:gd name="connsiteX8" fmla="*/ 5367131 w 6742707"/>
              <a:gd name="connsiteY8" fmla="*/ 174929 h 3546282"/>
              <a:gd name="connsiteX9" fmla="*/ 5987333 w 6742707"/>
              <a:gd name="connsiteY9" fmla="*/ 15903 h 3546282"/>
              <a:gd name="connsiteX10" fmla="*/ 6742707 w 6742707"/>
              <a:gd name="connsiteY10" fmla="*/ 0 h 3546282"/>
              <a:gd name="connsiteX11" fmla="*/ 6742707 w 6742707"/>
              <a:gd name="connsiteY11" fmla="*/ 0 h 354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2707" h="3546282">
                <a:moveTo>
                  <a:pt x="0" y="3546282"/>
                </a:moveTo>
                <a:lnTo>
                  <a:pt x="715618" y="2981739"/>
                </a:lnTo>
                <a:lnTo>
                  <a:pt x="1176793" y="2727297"/>
                </a:lnTo>
                <a:lnTo>
                  <a:pt x="2345635" y="2226365"/>
                </a:lnTo>
                <a:lnTo>
                  <a:pt x="3299792" y="1789044"/>
                </a:lnTo>
                <a:lnTo>
                  <a:pt x="4325510" y="1216550"/>
                </a:lnTo>
                <a:lnTo>
                  <a:pt x="4468633" y="1001864"/>
                </a:lnTo>
                <a:lnTo>
                  <a:pt x="5033176" y="548640"/>
                </a:lnTo>
                <a:lnTo>
                  <a:pt x="5367131" y="174929"/>
                </a:lnTo>
                <a:lnTo>
                  <a:pt x="5987333" y="15903"/>
                </a:lnTo>
                <a:lnTo>
                  <a:pt x="6742707" y="0"/>
                </a:lnTo>
                <a:lnTo>
                  <a:pt x="6742707"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Freeform 13"/>
          <p:cNvSpPr/>
          <p:nvPr/>
        </p:nvSpPr>
        <p:spPr>
          <a:xfrm>
            <a:off x="3959750" y="4452730"/>
            <a:ext cx="3275937" cy="1025719"/>
          </a:xfrm>
          <a:custGeom>
            <a:avLst/>
            <a:gdLst>
              <a:gd name="connsiteX0" fmla="*/ 3275937 w 3275937"/>
              <a:gd name="connsiteY0" fmla="*/ 230588 h 1025719"/>
              <a:gd name="connsiteX1" fmla="*/ 2639833 w 3275937"/>
              <a:gd name="connsiteY1" fmla="*/ 302150 h 1025719"/>
              <a:gd name="connsiteX2" fmla="*/ 2282024 w 3275937"/>
              <a:gd name="connsiteY2" fmla="*/ 357809 h 1025719"/>
              <a:gd name="connsiteX3" fmla="*/ 1971923 w 3275937"/>
              <a:gd name="connsiteY3" fmla="*/ 469127 h 1025719"/>
              <a:gd name="connsiteX4" fmla="*/ 1351721 w 3275937"/>
              <a:gd name="connsiteY4" fmla="*/ 572494 h 1025719"/>
              <a:gd name="connsiteX5" fmla="*/ 1025718 w 3275937"/>
              <a:gd name="connsiteY5" fmla="*/ 556592 h 1025719"/>
              <a:gd name="connsiteX6" fmla="*/ 826935 w 3275937"/>
              <a:gd name="connsiteY6" fmla="*/ 556592 h 1025719"/>
              <a:gd name="connsiteX7" fmla="*/ 771276 w 3275937"/>
              <a:gd name="connsiteY7" fmla="*/ 429371 h 1025719"/>
              <a:gd name="connsiteX8" fmla="*/ 731520 w 3275937"/>
              <a:gd name="connsiteY8" fmla="*/ 310101 h 1025719"/>
              <a:gd name="connsiteX9" fmla="*/ 691763 w 3275937"/>
              <a:gd name="connsiteY9" fmla="*/ 119270 h 1025719"/>
              <a:gd name="connsiteX10" fmla="*/ 644055 w 3275937"/>
              <a:gd name="connsiteY10" fmla="*/ 31806 h 1025719"/>
              <a:gd name="connsiteX11" fmla="*/ 461175 w 3275937"/>
              <a:gd name="connsiteY11" fmla="*/ 0 h 1025719"/>
              <a:gd name="connsiteX12" fmla="*/ 222636 w 3275937"/>
              <a:gd name="connsiteY12" fmla="*/ 63611 h 1025719"/>
              <a:gd name="connsiteX13" fmla="*/ 135172 w 3275937"/>
              <a:gd name="connsiteY13" fmla="*/ 127221 h 1025719"/>
              <a:gd name="connsiteX14" fmla="*/ 127220 w 3275937"/>
              <a:gd name="connsiteY14" fmla="*/ 166978 h 1025719"/>
              <a:gd name="connsiteX15" fmla="*/ 31805 w 3275937"/>
              <a:gd name="connsiteY15" fmla="*/ 469127 h 1025719"/>
              <a:gd name="connsiteX16" fmla="*/ 47707 w 3275937"/>
              <a:gd name="connsiteY16" fmla="*/ 715618 h 1025719"/>
              <a:gd name="connsiteX17" fmla="*/ 0 w 3275937"/>
              <a:gd name="connsiteY17" fmla="*/ 970060 h 1025719"/>
              <a:gd name="connsiteX18" fmla="*/ 0 w 3275937"/>
              <a:gd name="connsiteY18" fmla="*/ 970060 h 1025719"/>
              <a:gd name="connsiteX19" fmla="*/ 0 w 3275937"/>
              <a:gd name="connsiteY19" fmla="*/ 1025719 h 102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75937" h="1025719">
                <a:moveTo>
                  <a:pt x="3275937" y="230588"/>
                </a:moveTo>
                <a:lnTo>
                  <a:pt x="2639833" y="302150"/>
                </a:lnTo>
                <a:lnTo>
                  <a:pt x="2282024" y="357809"/>
                </a:lnTo>
                <a:lnTo>
                  <a:pt x="1971923" y="469127"/>
                </a:lnTo>
                <a:lnTo>
                  <a:pt x="1351721" y="572494"/>
                </a:lnTo>
                <a:lnTo>
                  <a:pt x="1025718" y="556592"/>
                </a:lnTo>
                <a:lnTo>
                  <a:pt x="826935" y="556592"/>
                </a:lnTo>
                <a:lnTo>
                  <a:pt x="771276" y="429371"/>
                </a:lnTo>
                <a:lnTo>
                  <a:pt x="731520" y="310101"/>
                </a:lnTo>
                <a:lnTo>
                  <a:pt x="691763" y="119270"/>
                </a:lnTo>
                <a:lnTo>
                  <a:pt x="644055" y="31806"/>
                </a:lnTo>
                <a:lnTo>
                  <a:pt x="461175" y="0"/>
                </a:lnTo>
                <a:lnTo>
                  <a:pt x="222636" y="63611"/>
                </a:lnTo>
                <a:lnTo>
                  <a:pt x="135172" y="127221"/>
                </a:lnTo>
                <a:lnTo>
                  <a:pt x="127220" y="166978"/>
                </a:lnTo>
                <a:lnTo>
                  <a:pt x="31805" y="469127"/>
                </a:lnTo>
                <a:lnTo>
                  <a:pt x="47707" y="715618"/>
                </a:lnTo>
                <a:lnTo>
                  <a:pt x="0" y="970060"/>
                </a:lnTo>
                <a:lnTo>
                  <a:pt x="0" y="970060"/>
                </a:lnTo>
                <a:lnTo>
                  <a:pt x="0" y="102571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Oval 14"/>
          <p:cNvSpPr/>
          <p:nvPr/>
        </p:nvSpPr>
        <p:spPr>
          <a:xfrm rot="17646860">
            <a:off x="4070472" y="4643091"/>
            <a:ext cx="517430" cy="3004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Box 15"/>
          <p:cNvSpPr txBox="1"/>
          <p:nvPr/>
        </p:nvSpPr>
        <p:spPr>
          <a:xfrm>
            <a:off x="1371600" y="4953000"/>
            <a:ext cx="381000"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smtClean="0">
                <a:solidFill>
                  <a:prstClr val="black"/>
                </a:solidFill>
              </a:rPr>
              <a:t>5”</a:t>
            </a:r>
            <a:endParaRPr lang="en-US" sz="1400" dirty="0">
              <a:solidFill>
                <a:prstClr val="black"/>
              </a:solidFill>
            </a:endParaRPr>
          </a:p>
        </p:txBody>
      </p:sp>
      <p:sp>
        <p:nvSpPr>
          <p:cNvPr id="17" name="TextBox 16"/>
          <p:cNvSpPr txBox="1"/>
          <p:nvPr/>
        </p:nvSpPr>
        <p:spPr>
          <a:xfrm>
            <a:off x="8269357" y="1285297"/>
            <a:ext cx="381000"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smtClean="0">
                <a:solidFill>
                  <a:prstClr val="black"/>
                </a:solidFill>
              </a:rPr>
              <a:t>5”</a:t>
            </a:r>
            <a:endParaRPr lang="en-US" sz="1400" dirty="0">
              <a:solidFill>
                <a:prstClr val="black"/>
              </a:solidFill>
            </a:endParaRPr>
          </a:p>
        </p:txBody>
      </p:sp>
      <p:sp>
        <p:nvSpPr>
          <p:cNvPr id="18" name="TextBox 17"/>
          <p:cNvSpPr txBox="1"/>
          <p:nvPr/>
        </p:nvSpPr>
        <p:spPr>
          <a:xfrm>
            <a:off x="2895600" y="5057030"/>
            <a:ext cx="381000"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smtClean="0">
                <a:solidFill>
                  <a:prstClr val="black"/>
                </a:solidFill>
              </a:rPr>
              <a:t>6”</a:t>
            </a:r>
            <a:endParaRPr lang="en-US" sz="1400" dirty="0">
              <a:solidFill>
                <a:prstClr val="black"/>
              </a:solidFill>
            </a:endParaRPr>
          </a:p>
        </p:txBody>
      </p:sp>
      <p:sp>
        <p:nvSpPr>
          <p:cNvPr id="19" name="TextBox 18"/>
          <p:cNvSpPr txBox="1"/>
          <p:nvPr/>
        </p:nvSpPr>
        <p:spPr>
          <a:xfrm>
            <a:off x="8412480" y="3032098"/>
            <a:ext cx="381000"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smtClean="0">
                <a:solidFill>
                  <a:prstClr val="black"/>
                </a:solidFill>
              </a:rPr>
              <a:t>6”</a:t>
            </a:r>
            <a:endParaRPr lang="en-US" sz="1400" dirty="0">
              <a:solidFill>
                <a:prstClr val="black"/>
              </a:solidFill>
            </a:endParaRPr>
          </a:p>
        </p:txBody>
      </p:sp>
      <p:sp>
        <p:nvSpPr>
          <p:cNvPr id="20" name="TextBox 19"/>
          <p:cNvSpPr txBox="1"/>
          <p:nvPr/>
        </p:nvSpPr>
        <p:spPr>
          <a:xfrm>
            <a:off x="3769250" y="5478449"/>
            <a:ext cx="381000"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smtClean="0">
                <a:solidFill>
                  <a:prstClr val="black"/>
                </a:solidFill>
              </a:rPr>
              <a:t>7”</a:t>
            </a:r>
            <a:endParaRPr lang="en-US" sz="1400" dirty="0">
              <a:solidFill>
                <a:prstClr val="black"/>
              </a:solidFill>
            </a:endParaRPr>
          </a:p>
        </p:txBody>
      </p:sp>
      <p:sp>
        <p:nvSpPr>
          <p:cNvPr id="21" name="TextBox 20"/>
          <p:cNvSpPr txBox="1"/>
          <p:nvPr/>
        </p:nvSpPr>
        <p:spPr>
          <a:xfrm>
            <a:off x="7235687" y="4526938"/>
            <a:ext cx="381000"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smtClean="0">
                <a:solidFill>
                  <a:prstClr val="black"/>
                </a:solidFill>
              </a:rPr>
              <a:t>7”</a:t>
            </a:r>
            <a:endParaRPr lang="en-US" sz="1400" dirty="0">
              <a:solidFill>
                <a:prstClr val="black"/>
              </a:solidFill>
            </a:endParaRPr>
          </a:p>
        </p:txBody>
      </p:sp>
      <p:sp>
        <p:nvSpPr>
          <p:cNvPr id="22" name="TextBox 21"/>
          <p:cNvSpPr txBox="1"/>
          <p:nvPr/>
        </p:nvSpPr>
        <p:spPr>
          <a:xfrm>
            <a:off x="4373458" y="4743452"/>
            <a:ext cx="350942" cy="307777"/>
          </a:xfrm>
          <a:prstGeom prst="rect">
            <a:avLst/>
          </a:prstGeom>
          <a:noFill/>
        </p:spPr>
        <p:txBody>
          <a:bodyPr wrap="square" rtlCol="0">
            <a:spAutoFit/>
          </a:bodyPr>
          <a:lstStyle/>
          <a:p>
            <a:r>
              <a:rPr lang="en-US" sz="1400" dirty="0" smtClean="0">
                <a:solidFill>
                  <a:srgbClr val="002060"/>
                </a:solidFill>
                <a:latin typeface="Calibri"/>
              </a:rPr>
              <a:t>8”</a:t>
            </a:r>
            <a:endParaRPr lang="en-US" sz="1400" dirty="0">
              <a:solidFill>
                <a:srgbClr val="002060"/>
              </a:solidFill>
              <a:latin typeface="Calibri"/>
            </a:endParaRPr>
          </a:p>
        </p:txBody>
      </p:sp>
      <p:sp>
        <p:nvSpPr>
          <p:cNvPr id="23" name="TextBox 22"/>
          <p:cNvSpPr txBox="1"/>
          <p:nvPr/>
        </p:nvSpPr>
        <p:spPr>
          <a:xfrm>
            <a:off x="6176090" y="3185986"/>
            <a:ext cx="350942" cy="307777"/>
          </a:xfrm>
          <a:prstGeom prst="rect">
            <a:avLst/>
          </a:prstGeom>
          <a:noFill/>
        </p:spPr>
        <p:txBody>
          <a:bodyPr wrap="square" rtlCol="0">
            <a:spAutoFit/>
          </a:bodyPr>
          <a:lstStyle/>
          <a:p>
            <a:r>
              <a:rPr lang="en-US" sz="1400" dirty="0" smtClean="0">
                <a:solidFill>
                  <a:srgbClr val="002060"/>
                </a:solidFill>
                <a:latin typeface="Calibri"/>
              </a:rPr>
              <a:t>7”</a:t>
            </a:r>
            <a:endParaRPr lang="en-US" sz="1400" dirty="0">
              <a:solidFill>
                <a:srgbClr val="002060"/>
              </a:solidFill>
              <a:latin typeface="Calibri"/>
            </a:endParaRPr>
          </a:p>
        </p:txBody>
      </p:sp>
      <p:cxnSp>
        <p:nvCxnSpPr>
          <p:cNvPr id="25" name="Straight Connector 24"/>
          <p:cNvCxnSpPr/>
          <p:nvPr/>
        </p:nvCxnSpPr>
        <p:spPr>
          <a:xfrm>
            <a:off x="4724400" y="5797817"/>
            <a:ext cx="723900"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564588" y="5643928"/>
            <a:ext cx="3228892" cy="30777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400" b="1" dirty="0" smtClean="0">
                <a:solidFill>
                  <a:prstClr val="white"/>
                </a:solidFill>
                <a:effectLst>
                  <a:outerShdw blurRad="38100" dist="38100" dir="2700000" algn="tl">
                    <a:srgbClr val="000000">
                      <a:alpha val="43137"/>
                    </a:srgbClr>
                  </a:outerShdw>
                </a:effectLst>
              </a:rPr>
              <a:t>24 hr 100 yr </a:t>
            </a:r>
            <a:r>
              <a:rPr lang="en-US" sz="1400" b="1" dirty="0">
                <a:solidFill>
                  <a:prstClr val="white"/>
                </a:solidFill>
                <a:effectLst>
                  <a:outerShdw blurRad="38100" dist="38100" dir="2700000" algn="tl">
                    <a:srgbClr val="000000">
                      <a:alpha val="43137"/>
                    </a:srgbClr>
                  </a:outerShdw>
                </a:effectLst>
              </a:rPr>
              <a:t>v</a:t>
            </a:r>
            <a:r>
              <a:rPr lang="en-US" sz="1400" b="1" dirty="0" smtClean="0">
                <a:solidFill>
                  <a:prstClr val="white"/>
                </a:solidFill>
                <a:effectLst>
                  <a:outerShdw blurRad="38100" dist="38100" dir="2700000" algn="tl">
                    <a:srgbClr val="000000">
                      <a:alpha val="43137"/>
                    </a:srgbClr>
                  </a:outerShdw>
                </a:effectLst>
              </a:rPr>
              <a:t>alues from TP-40, 1961</a:t>
            </a:r>
            <a:endParaRPr lang="en-US" sz="1400" b="1" dirty="0">
              <a:solidFill>
                <a:prstClr val="white"/>
              </a:solidFill>
              <a:effectLst>
                <a:outerShdw blurRad="38100" dist="38100" dir="2700000" algn="tl">
                  <a:srgbClr val="000000">
                    <a:alpha val="43137"/>
                  </a:srgbClr>
                </a:outerShdw>
              </a:effectLst>
            </a:endParaRPr>
          </a:p>
        </p:txBody>
      </p:sp>
      <p:sp>
        <p:nvSpPr>
          <p:cNvPr id="2" name="TextBox 1"/>
          <p:cNvSpPr txBox="1"/>
          <p:nvPr/>
        </p:nvSpPr>
        <p:spPr>
          <a:xfrm>
            <a:off x="914400" y="6400800"/>
            <a:ext cx="7545457" cy="38100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fontAlgn="base">
              <a:spcBef>
                <a:spcPct val="0"/>
              </a:spcBef>
              <a:spcAft>
                <a:spcPct val="0"/>
              </a:spcAft>
            </a:pPr>
            <a:r>
              <a:rPr lang="en-US" dirty="0" smtClean="0">
                <a:solidFill>
                  <a:prstClr val="white"/>
                </a:solidFill>
              </a:rPr>
              <a:t>Southeast ½ of NE experience a 1 to 2 inch upward shift!</a:t>
            </a:r>
            <a:endParaRPr lang="en-US" dirty="0">
              <a:solidFill>
                <a:prstClr val="white"/>
              </a:solidFill>
            </a:endParaRPr>
          </a:p>
        </p:txBody>
      </p:sp>
      <p:sp>
        <p:nvSpPr>
          <p:cNvPr id="3" name="TextBox 2"/>
          <p:cNvSpPr txBox="1"/>
          <p:nvPr/>
        </p:nvSpPr>
        <p:spPr>
          <a:xfrm>
            <a:off x="3706586" y="762000"/>
            <a:ext cx="3200400" cy="61555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fontAlgn="base">
              <a:spcBef>
                <a:spcPct val="0"/>
              </a:spcBef>
              <a:spcAft>
                <a:spcPct val="0"/>
              </a:spcAft>
            </a:pPr>
            <a:r>
              <a:rPr lang="en-US" b="1" dirty="0" smtClean="0">
                <a:solidFill>
                  <a:srgbClr val="FF0000"/>
                </a:solidFill>
                <a:latin typeface="Arial" charset="0"/>
                <a:cs typeface="Arial" charset="0"/>
              </a:rPr>
              <a:t>From the 2010 Report</a:t>
            </a:r>
          </a:p>
          <a:p>
            <a:pPr fontAlgn="base">
              <a:spcBef>
                <a:spcPct val="0"/>
              </a:spcBef>
              <a:spcAft>
                <a:spcPct val="0"/>
              </a:spcAft>
            </a:pPr>
            <a:r>
              <a:rPr lang="en-US" sz="1600" dirty="0">
                <a:solidFill>
                  <a:prstClr val="white"/>
                </a:solidFill>
                <a:effectLst>
                  <a:outerShdw blurRad="38100" dist="38100" dir="2700000" algn="tl">
                    <a:srgbClr val="000000">
                      <a:alpha val="43137"/>
                    </a:srgbClr>
                  </a:outerShdw>
                </a:effectLst>
                <a:latin typeface="Arial" charset="0"/>
                <a:cs typeface="Arial" charset="0"/>
                <a:hlinkClick r:id="rId3"/>
              </a:rPr>
              <a:t>http://precip.eas.cornell.edu/</a:t>
            </a:r>
            <a:endParaRPr lang="en-US" sz="1600" dirty="0">
              <a:solidFill>
                <a:srgbClr val="FF0000"/>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9056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1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500"/>
                                        <p:tgtEl>
                                          <p:spTgt spid="22"/>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par>
                                <p:cTn id="44" presetID="1"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p:bldP spid="23" grpId="0"/>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Title 1"/>
          <p:cNvSpPr>
            <a:spLocks noGrp="1"/>
          </p:cNvSpPr>
          <p:nvPr>
            <p:ph type="title"/>
          </p:nvPr>
        </p:nvSpPr>
        <p:spPr>
          <a:xfrm>
            <a:off x="457200" y="-41914"/>
            <a:ext cx="8229600" cy="922020"/>
          </a:xfrm>
        </p:spPr>
        <p:txBody>
          <a:bodyPr>
            <a:normAutofit fontScale="90000"/>
          </a:bodyPr>
          <a:lstStyle/>
          <a:p>
            <a:pPr algn="ctr"/>
            <a:r>
              <a:rPr lang="en-US" sz="3600" b="1" dirty="0" smtClean="0">
                <a:solidFill>
                  <a:srgbClr val="FF0000"/>
                </a:solidFill>
              </a:rPr>
              <a:t>NOAA Atlas Update for </a:t>
            </a:r>
            <a:r>
              <a:rPr lang="en-US" sz="3600" b="1" dirty="0">
                <a:solidFill>
                  <a:srgbClr val="FF0000"/>
                </a:solidFill>
              </a:rPr>
              <a:t>New England</a:t>
            </a:r>
            <a:r>
              <a:rPr lang="en-US" sz="3600" b="1" dirty="0"/>
              <a:t/>
            </a:r>
            <a:br>
              <a:rPr lang="en-US" sz="3600" b="1" dirty="0"/>
            </a:br>
            <a:r>
              <a:rPr lang="en-US" sz="2700" b="1" dirty="0">
                <a:solidFill>
                  <a:srgbClr val="FFFF00"/>
                </a:solidFill>
                <a:effectLst>
                  <a:outerShdw blurRad="38100" dist="38100" dir="2700000" algn="tl">
                    <a:srgbClr val="000000">
                      <a:alpha val="43137"/>
                    </a:srgbClr>
                  </a:outerShdw>
                </a:effectLst>
              </a:rPr>
              <a:t>http://hdsc.nws.noaa.gov/hdsc/pfds/index.html</a:t>
            </a:r>
          </a:p>
        </p:txBody>
      </p:sp>
      <p:sp>
        <p:nvSpPr>
          <p:cNvPr id="4" name="TextBox 3"/>
          <p:cNvSpPr txBox="1"/>
          <p:nvPr/>
        </p:nvSpPr>
        <p:spPr>
          <a:xfrm>
            <a:off x="6553200" y="4343400"/>
            <a:ext cx="2057400"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smtClean="0"/>
              <a:t>Preliminary Draft</a:t>
            </a:r>
            <a:endParaRPr lang="en-US" dirty="0"/>
          </a:p>
        </p:txBody>
      </p:sp>
    </p:spTree>
    <p:extLst>
      <p:ext uri="{BB962C8B-B14F-4D97-AF65-F5344CB8AC3E}">
        <p14:creationId xmlns:p14="http://schemas.microsoft.com/office/powerpoint/2010/main" val="12036904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457200"/>
          </a:xfrm>
        </p:spPr>
        <p:txBody>
          <a:bodyPr>
            <a:normAutofit fontScale="90000"/>
          </a:bodyPr>
          <a:lstStyle/>
          <a:p>
            <a:pPr algn="ctr"/>
            <a:r>
              <a:rPr lang="en-US" sz="3600" b="1" dirty="0" smtClean="0"/>
              <a:t>Preliminary Peer Review in Progress</a:t>
            </a:r>
            <a:r>
              <a:rPr lang="en-US" sz="3600" b="1" dirty="0"/>
              <a:t/>
            </a:r>
            <a:br>
              <a:rPr lang="en-US" sz="3600" b="1" dirty="0"/>
            </a:br>
            <a:r>
              <a:rPr lang="en-US" sz="2700" b="1" dirty="0">
                <a:solidFill>
                  <a:srgbClr val="FFFF00"/>
                </a:solidFill>
                <a:effectLst>
                  <a:outerShdw blurRad="38100" dist="38100" dir="2700000" algn="tl">
                    <a:srgbClr val="000000">
                      <a:alpha val="43137"/>
                    </a:srgbClr>
                  </a:outerShdw>
                </a:effectLst>
              </a:rPr>
              <a:t>http://hdsc.nws.noaa.gov/hdsc/pfds/peer_review/</a:t>
            </a:r>
          </a:p>
        </p:txBody>
      </p:sp>
      <p:pic>
        <p:nvPicPr>
          <p:cNvPr id="1331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6200" y="1143000"/>
            <a:ext cx="44958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24400" y="1143000"/>
            <a:ext cx="42672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54519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media.salon.com/2010/04/when_the_floods_came_to_my_rhode_island_tow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9399" y="1227083"/>
            <a:ext cx="3762935" cy="273531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ww4.hdnux.com/photos/06/02/33/1582811/10/628x4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9400" y="4038600"/>
            <a:ext cx="3784600" cy="275757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150586" y="1529567"/>
            <a:ext cx="5170714" cy="4593772"/>
          </a:xfrm>
        </p:spPr>
        <p:txBody>
          <a:bodyPr/>
          <a:lstStyle/>
          <a:p>
            <a:r>
              <a:rPr lang="en-US" sz="2400" dirty="0" smtClean="0">
                <a:latin typeface="Constantia" panose="02030602050306030303" pitchFamily="18" charset="0"/>
              </a:rPr>
              <a:t>Small watersheds feeling the effects</a:t>
            </a:r>
          </a:p>
          <a:p>
            <a:pPr lvl="1"/>
            <a:r>
              <a:rPr lang="en-US" sz="2000" dirty="0" smtClean="0">
                <a:latin typeface="Constantia" panose="02030602050306030303" pitchFamily="18" charset="0"/>
              </a:rPr>
              <a:t>Changes in frequency/magnitude</a:t>
            </a:r>
          </a:p>
          <a:p>
            <a:pPr lvl="1"/>
            <a:r>
              <a:rPr lang="en-US" sz="2000" dirty="0" smtClean="0">
                <a:latin typeface="Constantia" panose="02030602050306030303" pitchFamily="18" charset="0"/>
              </a:rPr>
              <a:t>Part land use/urbanization</a:t>
            </a:r>
          </a:p>
          <a:p>
            <a:pPr lvl="2"/>
            <a:r>
              <a:rPr lang="en-US" sz="2000" dirty="0" smtClean="0">
                <a:latin typeface="Constantia" panose="02030602050306030303" pitchFamily="18" charset="0"/>
              </a:rPr>
              <a:t>Compounded by encroachment in the floodplain</a:t>
            </a:r>
          </a:p>
          <a:p>
            <a:pPr lvl="1"/>
            <a:r>
              <a:rPr lang="en-US" sz="2000" dirty="0" smtClean="0">
                <a:latin typeface="Constantia" panose="02030602050306030303" pitchFamily="18" charset="0"/>
              </a:rPr>
              <a:t>Part changing climate </a:t>
            </a:r>
          </a:p>
          <a:p>
            <a:r>
              <a:rPr lang="en-US" sz="2400" dirty="0" smtClean="0">
                <a:latin typeface="Constantia" panose="02030602050306030303" pitchFamily="18" charset="0"/>
              </a:rPr>
              <a:t>Larger basins with flood control haven’t seen as noticeable a shift</a:t>
            </a:r>
          </a:p>
          <a:p>
            <a:pPr lvl="1"/>
            <a:r>
              <a:rPr lang="en-US" sz="2000" dirty="0" smtClean="0">
                <a:latin typeface="Constantia" panose="02030602050306030303" pitchFamily="18" charset="0"/>
              </a:rPr>
              <a:t>Most USACE reservoirs are built for 6-8 inch runoff events</a:t>
            </a:r>
          </a:p>
          <a:p>
            <a:pPr lvl="1"/>
            <a:r>
              <a:rPr lang="en-US" sz="2000" dirty="0" smtClean="0">
                <a:latin typeface="Constantia" panose="02030602050306030303" pitchFamily="18" charset="0"/>
              </a:rPr>
              <a:t>Greater capacity to handle more rain</a:t>
            </a:r>
          </a:p>
        </p:txBody>
      </p:sp>
      <p:sp>
        <p:nvSpPr>
          <p:cNvPr id="2" name="Title 1"/>
          <p:cNvSpPr>
            <a:spLocks noGrp="1"/>
          </p:cNvSpPr>
          <p:nvPr>
            <p:ph type="title"/>
          </p:nvPr>
        </p:nvSpPr>
        <p:spPr>
          <a:xfrm>
            <a:off x="457200" y="152400"/>
            <a:ext cx="8229600" cy="1066800"/>
          </a:xfrm>
        </p:spPr>
        <p:txBody>
          <a:bodyPr>
            <a:normAutofit fontScale="90000"/>
          </a:bodyPr>
          <a:lstStyle/>
          <a:p>
            <a:r>
              <a:rPr lang="en-US" dirty="0" smtClean="0"/>
              <a:t>Trends in Flood Frequency:</a:t>
            </a:r>
            <a:br>
              <a:rPr lang="en-US" dirty="0" smtClean="0"/>
            </a:br>
            <a:r>
              <a:rPr lang="en-US" sz="3600" i="1" dirty="0" smtClean="0"/>
              <a:t>From the Practitioner’s perspective</a:t>
            </a:r>
            <a:endParaRPr lang="en-US" dirty="0"/>
          </a:p>
        </p:txBody>
      </p:sp>
      <p:sp>
        <p:nvSpPr>
          <p:cNvPr id="5" name="TextBox 4"/>
          <p:cNvSpPr txBox="1">
            <a:spLocks noChangeArrowheads="1"/>
          </p:cNvSpPr>
          <p:nvPr/>
        </p:nvSpPr>
        <p:spPr bwMode="auto">
          <a:xfrm>
            <a:off x="5399314" y="3429000"/>
            <a:ext cx="3363685" cy="461665"/>
          </a:xfrm>
          <a:prstGeom prst="rect">
            <a:avLst/>
          </a:prstGeom>
          <a:noFill/>
          <a:ln w="9525">
            <a:noFill/>
            <a:miter lim="800000"/>
            <a:headEnd/>
            <a:tailEnd/>
          </a:ln>
        </p:spPr>
        <p:txBody>
          <a:bodyPr wrap="square">
            <a:spAutoFit/>
          </a:bodyPr>
          <a:lstStyle/>
          <a:p>
            <a:pPr fontAlgn="base">
              <a:spcBef>
                <a:spcPct val="0"/>
              </a:spcBef>
              <a:spcAft>
                <a:spcPct val="0"/>
              </a:spcAft>
            </a:pPr>
            <a:r>
              <a:rPr lang="en-US" sz="1200" b="1" dirty="0" smtClean="0">
                <a:solidFill>
                  <a:srgbClr val="FFFF00"/>
                </a:solidFill>
                <a:effectLst>
                  <a:outerShdw blurRad="38100" dist="38100" dir="2700000" algn="tl">
                    <a:srgbClr val="000000">
                      <a:alpha val="43137"/>
                    </a:srgbClr>
                  </a:outerShdw>
                </a:effectLst>
                <a:latin typeface="Arial" charset="0"/>
                <a:cs typeface="Arial" charset="0"/>
              </a:rPr>
              <a:t>Perkins Avenue, Warwick, RI</a:t>
            </a:r>
          </a:p>
          <a:p>
            <a:pPr fontAlgn="base">
              <a:spcBef>
                <a:spcPct val="0"/>
              </a:spcBef>
              <a:spcAft>
                <a:spcPct val="0"/>
              </a:spcAft>
            </a:pPr>
            <a:r>
              <a:rPr lang="en-US" sz="1200" b="1" dirty="0" smtClean="0">
                <a:solidFill>
                  <a:srgbClr val="FFFF00"/>
                </a:solidFill>
                <a:effectLst>
                  <a:outerShdw blurRad="38100" dist="38100" dir="2700000" algn="tl">
                    <a:srgbClr val="000000">
                      <a:alpha val="43137"/>
                    </a:srgbClr>
                  </a:outerShdw>
                </a:effectLst>
                <a:latin typeface="Arial" charset="0"/>
                <a:cs typeface="Arial" charset="0"/>
              </a:rPr>
              <a:t>Tuesday,  March 30, 2010</a:t>
            </a:r>
            <a:endParaRPr lang="en-US" sz="1200" b="1" dirty="0">
              <a:solidFill>
                <a:srgbClr val="FFFF00"/>
              </a:solidFill>
              <a:effectLst>
                <a:outerShdw blurRad="38100" dist="38100" dir="2700000" algn="tl">
                  <a:srgbClr val="000000">
                    <a:alpha val="43137"/>
                  </a:srgbClr>
                </a:outerShdw>
              </a:effectLst>
              <a:latin typeface="Arial" charset="0"/>
              <a:cs typeface="Arial" charset="0"/>
            </a:endParaRPr>
          </a:p>
        </p:txBody>
      </p:sp>
      <p:sp>
        <p:nvSpPr>
          <p:cNvPr id="9" name="TextBox 8"/>
          <p:cNvSpPr txBox="1"/>
          <p:nvPr/>
        </p:nvSpPr>
        <p:spPr>
          <a:xfrm>
            <a:off x="5359400" y="6096000"/>
            <a:ext cx="3810000" cy="738664"/>
          </a:xfrm>
          <a:prstGeom prst="rect">
            <a:avLst/>
          </a:prstGeom>
          <a:noFill/>
        </p:spPr>
        <p:txBody>
          <a:bodyPr wrap="square" rtlCol="0">
            <a:spAutoFit/>
          </a:bodyPr>
          <a:lstStyle/>
          <a:p>
            <a:r>
              <a:rPr lang="en-US" sz="1400" b="1" dirty="0" smtClean="0">
                <a:solidFill>
                  <a:srgbClr val="FFFF00"/>
                </a:solidFill>
                <a:effectLst>
                  <a:outerShdw blurRad="38100" dist="38100" dir="2700000" algn="tl">
                    <a:srgbClr val="000000">
                      <a:alpha val="43137"/>
                    </a:srgbClr>
                  </a:outerShdw>
                </a:effectLst>
              </a:rPr>
              <a:t>Flooding along the Housatonic River following Lee, Sept 8, 2011.</a:t>
            </a:r>
          </a:p>
          <a:p>
            <a:r>
              <a:rPr lang="en-US" sz="1400" b="1" dirty="0" smtClean="0">
                <a:solidFill>
                  <a:srgbClr val="FFFF00"/>
                </a:solidFill>
                <a:effectLst>
                  <a:outerShdw blurRad="38100" dist="38100" dir="2700000" algn="tl">
                    <a:srgbClr val="000000">
                      <a:alpha val="43137"/>
                    </a:srgbClr>
                  </a:outerShdw>
                </a:effectLst>
              </a:rPr>
              <a:t>Photo: A. Driscoll, Connecticut Post</a:t>
            </a:r>
          </a:p>
        </p:txBody>
      </p:sp>
    </p:spTree>
    <p:extLst>
      <p:ext uri="{BB962C8B-B14F-4D97-AF65-F5344CB8AC3E}">
        <p14:creationId xmlns:p14="http://schemas.microsoft.com/office/powerpoint/2010/main" val="10321965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72" y="1406098"/>
            <a:ext cx="4724400" cy="4800600"/>
          </a:xfrm>
        </p:spPr>
        <p:txBody>
          <a:bodyPr/>
          <a:lstStyle/>
          <a:p>
            <a:r>
              <a:rPr lang="en-US" sz="2400" dirty="0" smtClean="0"/>
              <a:t>Mathias Collins – NOAA NFMS – Restoration center</a:t>
            </a:r>
          </a:p>
          <a:p>
            <a:pPr lvl="1"/>
            <a:r>
              <a:rPr lang="en-US" sz="2000" dirty="0" smtClean="0"/>
              <a:t>2009 study of 28 watersheds with minimal human influences </a:t>
            </a:r>
          </a:p>
          <a:p>
            <a:pPr lvl="1"/>
            <a:r>
              <a:rPr lang="en-US" sz="2000" dirty="0" smtClean="0"/>
              <a:t>Results indicate basins in central and western Maine  experienced increased peak annual flows</a:t>
            </a:r>
          </a:p>
          <a:p>
            <a:pPr lvl="2"/>
            <a:r>
              <a:rPr lang="en-US" sz="1800" dirty="0" smtClean="0"/>
              <a:t>Strongest statistical trends noted by the large blue triangles</a:t>
            </a:r>
          </a:p>
          <a:p>
            <a:pPr lvl="1"/>
            <a:endParaRPr lang="en-US" sz="2000" dirty="0"/>
          </a:p>
        </p:txBody>
      </p:sp>
      <p:sp>
        <p:nvSpPr>
          <p:cNvPr id="3" name="Title 2"/>
          <p:cNvSpPr>
            <a:spLocks noGrp="1"/>
          </p:cNvSpPr>
          <p:nvPr>
            <p:ph type="title"/>
          </p:nvPr>
        </p:nvSpPr>
        <p:spPr>
          <a:xfrm>
            <a:off x="152400" y="228600"/>
            <a:ext cx="8229600" cy="533400"/>
          </a:xfrm>
        </p:spPr>
        <p:txBody>
          <a:bodyPr>
            <a:noAutofit/>
          </a:bodyPr>
          <a:lstStyle/>
          <a:p>
            <a:r>
              <a:rPr lang="en-US" sz="3200" dirty="0" smtClean="0"/>
              <a:t>Instantaneous peak flows</a:t>
            </a:r>
            <a:endParaRPr lang="en-US" sz="32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762000"/>
            <a:ext cx="41148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953000" y="5791200"/>
            <a:ext cx="41148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200" b="1" dirty="0" smtClean="0">
                <a:effectLst>
                  <a:outerShdw blurRad="38100" dist="38100" dir="2700000" algn="tl">
                    <a:srgbClr val="000000">
                      <a:alpha val="43137"/>
                    </a:srgbClr>
                  </a:outerShdw>
                </a:effectLst>
              </a:rPr>
              <a:t>Spatial distribution of trend directions &amp; magnitudes for based with minimal human influences.  </a:t>
            </a:r>
            <a:br>
              <a:rPr lang="en-US" sz="1200" b="1" dirty="0" smtClean="0">
                <a:effectLst>
                  <a:outerShdw blurRad="38100" dist="38100" dir="2700000" algn="tl">
                    <a:srgbClr val="000000">
                      <a:alpha val="43137"/>
                    </a:srgbClr>
                  </a:outerShdw>
                </a:effectLst>
              </a:rPr>
            </a:br>
            <a:r>
              <a:rPr lang="en-US" sz="1200" b="1" dirty="0" smtClean="0">
                <a:solidFill>
                  <a:srgbClr val="FFFF00"/>
                </a:solidFill>
                <a:effectLst>
                  <a:outerShdw blurRad="38100" dist="38100" dir="2700000" algn="tl">
                    <a:srgbClr val="000000">
                      <a:alpha val="43137"/>
                    </a:srgbClr>
                  </a:outerShdw>
                </a:effectLst>
              </a:rPr>
              <a:t>Reference:  </a:t>
            </a:r>
            <a:r>
              <a:rPr lang="en-US" sz="1200" b="1" i="1" dirty="0" smtClean="0">
                <a:solidFill>
                  <a:srgbClr val="FFFF00"/>
                </a:solidFill>
                <a:effectLst>
                  <a:outerShdw blurRad="38100" dist="38100" dir="2700000" algn="tl">
                    <a:srgbClr val="000000">
                      <a:alpha val="43137"/>
                    </a:srgbClr>
                  </a:outerShdw>
                </a:effectLst>
              </a:rPr>
              <a:t>M. Collins, Journal of The American Water Resources Association (JAWRA) April 2009.</a:t>
            </a:r>
            <a:endParaRPr lang="en-US" sz="1200" b="1" i="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75287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1"/>
          <p:cNvSpPr>
            <a:spLocks noGrp="1"/>
          </p:cNvSpPr>
          <p:nvPr>
            <p:ph idx="1"/>
          </p:nvPr>
        </p:nvSpPr>
        <p:spPr/>
        <p:txBody>
          <a:bodyPr/>
          <a:lstStyle/>
          <a:p>
            <a:pPr eaLnBrk="1" hangingPunct="1"/>
            <a:r>
              <a:rPr lang="en-US" sz="2800" dirty="0" smtClean="0"/>
              <a:t>From a “Practitioner’s Perspective”</a:t>
            </a:r>
          </a:p>
          <a:p>
            <a:pPr eaLnBrk="1" hangingPunct="1"/>
            <a:r>
              <a:rPr lang="en-US" sz="2800" dirty="0" smtClean="0"/>
              <a:t>Touch upon some of our major flood events of the past 10 years</a:t>
            </a:r>
          </a:p>
          <a:p>
            <a:pPr lvl="1" eaLnBrk="1" hangingPunct="1"/>
            <a:r>
              <a:rPr lang="en-US" sz="2800" dirty="0" smtClean="0"/>
              <a:t>Big Rainstorms &amp; High Impact Tropical Storms</a:t>
            </a:r>
            <a:endParaRPr lang="en-US" dirty="0" smtClean="0"/>
          </a:p>
          <a:p>
            <a:pPr lvl="1" eaLnBrk="1" hangingPunct="1"/>
            <a:r>
              <a:rPr lang="en-US" sz="2800" dirty="0" smtClean="0"/>
              <a:t>Common themes &amp; characteristics</a:t>
            </a:r>
          </a:p>
          <a:p>
            <a:pPr eaLnBrk="1" hangingPunct="1"/>
            <a:r>
              <a:rPr lang="en-US" sz="2800" dirty="0" smtClean="0"/>
              <a:t>How may a changing climate be impacting storm behavior in the Northeast?</a:t>
            </a:r>
          </a:p>
          <a:p>
            <a:pPr eaLnBrk="1" hangingPunct="1"/>
            <a:r>
              <a:rPr lang="en-US" sz="2800" dirty="0" smtClean="0"/>
              <a:t>What does this all mean?</a:t>
            </a:r>
          </a:p>
        </p:txBody>
      </p:sp>
      <p:sp>
        <p:nvSpPr>
          <p:cNvPr id="3" name="Title 2"/>
          <p:cNvSpPr>
            <a:spLocks noGrp="1"/>
          </p:cNvSpPr>
          <p:nvPr>
            <p:ph type="title"/>
          </p:nvPr>
        </p:nvSpPr>
        <p:spPr/>
        <p:txBody>
          <a:bodyPr/>
          <a:lstStyle/>
          <a:p>
            <a:pPr eaLnBrk="1" fontAlgn="auto" hangingPunct="1">
              <a:spcAft>
                <a:spcPts val="0"/>
              </a:spcAft>
              <a:defRPr/>
            </a:pPr>
            <a:r>
              <a:rPr dirty="0" smtClean="0"/>
              <a:t>Outline</a:t>
            </a:r>
            <a:endParaRPr dirty="0"/>
          </a:p>
        </p:txBody>
      </p:sp>
    </p:spTree>
    <p:extLst>
      <p:ext uri="{BB962C8B-B14F-4D97-AF65-F5344CB8AC3E}">
        <p14:creationId xmlns:p14="http://schemas.microsoft.com/office/powerpoint/2010/main" val="20283337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353" y="1447800"/>
            <a:ext cx="4724400" cy="4800600"/>
          </a:xfrm>
        </p:spPr>
        <p:txBody>
          <a:bodyPr/>
          <a:lstStyle/>
          <a:p>
            <a:r>
              <a:rPr lang="en-US" sz="2400" dirty="0" smtClean="0"/>
              <a:t>Mathias Collins – NOAA NFMS – Restoration center</a:t>
            </a:r>
          </a:p>
          <a:p>
            <a:pPr lvl="1"/>
            <a:r>
              <a:rPr lang="en-US" sz="2000" dirty="0" smtClean="0"/>
              <a:t>2011 study of 23 watersheds with minimal human influences </a:t>
            </a:r>
          </a:p>
          <a:p>
            <a:pPr lvl="1"/>
            <a:r>
              <a:rPr lang="en-US" sz="2000" dirty="0" smtClean="0"/>
              <a:t>Examined peaks over defined thresholds per water year (direct measure of flood frequency)</a:t>
            </a:r>
          </a:p>
          <a:p>
            <a:pPr lvl="1"/>
            <a:r>
              <a:rPr lang="en-US" sz="2000" dirty="0" smtClean="0"/>
              <a:t>More </a:t>
            </a:r>
            <a:r>
              <a:rPr lang="en-US" sz="2300" dirty="0" smtClean="0"/>
              <a:t>frequent flooding at 22 of 23 locations </a:t>
            </a:r>
          </a:p>
          <a:p>
            <a:pPr lvl="1"/>
            <a:r>
              <a:rPr lang="en-US" sz="2300" dirty="0" smtClean="0"/>
              <a:t>Increasing flood magnitude at 17 of 23 locations</a:t>
            </a:r>
          </a:p>
          <a:p>
            <a:pPr lvl="1"/>
            <a:endParaRPr lang="en-US" sz="2000" dirty="0"/>
          </a:p>
        </p:txBody>
      </p:sp>
      <p:sp>
        <p:nvSpPr>
          <p:cNvPr id="3" name="Title 2"/>
          <p:cNvSpPr>
            <a:spLocks noGrp="1"/>
          </p:cNvSpPr>
          <p:nvPr>
            <p:ph type="title"/>
          </p:nvPr>
        </p:nvSpPr>
        <p:spPr>
          <a:xfrm>
            <a:off x="152400" y="228600"/>
            <a:ext cx="8229600" cy="685800"/>
          </a:xfrm>
        </p:spPr>
        <p:txBody>
          <a:bodyPr>
            <a:noAutofit/>
          </a:bodyPr>
          <a:lstStyle/>
          <a:p>
            <a:r>
              <a:rPr lang="en-US" sz="3200" dirty="0" smtClean="0"/>
              <a:t>Increased low magnitude floods</a:t>
            </a:r>
            <a:endParaRPr lang="en-US" sz="3200"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0340" y="1066800"/>
            <a:ext cx="4114800" cy="468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020340" y="5638800"/>
            <a:ext cx="4114800" cy="101566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200" b="1" dirty="0" smtClean="0">
                <a:effectLst>
                  <a:outerShdw blurRad="38100" dist="38100" dir="2700000" algn="tl">
                    <a:srgbClr val="000000">
                      <a:alpha val="43137"/>
                    </a:srgbClr>
                  </a:outerShdw>
                </a:effectLst>
              </a:rPr>
              <a:t>Spatial Distribution of Flood Frequency – as measured by peaks over threshold per water year. </a:t>
            </a:r>
            <a:br>
              <a:rPr lang="en-US" sz="1200" b="1" dirty="0" smtClean="0">
                <a:effectLst>
                  <a:outerShdw blurRad="38100" dist="38100" dir="2700000" algn="tl">
                    <a:srgbClr val="000000">
                      <a:alpha val="43137"/>
                    </a:srgbClr>
                  </a:outerShdw>
                </a:effectLst>
              </a:rPr>
            </a:br>
            <a:r>
              <a:rPr lang="en-US" sz="1200" b="1" dirty="0" smtClean="0">
                <a:solidFill>
                  <a:srgbClr val="FFFF00"/>
                </a:solidFill>
                <a:effectLst>
                  <a:outerShdw blurRad="38100" dist="38100" dir="2700000" algn="tl">
                    <a:srgbClr val="000000">
                      <a:alpha val="43137"/>
                    </a:srgbClr>
                  </a:outerShdw>
                </a:effectLst>
              </a:rPr>
              <a:t>Reference:  W. Armstrong, M. </a:t>
            </a:r>
            <a:r>
              <a:rPr lang="en-US" sz="1200" b="1" i="1" dirty="0" smtClean="0">
                <a:solidFill>
                  <a:srgbClr val="FFFF00"/>
                </a:solidFill>
                <a:effectLst>
                  <a:outerShdw blurRad="38100" dist="38100" dir="2700000" algn="tl">
                    <a:srgbClr val="000000">
                      <a:alpha val="43137"/>
                    </a:srgbClr>
                  </a:outerShdw>
                </a:effectLst>
              </a:rPr>
              <a:t>Collins, and N. Snyder Journal of The American Water Resources Association (JAWRA) April 2011.</a:t>
            </a:r>
            <a:endParaRPr lang="en-US" sz="1200" b="1" i="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19538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0" y="914400"/>
            <a:ext cx="9144000" cy="5943600"/>
          </a:xfrm>
          <a:prstGeom prst="rect">
            <a:avLst/>
          </a:prstGeom>
          <a:noFill/>
          <a:ln w="9525">
            <a:noFill/>
            <a:miter lim="800000"/>
            <a:headEnd/>
            <a:tailEnd/>
          </a:ln>
          <a:effectLst/>
        </p:spPr>
      </p:pic>
      <p:sp>
        <p:nvSpPr>
          <p:cNvPr id="3" name="Title 2"/>
          <p:cNvSpPr txBox="1">
            <a:spLocks/>
          </p:cNvSpPr>
          <p:nvPr/>
        </p:nvSpPr>
        <p:spPr>
          <a:xfrm>
            <a:off x="152400" y="0"/>
            <a:ext cx="8229600" cy="1066800"/>
          </a:xfrm>
          <a:prstGeom prst="rect">
            <a:avLst/>
          </a:prstGeom>
        </p:spPr>
        <p:txBody>
          <a:bodyPr>
            <a:no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r>
              <a:rPr lang="en-US" sz="2800" dirty="0" smtClean="0"/>
              <a:t>NERFC:  Examining Flood Frequency&amp; Magnitude of flood events at NWS forecast points</a:t>
            </a:r>
            <a:endParaRPr lang="en-US" sz="2800" dirty="0"/>
          </a:p>
        </p:txBody>
      </p:sp>
    </p:spTree>
    <p:extLst>
      <p:ext uri="{BB962C8B-B14F-4D97-AF65-F5344CB8AC3E}">
        <p14:creationId xmlns:p14="http://schemas.microsoft.com/office/powerpoint/2010/main" val="4042714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0" y="0"/>
            <a:ext cx="9144000" cy="6858001"/>
          </a:xfrm>
          <a:prstGeom prst="rect">
            <a:avLst/>
          </a:prstGeom>
          <a:noFill/>
          <a:ln w="9525">
            <a:noFill/>
            <a:miter lim="800000"/>
            <a:headEnd/>
            <a:tailEnd/>
          </a:ln>
          <a:effectLst/>
        </p:spPr>
      </p:pic>
    </p:spTree>
    <p:extLst>
      <p:ext uri="{BB962C8B-B14F-4D97-AF65-F5344CB8AC3E}">
        <p14:creationId xmlns:p14="http://schemas.microsoft.com/office/powerpoint/2010/main" val="3527612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63872" y="457200"/>
            <a:ext cx="9080128" cy="5867400"/>
          </a:xfrm>
          <a:prstGeom prst="rect">
            <a:avLst/>
          </a:prstGeom>
          <a:noFill/>
          <a:ln w="9525">
            <a:noFill/>
            <a:miter lim="800000"/>
            <a:headEnd/>
            <a:tailEnd/>
          </a:ln>
          <a:effectLst/>
        </p:spPr>
      </p:pic>
    </p:spTree>
    <p:extLst>
      <p:ext uri="{BB962C8B-B14F-4D97-AF65-F5344CB8AC3E}">
        <p14:creationId xmlns:p14="http://schemas.microsoft.com/office/powerpoint/2010/main" val="1906388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290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rot="5400000">
            <a:off x="3048000" y="4572000"/>
            <a:ext cx="60960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 name="Right Arrow 5"/>
          <p:cNvSpPr/>
          <p:nvPr/>
        </p:nvSpPr>
        <p:spPr>
          <a:xfrm>
            <a:off x="3429000" y="4572000"/>
            <a:ext cx="228600" cy="76200"/>
          </a:xfrm>
          <a:prstGeom prst="rightArrow">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7" name="TextBox 6"/>
          <p:cNvSpPr txBox="1"/>
          <p:nvPr/>
        </p:nvSpPr>
        <p:spPr>
          <a:xfrm>
            <a:off x="1181100" y="3753505"/>
            <a:ext cx="2133600" cy="73866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fontAlgn="base">
              <a:spcBef>
                <a:spcPct val="0"/>
              </a:spcBef>
              <a:spcAft>
                <a:spcPct val="0"/>
              </a:spcAft>
            </a:pPr>
            <a:r>
              <a:rPr lang="en-US" sz="1400" b="1" dirty="0" smtClean="0">
                <a:solidFill>
                  <a:prstClr val="black"/>
                </a:solidFill>
                <a:effectLst>
                  <a:outerShdw blurRad="38100" dist="38100" dir="2700000" algn="tl">
                    <a:srgbClr val="000000">
                      <a:alpha val="43137"/>
                    </a:srgbClr>
                  </a:outerShdw>
                </a:effectLst>
              </a:rPr>
              <a:t>Post Shopping Malls </a:t>
            </a:r>
            <a:br>
              <a:rPr lang="en-US" sz="1400" b="1" dirty="0" smtClean="0">
                <a:solidFill>
                  <a:prstClr val="black"/>
                </a:solidFill>
                <a:effectLst>
                  <a:outerShdw blurRad="38100" dist="38100" dir="2700000" algn="tl">
                    <a:srgbClr val="000000">
                      <a:alpha val="43137"/>
                    </a:srgbClr>
                  </a:outerShdw>
                </a:effectLst>
              </a:rPr>
            </a:br>
            <a:r>
              <a:rPr lang="en-US" sz="1400" b="1" dirty="0" smtClean="0">
                <a:solidFill>
                  <a:prstClr val="black"/>
                </a:solidFill>
                <a:effectLst>
                  <a:outerShdw blurRad="38100" dist="38100" dir="2700000" algn="tl">
                    <a:srgbClr val="000000">
                      <a:alpha val="43137"/>
                    </a:srgbClr>
                  </a:outerShdw>
                </a:effectLst>
              </a:rPr>
              <a:t>I-95  &amp; I-295 construction</a:t>
            </a:r>
            <a:endParaRPr lang="en-US" sz="1400" b="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2891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 presetClass="entr" presetSubtype="8"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0-#ppt_w/2"/>
                                          </p:val>
                                        </p:tav>
                                        <p:tav tm="100000">
                                          <p:val>
                                            <p:strVal val="#ppt_x"/>
                                          </p:val>
                                        </p:tav>
                                      </p:tavLst>
                                    </p:anim>
                                    <p:anim calcmode="lin" valueType="num">
                                      <p:cBhvr additive="base">
                                        <p:cTn id="10" dur="500" fill="hold"/>
                                        <p:tgtEl>
                                          <p:spTgt spid="6"/>
                                        </p:tgtEl>
                                        <p:attrNameLst>
                                          <p:attrName>ppt_y</p:attrName>
                                        </p:attrNameLst>
                                      </p:cBhvr>
                                      <p:tavLst>
                                        <p:tav tm="0">
                                          <p:val>
                                            <p:strVal val="#ppt_y"/>
                                          </p:val>
                                        </p:tav>
                                        <p:tav tm="100000">
                                          <p:val>
                                            <p:strVal val="#ppt_y"/>
                                          </p:val>
                                        </p:tav>
                                      </p:tavLst>
                                    </p:anim>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Northeast has become a “hot spot” for record floods &amp; heavy rainfall in the past 10 years</a:t>
            </a:r>
            <a:endParaRPr lang="en-US" dirty="0"/>
          </a:p>
          <a:p>
            <a:r>
              <a:rPr lang="en-US" dirty="0" smtClean="0"/>
              <a:t>Noticeable trends include increased yearly rainfall and increased annual temperatures</a:t>
            </a:r>
          </a:p>
          <a:p>
            <a:pPr lvl="1"/>
            <a:r>
              <a:rPr lang="en-US" dirty="0" smtClean="0"/>
              <a:t>Southeast New England has experienced a 1 to 2 inch shift upwards in the 100 yr – 24 hour rainfall </a:t>
            </a:r>
          </a:p>
          <a:p>
            <a:r>
              <a:rPr lang="en-US" dirty="0" smtClean="0"/>
              <a:t>Smaller watersheds &amp; those with significant urbanization are most vulnerable to increased river &amp; stream flooding</a:t>
            </a:r>
          </a:p>
        </p:txBody>
      </p:sp>
      <p:sp>
        <p:nvSpPr>
          <p:cNvPr id="3" name="Title 2"/>
          <p:cNvSpPr>
            <a:spLocks noGrp="1"/>
          </p:cNvSpPr>
          <p:nvPr>
            <p:ph type="title"/>
          </p:nvPr>
        </p:nvSpPr>
        <p:spPr/>
        <p:txBody>
          <a:bodyPr/>
          <a:lstStyle/>
          <a:p>
            <a:r>
              <a:rPr lang="en-US" dirty="0" smtClean="0"/>
              <a:t>Summary </a:t>
            </a:r>
            <a:endParaRPr lang="en-US" dirty="0"/>
          </a:p>
        </p:txBody>
      </p:sp>
    </p:spTree>
    <p:extLst>
      <p:ext uri="{BB962C8B-B14F-4D97-AF65-F5344CB8AC3E}">
        <p14:creationId xmlns:p14="http://schemas.microsoft.com/office/powerpoint/2010/main" val="41181777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rmAutofit fontScale="90000"/>
          </a:bodyPr>
          <a:lstStyle/>
          <a:p>
            <a:pPr algn="ctr"/>
            <a:r>
              <a:rPr lang="en-US" b="1" dirty="0" smtClean="0"/>
              <a:t>Far reaching implications:  </a:t>
            </a:r>
            <a:r>
              <a:rPr lang="en-US" dirty="0" smtClean="0"/>
              <a:t/>
            </a:r>
            <a:br>
              <a:rPr lang="en-US" dirty="0" smtClean="0"/>
            </a:br>
            <a:r>
              <a:rPr lang="en-US" sz="3600" b="1" i="1" dirty="0" smtClean="0">
                <a:effectLst>
                  <a:outerShdw blurRad="38100" dist="38100" dir="2700000" algn="tl">
                    <a:srgbClr val="000000">
                      <a:alpha val="43137"/>
                    </a:srgbClr>
                  </a:outerShdw>
                </a:effectLst>
              </a:rPr>
              <a:t>Protect, Adapt or Retreat???</a:t>
            </a:r>
            <a:endParaRPr lang="en-US" sz="3600" b="1" i="1" dirty="0">
              <a:effectLst>
                <a:outerShdw blurRad="38100" dist="38100" dir="2700000" algn="tl">
                  <a:srgbClr val="000000">
                    <a:alpha val="43137"/>
                  </a:srgbClr>
                </a:outerShdw>
              </a:effectLst>
            </a:endParaRPr>
          </a:p>
        </p:txBody>
      </p:sp>
      <p:sp>
        <p:nvSpPr>
          <p:cNvPr id="4" name="Content Placeholder 3"/>
          <p:cNvSpPr>
            <a:spLocks noGrp="1"/>
          </p:cNvSpPr>
          <p:nvPr>
            <p:ph sz="half" idx="2"/>
          </p:nvPr>
        </p:nvSpPr>
        <p:spPr>
          <a:xfrm>
            <a:off x="304800" y="1066800"/>
            <a:ext cx="8534400" cy="2209800"/>
          </a:xfrm>
        </p:spPr>
        <p:txBody>
          <a:bodyPr/>
          <a:lstStyle/>
          <a:p>
            <a:r>
              <a:rPr lang="en-US" dirty="0" smtClean="0"/>
              <a:t>Floodplain,  land use, infrastructure, dam spillway requirements, drainage requirements, non-point source runoff, bridge clearances, “hardening” of critical facilities in the floodplain, property values etc…</a:t>
            </a:r>
          </a:p>
          <a:p>
            <a:r>
              <a:rPr lang="en-US" dirty="0" smtClean="0"/>
              <a:t>Flood Insurance – work to increase participation</a:t>
            </a:r>
          </a:p>
          <a:p>
            <a:r>
              <a:rPr lang="en-US" dirty="0" smtClean="0"/>
              <a:t>How much risk are we willing to insure and accept?</a:t>
            </a:r>
            <a:endParaRPr lang="en-US" dirty="0"/>
          </a:p>
        </p:txBody>
      </p:sp>
      <p:graphicFrame>
        <p:nvGraphicFramePr>
          <p:cNvPr id="3074" name="Object 2"/>
          <p:cNvGraphicFramePr>
            <a:graphicFrameLocks noGrp="1" noChangeAspect="1"/>
          </p:cNvGraphicFramePr>
          <p:nvPr>
            <p:ph sz="half" idx="1"/>
            <p:extLst>
              <p:ext uri="{D42A27DB-BD31-4B8C-83A1-F6EECF244321}">
                <p14:modId xmlns:p14="http://schemas.microsoft.com/office/powerpoint/2010/main" val="3465053785"/>
              </p:ext>
            </p:extLst>
          </p:nvPr>
        </p:nvGraphicFramePr>
        <p:xfrm>
          <a:off x="0" y="3657600"/>
          <a:ext cx="9144000" cy="3200400"/>
        </p:xfrm>
        <a:graphic>
          <a:graphicData uri="http://schemas.openxmlformats.org/presentationml/2006/ole">
            <mc:AlternateContent xmlns:mc="http://schemas.openxmlformats.org/markup-compatibility/2006">
              <mc:Choice xmlns:v="urn:schemas-microsoft-com:vml" Requires="v">
                <p:oleObj spid="_x0000_s9245" name="Document" r:id="rId3" imgW="6916115" imgH="3162741" progId="Word.Document.8">
                  <p:embed/>
                </p:oleObj>
              </mc:Choice>
              <mc:Fallback>
                <p:oleObj name="Document" r:id="rId3" imgW="6916115" imgH="3162741" progId="Word.Documen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57600"/>
                        <a:ext cx="9144000" cy="3200400"/>
                      </a:xfrm>
                      <a:prstGeom prst="rect">
                        <a:avLst/>
                      </a:prstGeom>
                      <a:noFill/>
                      <a:extLst/>
                    </p:spPr>
                  </p:pic>
                </p:oleObj>
              </mc:Fallback>
            </mc:AlternateContent>
          </a:graphicData>
        </a:graphic>
      </p:graphicFrame>
      <p:sp>
        <p:nvSpPr>
          <p:cNvPr id="6" name="TextBox 5"/>
          <p:cNvSpPr txBox="1"/>
          <p:nvPr/>
        </p:nvSpPr>
        <p:spPr>
          <a:xfrm>
            <a:off x="0" y="6334780"/>
            <a:ext cx="3276600" cy="52322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1400" dirty="0" smtClean="0">
                <a:solidFill>
                  <a:srgbClr val="FEFAC9">
                    <a:lumMod val="50000"/>
                  </a:srgbClr>
                </a:solidFill>
                <a:effectLst>
                  <a:outerShdw blurRad="38100" dist="38100" dir="2700000" algn="tl">
                    <a:srgbClr val="000000">
                      <a:alpha val="43137"/>
                    </a:srgbClr>
                  </a:outerShdw>
                </a:effectLst>
              </a:rPr>
              <a:t>Graphic courtesy of </a:t>
            </a:r>
            <a:r>
              <a:rPr lang="en-US" sz="1400" dirty="0" smtClean="0">
                <a:solidFill>
                  <a:srgbClr val="FEFAC9">
                    <a:lumMod val="50000"/>
                  </a:srgbClr>
                </a:solidFill>
                <a:effectLst>
                  <a:outerShdw blurRad="38100" dist="38100" dir="2700000" algn="tl">
                    <a:srgbClr val="000000">
                      <a:alpha val="43137"/>
                    </a:srgbClr>
                  </a:outerShdw>
                </a:effectLst>
                <a:latin typeface="Arial" pitchFamily="34" charset="0"/>
              </a:rPr>
              <a:t>Cameron Wake</a:t>
            </a:r>
          </a:p>
          <a:p>
            <a:pPr algn="ctr"/>
            <a:r>
              <a:rPr lang="en-US" sz="1400" dirty="0" smtClean="0">
                <a:solidFill>
                  <a:srgbClr val="FEFAC9">
                    <a:lumMod val="50000"/>
                  </a:srgbClr>
                </a:solidFill>
                <a:effectLst>
                  <a:outerShdw blurRad="38100" dist="38100" dir="2700000" algn="tl">
                    <a:srgbClr val="000000">
                      <a:alpha val="43137"/>
                    </a:srgbClr>
                  </a:outerShdw>
                </a:effectLst>
                <a:latin typeface="Arial" pitchFamily="34" charset="0"/>
              </a:rPr>
              <a:t>University of New Hampshire</a:t>
            </a:r>
            <a:r>
              <a:rPr lang="en-US" sz="1400" dirty="0" smtClean="0">
                <a:solidFill>
                  <a:srgbClr val="FEFAC9">
                    <a:lumMod val="50000"/>
                  </a:srgbClr>
                </a:solidFill>
                <a:effectLst>
                  <a:outerShdw blurRad="38100" dist="38100" dir="2700000" algn="tl">
                    <a:srgbClr val="000000">
                      <a:alpha val="43137"/>
                    </a:srgbClr>
                  </a:outerShdw>
                </a:effectLst>
              </a:rPr>
              <a:t> </a:t>
            </a:r>
            <a:endParaRPr lang="en-US" sz="1400" dirty="0">
              <a:solidFill>
                <a:srgbClr val="FEFAC9">
                  <a:lumMod val="50000"/>
                </a:srgb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828705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Natic Section of West Warwick RI.jpg"/>
          <p:cNvPicPr>
            <a:picLocks noChangeAspect="1"/>
          </p:cNvPicPr>
          <p:nvPr/>
        </p:nvPicPr>
        <p:blipFill>
          <a:blip r:embed="rId3" cstate="print"/>
          <a:srcRect/>
          <a:stretch>
            <a:fillRect/>
          </a:stretch>
        </p:blipFill>
        <p:spPr bwMode="auto">
          <a:xfrm>
            <a:off x="0" y="0"/>
            <a:ext cx="9144000" cy="6860976"/>
          </a:xfrm>
          <a:prstGeom prst="rect">
            <a:avLst/>
          </a:prstGeom>
          <a:noFill/>
          <a:ln w="9525">
            <a:noFill/>
            <a:miter lim="800000"/>
            <a:headEnd/>
            <a:tailEnd/>
          </a:ln>
        </p:spPr>
      </p:pic>
      <p:sp>
        <p:nvSpPr>
          <p:cNvPr id="5" name="TextBox 4"/>
          <p:cNvSpPr txBox="1">
            <a:spLocks noChangeArrowheads="1"/>
          </p:cNvSpPr>
          <p:nvPr/>
        </p:nvSpPr>
        <p:spPr bwMode="auto">
          <a:xfrm>
            <a:off x="0" y="6553200"/>
            <a:ext cx="6553200" cy="307777"/>
          </a:xfrm>
          <a:prstGeom prst="rect">
            <a:avLst/>
          </a:prstGeom>
          <a:noFill/>
          <a:ln w="9525">
            <a:noFill/>
            <a:miter lim="800000"/>
            <a:headEnd/>
            <a:tailEnd/>
          </a:ln>
        </p:spPr>
        <p:txBody>
          <a:bodyPr wrap="square">
            <a:spAutoFit/>
          </a:bodyPr>
          <a:lstStyle/>
          <a:p>
            <a:pPr fontAlgn="base">
              <a:spcBef>
                <a:spcPct val="0"/>
              </a:spcBef>
              <a:spcAft>
                <a:spcPct val="0"/>
              </a:spcAft>
            </a:pPr>
            <a:r>
              <a:rPr lang="en-US" sz="1400" dirty="0">
                <a:solidFill>
                  <a:prstClr val="white"/>
                </a:solidFill>
                <a:latin typeface="Arial" charset="0"/>
                <a:cs typeface="Arial" charset="0"/>
              </a:rPr>
              <a:t>Providence Street – West Warwick, RI at 1030 am Wednesday 3/31/10</a:t>
            </a:r>
          </a:p>
        </p:txBody>
      </p:sp>
      <p:sp>
        <p:nvSpPr>
          <p:cNvPr id="8" name="Subtitle 2"/>
          <p:cNvSpPr txBox="1">
            <a:spLocks/>
          </p:cNvSpPr>
          <p:nvPr/>
        </p:nvSpPr>
        <p:spPr bwMode="auto">
          <a:xfrm>
            <a:off x="1996824" y="4786079"/>
            <a:ext cx="4589033" cy="1371601"/>
          </a:xfrm>
          <a:prstGeom prst="rect">
            <a:avLst/>
          </a:prstGeom>
          <a:solidFill>
            <a:schemeClr val="tx1">
              <a:lumMod val="50000"/>
              <a:alpha val="48000"/>
            </a:schemeClr>
          </a:solidFill>
          <a:ln w="9525">
            <a:noFill/>
            <a:miter lim="800000"/>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noAutofit/>
          </a:bodyPr>
          <a:lstStyle>
            <a:lvl1pPr marL="0" indent="0" algn="ctr" rtl="0" eaLnBrk="0" fontAlgn="base" hangingPunct="0">
              <a:spcBef>
                <a:spcPts val="600"/>
              </a:spcBef>
              <a:spcAft>
                <a:spcPct val="0"/>
              </a:spcAft>
              <a:buClr>
                <a:schemeClr val="accent2"/>
              </a:buClr>
              <a:buSzPct val="85000"/>
              <a:buFont typeface="Wingdings 2" pitchFamily="18" charset="2"/>
              <a:buNone/>
              <a:defRPr sz="2200" kern="1200" spc="100" baseline="0">
                <a:solidFill>
                  <a:schemeClr val="tx2"/>
                </a:solidFill>
                <a:latin typeface="+mn-lt"/>
                <a:ea typeface="+mn-ea"/>
                <a:cs typeface="+mn-cs"/>
              </a:defRPr>
            </a:lvl1pPr>
            <a:lvl2pPr marL="457200" indent="0" algn="ctr" rtl="0" eaLnBrk="0" fontAlgn="base" hangingPunct="0">
              <a:spcBef>
                <a:spcPts val="300"/>
              </a:spcBef>
              <a:spcAft>
                <a:spcPct val="0"/>
              </a:spcAft>
              <a:buClr>
                <a:srgbClr val="D6903D"/>
              </a:buClr>
              <a:buSzPct val="85000"/>
              <a:buFont typeface="Wingdings 2" pitchFamily="18" charset="2"/>
              <a:buNone/>
              <a:defRPr sz="2400" kern="1200">
                <a:solidFill>
                  <a:schemeClr val="lt1"/>
                </a:solidFill>
                <a:latin typeface="+mn-lt"/>
                <a:ea typeface="+mn-ea"/>
                <a:cs typeface="+mn-cs"/>
              </a:defRPr>
            </a:lvl2pPr>
            <a:lvl3pPr marL="914400" indent="0" algn="ctr" rtl="0" eaLnBrk="0" fontAlgn="base" hangingPunct="0">
              <a:spcBef>
                <a:spcPts val="300"/>
              </a:spcBef>
              <a:spcAft>
                <a:spcPct val="0"/>
              </a:spcAft>
              <a:buClr>
                <a:srgbClr val="B37732"/>
              </a:buClr>
              <a:buSzPct val="85000"/>
              <a:buFont typeface="Wingdings 2" pitchFamily="18" charset="2"/>
              <a:buNone/>
              <a:defRPr sz="2100" kern="1200">
                <a:solidFill>
                  <a:schemeClr val="lt1"/>
                </a:solidFill>
                <a:latin typeface="+mn-lt"/>
                <a:ea typeface="+mn-ea"/>
                <a:cs typeface="+mn-cs"/>
              </a:defRPr>
            </a:lvl3pPr>
            <a:lvl4pPr marL="1371600" indent="0" algn="ctr" rtl="0" eaLnBrk="0" fontAlgn="base" hangingPunct="0">
              <a:spcBef>
                <a:spcPts val="300"/>
              </a:spcBef>
              <a:spcAft>
                <a:spcPct val="0"/>
              </a:spcAft>
              <a:buClr>
                <a:srgbClr val="D6903D"/>
              </a:buClr>
              <a:buSzPct val="85000"/>
              <a:buFont typeface="Wingdings 2" pitchFamily="18" charset="2"/>
              <a:buNone/>
              <a:defRPr sz="1900" kern="1200">
                <a:solidFill>
                  <a:schemeClr val="lt1"/>
                </a:solidFill>
                <a:latin typeface="+mn-lt"/>
                <a:ea typeface="+mn-ea"/>
                <a:cs typeface="+mn-cs"/>
              </a:defRPr>
            </a:lvl4pPr>
            <a:lvl5pPr marL="1828800" indent="0" algn="ctr" rtl="0" eaLnBrk="0" fontAlgn="base" hangingPunct="0">
              <a:spcBef>
                <a:spcPts val="338"/>
              </a:spcBef>
              <a:spcAft>
                <a:spcPct val="0"/>
              </a:spcAft>
              <a:buClr>
                <a:srgbClr val="D6903D"/>
              </a:buClr>
              <a:buSzPct val="85000"/>
              <a:buFont typeface="Wingdings 2" pitchFamily="18" charset="2"/>
              <a:buNone/>
              <a:defRPr sz="1600" kern="1200">
                <a:solidFill>
                  <a:schemeClr val="lt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lt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lt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lt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lt1"/>
                </a:solidFill>
                <a:latin typeface="+mn-lt"/>
                <a:ea typeface="+mn-ea"/>
                <a:cs typeface="+mn-cs"/>
              </a:defRPr>
            </a:lvl9pPr>
          </a:lstStyle>
          <a:p>
            <a:pPr eaLnBrk="1" fontAlgn="auto" hangingPunct="1">
              <a:spcAft>
                <a:spcPts val="0"/>
              </a:spcAft>
              <a:defRPr/>
            </a:pPr>
            <a:r>
              <a:rPr lang="en-US" sz="2000" b="1" dirty="0" smtClean="0">
                <a:solidFill>
                  <a:srgbClr val="FFFF00"/>
                </a:solidFill>
                <a:latin typeface="Times New Roman" pitchFamily="18" charset="0"/>
                <a:cs typeface="Times New Roman" pitchFamily="18" charset="0"/>
              </a:rPr>
              <a:t>David R. </a:t>
            </a:r>
            <a:r>
              <a:rPr lang="en-US" sz="2000" b="1" dirty="0" err="1" smtClean="0">
                <a:solidFill>
                  <a:srgbClr val="FFFF00"/>
                </a:solidFill>
                <a:latin typeface="Times New Roman" pitchFamily="18" charset="0"/>
                <a:cs typeface="Times New Roman" pitchFamily="18" charset="0"/>
              </a:rPr>
              <a:t>Vallee</a:t>
            </a:r>
            <a:r>
              <a:rPr lang="en-US" sz="2000" b="1" dirty="0" smtClean="0">
                <a:solidFill>
                  <a:srgbClr val="FFFF00"/>
                </a:solidFill>
                <a:latin typeface="Times New Roman" pitchFamily="18" charset="0"/>
                <a:cs typeface="Times New Roman" pitchFamily="18" charset="0"/>
              </a:rPr>
              <a:t/>
            </a:r>
            <a:br>
              <a:rPr lang="en-US" sz="2000" b="1" dirty="0" smtClean="0">
                <a:solidFill>
                  <a:srgbClr val="FFFF00"/>
                </a:solidFill>
                <a:latin typeface="Times New Roman" pitchFamily="18" charset="0"/>
                <a:cs typeface="Times New Roman" pitchFamily="18" charset="0"/>
              </a:rPr>
            </a:br>
            <a:r>
              <a:rPr lang="en-US" sz="1800" b="1" dirty="0" smtClean="0">
                <a:solidFill>
                  <a:srgbClr val="FFFF00"/>
                </a:solidFill>
                <a:latin typeface="Times New Roman" pitchFamily="18" charset="0"/>
                <a:cs typeface="Times New Roman" pitchFamily="18" charset="0"/>
              </a:rPr>
              <a:t>Hydrologist-in-Charge</a:t>
            </a:r>
          </a:p>
          <a:p>
            <a:pPr eaLnBrk="1" fontAlgn="auto" hangingPunct="1">
              <a:spcAft>
                <a:spcPts val="0"/>
              </a:spcAft>
              <a:defRPr/>
            </a:pPr>
            <a:r>
              <a:rPr lang="en-US" sz="1800" b="1" dirty="0" smtClean="0">
                <a:solidFill>
                  <a:srgbClr val="FFFF00"/>
                </a:solidFill>
                <a:latin typeface="Times New Roman" pitchFamily="18" charset="0"/>
                <a:cs typeface="Times New Roman" pitchFamily="18" charset="0"/>
              </a:rPr>
              <a:t>NOAA/NWS</a:t>
            </a:r>
            <a:br>
              <a:rPr lang="en-US" sz="1800" b="1" dirty="0" smtClean="0">
                <a:solidFill>
                  <a:srgbClr val="FFFF00"/>
                </a:solidFill>
                <a:latin typeface="Times New Roman" pitchFamily="18" charset="0"/>
                <a:cs typeface="Times New Roman" pitchFamily="18" charset="0"/>
              </a:rPr>
            </a:br>
            <a:r>
              <a:rPr lang="en-US" sz="1800" b="1" dirty="0" smtClean="0">
                <a:solidFill>
                  <a:srgbClr val="FFFF00"/>
                </a:solidFill>
                <a:latin typeface="Times New Roman" pitchFamily="18" charset="0"/>
                <a:cs typeface="Times New Roman" pitchFamily="18" charset="0"/>
              </a:rPr>
              <a:t>Northeast River Forecast Center</a:t>
            </a:r>
            <a:endParaRPr lang="en-US" sz="2000" i="1" dirty="0" smtClean="0">
              <a:solidFill>
                <a:srgbClr val="FFFF00"/>
              </a:solidFill>
              <a:latin typeface="Times New Roman" pitchFamily="18" charset="0"/>
              <a:cs typeface="Times New Roman" pitchFamily="18" charset="0"/>
            </a:endParaRPr>
          </a:p>
        </p:txBody>
      </p:sp>
      <p:sp>
        <p:nvSpPr>
          <p:cNvPr id="7" name="Title 1"/>
          <p:cNvSpPr txBox="1">
            <a:spLocks/>
          </p:cNvSpPr>
          <p:nvPr/>
        </p:nvSpPr>
        <p:spPr>
          <a:xfrm>
            <a:off x="0" y="152400"/>
            <a:ext cx="9144000" cy="1752601"/>
          </a:xfrm>
          <a:prstGeom prst="rect">
            <a:avLst/>
          </a:prstGeom>
          <a:noFill/>
          <a:ln w="12700" cap="flat" cmpd="sng" algn="ctr">
            <a:noFill/>
            <a:prstDash val="solid"/>
          </a:ln>
        </p:spPr>
        <p:style>
          <a:lnRef idx="1">
            <a:schemeClr val="dk1"/>
          </a:lnRef>
          <a:fillRef idx="2">
            <a:schemeClr val="dk1"/>
          </a:fillRef>
          <a:effectRef idx="1">
            <a:schemeClr val="dk1"/>
          </a:effectRef>
          <a:fontRef idx="minor">
            <a:schemeClr val="dk1"/>
          </a:fontRef>
        </p:style>
        <p:txBody>
          <a:bodyPr vert="horz" anchor="b" anchorCtr="0">
            <a:noAutofit/>
          </a:bodyPr>
          <a:lstStyle>
            <a:lvl1pPr algn="ctr" rtl="0" eaLnBrk="0" fontAlgn="base" hangingPunct="0">
              <a:spcBef>
                <a:spcPct val="0"/>
              </a:spcBef>
              <a:spcAft>
                <a:spcPct val="0"/>
              </a:spcAft>
              <a:defRPr lang="en-US" sz="4800" b="0" kern="1200" spc="-10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latin typeface="+mn-lt"/>
                <a:ea typeface="+mn-ea"/>
                <a:cs typeface="+mn-cs"/>
              </a:defRPr>
            </a:lvl1pPr>
            <a:lvl2pPr algn="l" rtl="0" eaLnBrk="0" fontAlgn="base" hangingPunct="0">
              <a:spcBef>
                <a:spcPct val="0"/>
              </a:spcBef>
              <a:spcAft>
                <a:spcPct val="0"/>
              </a:spcAft>
              <a:defRPr sz="4200">
                <a:solidFill>
                  <a:schemeClr val="dk1"/>
                </a:solidFill>
                <a:latin typeface="+mn-lt"/>
                <a:ea typeface="+mn-ea"/>
                <a:cs typeface="+mn-cs"/>
              </a:defRPr>
            </a:lvl2pPr>
            <a:lvl3pPr algn="l" rtl="0" eaLnBrk="0" fontAlgn="base" hangingPunct="0">
              <a:spcBef>
                <a:spcPct val="0"/>
              </a:spcBef>
              <a:spcAft>
                <a:spcPct val="0"/>
              </a:spcAft>
              <a:defRPr sz="4200">
                <a:solidFill>
                  <a:schemeClr val="dk1"/>
                </a:solidFill>
                <a:latin typeface="+mn-lt"/>
                <a:ea typeface="+mn-ea"/>
                <a:cs typeface="+mn-cs"/>
              </a:defRPr>
            </a:lvl3pPr>
            <a:lvl4pPr algn="l" rtl="0" eaLnBrk="0" fontAlgn="base" hangingPunct="0">
              <a:spcBef>
                <a:spcPct val="0"/>
              </a:spcBef>
              <a:spcAft>
                <a:spcPct val="0"/>
              </a:spcAft>
              <a:defRPr sz="4200">
                <a:solidFill>
                  <a:schemeClr val="dk1"/>
                </a:solidFill>
                <a:latin typeface="+mn-lt"/>
                <a:ea typeface="+mn-ea"/>
                <a:cs typeface="+mn-cs"/>
              </a:defRPr>
            </a:lvl4pPr>
            <a:lvl5pPr algn="l" rtl="0" eaLnBrk="0" fontAlgn="base" hangingPunct="0">
              <a:spcBef>
                <a:spcPct val="0"/>
              </a:spcBef>
              <a:spcAft>
                <a:spcPct val="0"/>
              </a:spcAft>
              <a:defRPr sz="4200">
                <a:solidFill>
                  <a:schemeClr val="dk1"/>
                </a:solidFill>
                <a:latin typeface="+mn-lt"/>
                <a:ea typeface="+mn-ea"/>
                <a:cs typeface="+mn-cs"/>
              </a:defRPr>
            </a:lvl5pPr>
            <a:lvl6pPr marL="457200" algn="l" rtl="0" fontAlgn="base">
              <a:spcBef>
                <a:spcPct val="0"/>
              </a:spcBef>
              <a:spcAft>
                <a:spcPct val="0"/>
              </a:spcAft>
              <a:defRPr sz="4200">
                <a:solidFill>
                  <a:schemeClr val="dk1"/>
                </a:solidFill>
                <a:latin typeface="+mn-lt"/>
                <a:ea typeface="+mn-ea"/>
                <a:cs typeface="+mn-cs"/>
              </a:defRPr>
            </a:lvl6pPr>
            <a:lvl7pPr marL="914400" algn="l" rtl="0" fontAlgn="base">
              <a:spcBef>
                <a:spcPct val="0"/>
              </a:spcBef>
              <a:spcAft>
                <a:spcPct val="0"/>
              </a:spcAft>
              <a:defRPr sz="4200">
                <a:solidFill>
                  <a:schemeClr val="dk1"/>
                </a:solidFill>
                <a:latin typeface="+mn-lt"/>
                <a:ea typeface="+mn-ea"/>
                <a:cs typeface="+mn-cs"/>
              </a:defRPr>
            </a:lvl7pPr>
            <a:lvl8pPr marL="1371600" algn="l" rtl="0" fontAlgn="base">
              <a:spcBef>
                <a:spcPct val="0"/>
              </a:spcBef>
              <a:spcAft>
                <a:spcPct val="0"/>
              </a:spcAft>
              <a:defRPr sz="4200">
                <a:solidFill>
                  <a:schemeClr val="dk1"/>
                </a:solidFill>
                <a:latin typeface="+mn-lt"/>
                <a:ea typeface="+mn-ea"/>
                <a:cs typeface="+mn-cs"/>
              </a:defRPr>
            </a:lvl8pPr>
            <a:lvl9pPr marL="1828800" algn="l" rtl="0" fontAlgn="base">
              <a:spcBef>
                <a:spcPct val="0"/>
              </a:spcBef>
              <a:spcAft>
                <a:spcPct val="0"/>
              </a:spcAft>
              <a:defRPr sz="4200">
                <a:solidFill>
                  <a:schemeClr val="dk1"/>
                </a:solidFill>
                <a:latin typeface="+mn-lt"/>
                <a:ea typeface="+mn-ea"/>
                <a:cs typeface="+mn-cs"/>
              </a:defRPr>
            </a:lvl9pPr>
          </a:lstStyle>
          <a:p>
            <a:pPr eaLnBrk="1" fontAlgn="auto" hangingPunct="1">
              <a:spcAft>
                <a:spcPts val="0"/>
              </a:spcAft>
              <a:defRPr/>
            </a:pPr>
            <a:r>
              <a:rPr lang="en-US" sz="4000" b="1" smtClean="0">
                <a:solidFill>
                  <a:srgbClr val="FFFF00"/>
                </a:solidFill>
                <a:effectLst>
                  <a:outerShdw blurRad="38100" dist="38100" dir="2700000" algn="tl">
                    <a:srgbClr val="000000">
                      <a:alpha val="43137"/>
                    </a:srgbClr>
                  </a:outerShdw>
                </a:effectLst>
              </a:rPr>
              <a:t>Climate Trends in New England and Its Impact on Storm and Riverine Flood Behavior</a:t>
            </a:r>
            <a:endParaRPr lang="en-US" sz="4000" b="1">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140520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066800"/>
            <a:ext cx="8534400" cy="4572000"/>
          </a:xfrm>
        </p:spPr>
        <p:txBody>
          <a:bodyPr/>
          <a:lstStyle/>
          <a:p>
            <a:r>
              <a:rPr lang="en-US" dirty="0" smtClean="0"/>
              <a:t>I’m not a climate scientist!</a:t>
            </a:r>
          </a:p>
          <a:p>
            <a:pPr lvl="1"/>
            <a:r>
              <a:rPr lang="en-US" dirty="0" smtClean="0"/>
              <a:t>I’m a practitioner </a:t>
            </a:r>
          </a:p>
          <a:p>
            <a:r>
              <a:rPr lang="en-US" dirty="0" smtClean="0"/>
              <a:t>I have the benefit of living in this part of the country my entire life</a:t>
            </a:r>
          </a:p>
          <a:p>
            <a:pPr lvl="1"/>
            <a:r>
              <a:rPr lang="en-US" dirty="0" smtClean="0"/>
              <a:t>It’s different now – beyond temps &amp; precip</a:t>
            </a:r>
          </a:p>
          <a:p>
            <a:pPr lvl="1"/>
            <a:r>
              <a:rPr lang="en-US" dirty="0" smtClean="0"/>
              <a:t>Changes in vegetation, insects, bird life &amp; </a:t>
            </a:r>
            <a:r>
              <a:rPr lang="en-US" b="1" i="1" dirty="0" smtClean="0">
                <a:solidFill>
                  <a:schemeClr val="tx2">
                    <a:lumMod val="75000"/>
                  </a:schemeClr>
                </a:solidFill>
              </a:rPr>
              <a:t>river response</a:t>
            </a:r>
          </a:p>
          <a:p>
            <a:pPr lvl="1"/>
            <a:r>
              <a:rPr lang="en-US" b="1" i="1" dirty="0" smtClean="0">
                <a:solidFill>
                  <a:schemeClr val="tx2">
                    <a:lumMod val="75000"/>
                  </a:schemeClr>
                </a:solidFill>
              </a:rPr>
              <a:t> </a:t>
            </a:r>
            <a:r>
              <a:rPr lang="en-US" dirty="0" smtClean="0"/>
              <a:t>Sea level rise</a:t>
            </a:r>
            <a:endParaRPr lang="en-US" b="1" i="1" dirty="0" smtClean="0">
              <a:solidFill>
                <a:schemeClr val="tx2">
                  <a:lumMod val="75000"/>
                </a:schemeClr>
              </a:solidFill>
            </a:endParaRPr>
          </a:p>
          <a:p>
            <a:r>
              <a:rPr lang="en-US" dirty="0" smtClean="0"/>
              <a:t>The mission:  Develop a better understanding of the current regime vs. the old &amp; what that means to how we model our rivers</a:t>
            </a:r>
          </a:p>
          <a:p>
            <a:pPr lvl="1"/>
            <a:r>
              <a:rPr lang="en-US" dirty="0" smtClean="0"/>
              <a:t>“Accumulation of Ingredients” – not one single “source”</a:t>
            </a:r>
          </a:p>
          <a:p>
            <a:pPr lvl="1"/>
            <a:r>
              <a:rPr lang="en-US" dirty="0" smtClean="0"/>
              <a:t>Where we are headed: that’s the million $$ question!</a:t>
            </a:r>
            <a:endParaRPr lang="en-US" dirty="0"/>
          </a:p>
        </p:txBody>
      </p:sp>
      <p:sp>
        <p:nvSpPr>
          <p:cNvPr id="3" name="Title 2"/>
          <p:cNvSpPr>
            <a:spLocks noGrp="1"/>
          </p:cNvSpPr>
          <p:nvPr>
            <p:ph type="title"/>
          </p:nvPr>
        </p:nvSpPr>
        <p:spPr>
          <a:xfrm>
            <a:off x="457200" y="152400"/>
            <a:ext cx="8229600" cy="685800"/>
          </a:xfrm>
        </p:spPr>
        <p:txBody>
          <a:bodyPr>
            <a:normAutofit fontScale="90000"/>
          </a:bodyPr>
          <a:lstStyle/>
          <a:p>
            <a:r>
              <a:rPr lang="en-US" dirty="0" smtClean="0"/>
              <a:t>A few caveats</a:t>
            </a:r>
            <a:endParaRPr lang="en-US" dirty="0"/>
          </a:p>
        </p:txBody>
      </p:sp>
    </p:spTree>
    <p:extLst>
      <p:ext uri="{BB962C8B-B14F-4D97-AF65-F5344CB8AC3E}">
        <p14:creationId xmlns:p14="http://schemas.microsoft.com/office/powerpoint/2010/main" val="21218617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Across Main Street from the Morses in Prattsville, N.Y., an area destroyed  by flooding related to Tropical Storm Irene. (Jimmy Vielkind/Times Union) / AL"/>
          <p:cNvPicPr>
            <a:picLocks noChangeAspect="1" noChangeArrowheads="1"/>
          </p:cNvPicPr>
          <p:nvPr/>
        </p:nvPicPr>
        <p:blipFill>
          <a:blip r:embed="rId3" cstate="print"/>
          <a:srcRect/>
          <a:stretch>
            <a:fillRect/>
          </a:stretch>
        </p:blipFill>
        <p:spPr bwMode="auto">
          <a:xfrm>
            <a:off x="4532587" y="3876020"/>
            <a:ext cx="4611414" cy="2981980"/>
          </a:xfrm>
          <a:prstGeom prst="rect">
            <a:avLst/>
          </a:prstGeom>
          <a:noFill/>
        </p:spPr>
      </p:pic>
      <p:pic>
        <p:nvPicPr>
          <p:cNvPr id="8" name="Picture 6" descr="Flood waters surround the Warwick Mall in Warwick, R.I., Wednesday, March 31, 2010. Rhode Island rivers overflowed their banks, causing flooding and road closures after three days of record breaking rai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48" y="3886200"/>
            <a:ext cx="4508938" cy="29639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burlingtonfreepress.com/graphics/news/20120420_lakeflooding/quebec-flood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2586" y="1001932"/>
            <a:ext cx="4648200" cy="28842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0"/>
            <a:ext cx="9144000" cy="990600"/>
          </a:xfrm>
          <a:noFill/>
          <a:ln>
            <a:noFill/>
          </a:ln>
        </p:spPr>
        <p:style>
          <a:lnRef idx="1">
            <a:schemeClr val="dk1"/>
          </a:lnRef>
          <a:fillRef idx="2">
            <a:schemeClr val="dk1"/>
          </a:fillRef>
          <a:effectRef idx="1">
            <a:schemeClr val="dk1"/>
          </a:effectRef>
          <a:fontRef idx="minor">
            <a:schemeClr val="dk1"/>
          </a:fontRef>
        </p:style>
        <p:txBody>
          <a:bodyPr/>
          <a:lstStyle/>
          <a:p>
            <a:pPr eaLnBrk="1" fontAlgn="auto" hangingPunct="1">
              <a:spcAft>
                <a:spcPts val="0"/>
              </a:spcAft>
              <a:defRPr/>
            </a:pPr>
            <a:r>
              <a:rPr sz="2800" b="1" dirty="0" smtClean="0">
                <a:solidFill>
                  <a:srgbClr val="FFFF00"/>
                </a:solidFill>
                <a:effectLst>
                  <a:outerShdw blurRad="38100" dist="38100" dir="2700000" algn="tl">
                    <a:srgbClr val="000000">
                      <a:alpha val="43137"/>
                    </a:srgbClr>
                  </a:outerShdw>
                </a:effectLst>
              </a:rPr>
              <a:t>I've been a little busy these past 7 years!</a:t>
            </a:r>
            <a:br>
              <a:rPr sz="2800" b="1" dirty="0" smtClean="0">
                <a:solidFill>
                  <a:srgbClr val="FFFF00"/>
                </a:solidFill>
                <a:effectLst>
                  <a:outerShdw blurRad="38100" dist="38100" dir="2700000" algn="tl">
                    <a:srgbClr val="000000">
                      <a:alpha val="43137"/>
                    </a:srgbClr>
                  </a:outerShdw>
                </a:effectLst>
              </a:rPr>
            </a:br>
            <a:r>
              <a:rPr sz="2800" b="1" i="1" dirty="0" smtClean="0">
                <a:solidFill>
                  <a:srgbClr val="FFFF00"/>
                </a:solidFill>
                <a:effectLst>
                  <a:outerShdw blurRad="38100" dist="38100" dir="2700000" algn="tl">
                    <a:srgbClr val="000000">
                      <a:alpha val="43137"/>
                    </a:srgbClr>
                  </a:outerShdw>
                </a:effectLst>
              </a:rPr>
              <a:t>Job Security in the face of changing flood behavior!!</a:t>
            </a:r>
            <a:endParaRPr sz="2800" b="1" i="1" dirty="0">
              <a:solidFill>
                <a:srgbClr val="FFFF00"/>
              </a:solidFill>
              <a:effectLst>
                <a:outerShdw blurRad="38100" dist="38100" dir="2700000" algn="tl">
                  <a:srgbClr val="000000">
                    <a:alpha val="43137"/>
                  </a:srgbClr>
                </a:outerShdw>
              </a:effectLst>
            </a:endParaRPr>
          </a:p>
        </p:txBody>
      </p:sp>
      <p:sp>
        <p:nvSpPr>
          <p:cNvPr id="5" name="TextBox 4"/>
          <p:cNvSpPr txBox="1">
            <a:spLocks noChangeArrowheads="1"/>
          </p:cNvSpPr>
          <p:nvPr/>
        </p:nvSpPr>
        <p:spPr bwMode="auto">
          <a:xfrm>
            <a:off x="0" y="6334780"/>
            <a:ext cx="4532586" cy="52322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fontAlgn="base">
              <a:spcBef>
                <a:spcPct val="0"/>
              </a:spcBef>
              <a:spcAft>
                <a:spcPct val="0"/>
              </a:spcAft>
            </a:pPr>
            <a:r>
              <a:rPr lang="en-US" sz="1400" b="1" dirty="0">
                <a:solidFill>
                  <a:prstClr val="white"/>
                </a:solidFill>
                <a:effectLst>
                  <a:outerShdw blurRad="38100" dist="38100" dir="2700000" algn="tl">
                    <a:srgbClr val="000000">
                      <a:alpha val="43137"/>
                    </a:srgbClr>
                  </a:outerShdw>
                </a:effectLst>
              </a:rPr>
              <a:t>Providence Street – West Warwick, RI at 1030 am Wednesday 3/31/10</a:t>
            </a:r>
          </a:p>
        </p:txBody>
      </p:sp>
      <p:sp>
        <p:nvSpPr>
          <p:cNvPr id="7" name="TextBox 6"/>
          <p:cNvSpPr txBox="1">
            <a:spLocks noChangeArrowheads="1"/>
          </p:cNvSpPr>
          <p:nvPr/>
        </p:nvSpPr>
        <p:spPr bwMode="auto">
          <a:xfrm>
            <a:off x="4532586" y="3352800"/>
            <a:ext cx="4648200" cy="52322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fontAlgn="base">
              <a:spcBef>
                <a:spcPct val="0"/>
              </a:spcBef>
              <a:spcAft>
                <a:spcPct val="0"/>
              </a:spcAft>
            </a:pPr>
            <a:r>
              <a:rPr lang="en-US" sz="1400" b="1" dirty="0" smtClean="0">
                <a:solidFill>
                  <a:prstClr val="white"/>
                </a:solidFill>
                <a:effectLst>
                  <a:outerShdw blurRad="38100" dist="38100" dir="2700000" algn="tl">
                    <a:srgbClr val="000000">
                      <a:alpha val="43137"/>
                    </a:srgbClr>
                  </a:outerShdw>
                </a:effectLst>
              </a:rPr>
              <a:t>St-Jean-sur-Richelieu, Quebec, Canada, 5/6/11</a:t>
            </a:r>
          </a:p>
          <a:p>
            <a:pPr fontAlgn="base">
              <a:spcBef>
                <a:spcPct val="0"/>
              </a:spcBef>
              <a:spcAft>
                <a:spcPct val="0"/>
              </a:spcAft>
            </a:pPr>
            <a:r>
              <a:rPr lang="en-US" sz="1400" b="1" dirty="0" smtClean="0">
                <a:solidFill>
                  <a:prstClr val="white"/>
                </a:solidFill>
                <a:effectLst>
                  <a:outerShdw blurRad="38100" dist="38100" dir="2700000" algn="tl">
                    <a:srgbClr val="000000">
                      <a:alpha val="43137"/>
                    </a:srgbClr>
                  </a:outerShdw>
                </a:effectLst>
              </a:rPr>
              <a:t>Photo:  AP//Canadian Press, R. Remoirz</a:t>
            </a:r>
            <a:endParaRPr lang="en-US" sz="1400" b="1" dirty="0">
              <a:solidFill>
                <a:prstClr val="white"/>
              </a:solidFill>
              <a:effectLst>
                <a:outerShdw blurRad="38100" dist="38100" dir="2700000" algn="tl">
                  <a:srgbClr val="000000">
                    <a:alpha val="43137"/>
                  </a:srgbClr>
                </a:outerShdw>
              </a:effectLst>
            </a:endParaRPr>
          </a:p>
        </p:txBody>
      </p:sp>
      <p:pic>
        <p:nvPicPr>
          <p:cNvPr id="9" name="Picture 2" descr="C:\Users\david.vallee\Documents\My Documents\At the NERFC\Verification and QA\ftkm1_floo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01932"/>
            <a:ext cx="4532586" cy="28842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a:spLocks noChangeArrowheads="1"/>
          </p:cNvSpPr>
          <p:nvPr/>
        </p:nvSpPr>
        <p:spPr bwMode="auto">
          <a:xfrm>
            <a:off x="0" y="3362980"/>
            <a:ext cx="4532586" cy="52322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fontAlgn="base">
              <a:spcBef>
                <a:spcPct val="0"/>
              </a:spcBef>
              <a:spcAft>
                <a:spcPct val="0"/>
              </a:spcAft>
            </a:pPr>
            <a:r>
              <a:rPr lang="en-US" sz="1400" b="1" dirty="0" smtClean="0">
                <a:solidFill>
                  <a:prstClr val="white"/>
                </a:solidFill>
                <a:effectLst>
                  <a:outerShdw blurRad="38100" dist="38100" dir="2700000" algn="tl">
                    <a:srgbClr val="000000">
                      <a:alpha val="43137"/>
                    </a:srgbClr>
                  </a:outerShdw>
                </a:effectLst>
              </a:rPr>
              <a:t>Record flooding along the Fish and Saint John Rivers – northeast Maine, 4/30/2008</a:t>
            </a:r>
            <a:endParaRPr lang="en-US" sz="1400" b="1" dirty="0">
              <a:solidFill>
                <a:prstClr val="white"/>
              </a:solidFill>
              <a:effectLst>
                <a:outerShdw blurRad="38100" dist="38100" dir="2700000" algn="tl">
                  <a:srgbClr val="000000">
                    <a:alpha val="43137"/>
                  </a:srgbClr>
                </a:outerShdw>
              </a:effectLst>
            </a:endParaRPr>
          </a:p>
        </p:txBody>
      </p:sp>
      <p:sp>
        <p:nvSpPr>
          <p:cNvPr id="12" name="TextBox 11"/>
          <p:cNvSpPr txBox="1">
            <a:spLocks noChangeArrowheads="1"/>
          </p:cNvSpPr>
          <p:nvPr/>
        </p:nvSpPr>
        <p:spPr bwMode="auto">
          <a:xfrm>
            <a:off x="4543096" y="6326897"/>
            <a:ext cx="4600903" cy="523220"/>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fontAlgn="base">
              <a:spcBef>
                <a:spcPct val="0"/>
              </a:spcBef>
              <a:spcAft>
                <a:spcPct val="0"/>
              </a:spcAft>
            </a:pPr>
            <a:r>
              <a:rPr lang="en-US" sz="1400" b="1" dirty="0" smtClean="0">
                <a:solidFill>
                  <a:prstClr val="white"/>
                </a:solidFill>
                <a:effectLst>
                  <a:outerShdw blurRad="38100" dist="38100" dir="2700000" algn="tl">
                    <a:srgbClr val="000000">
                      <a:alpha val="43137"/>
                    </a:srgbClr>
                  </a:outerShdw>
                </a:effectLst>
              </a:rPr>
              <a:t>Home washed off its foundation along the Schoharie Creek, </a:t>
            </a:r>
            <a:r>
              <a:rPr lang="en-US" sz="1400" b="1" dirty="0" err="1" smtClean="0">
                <a:solidFill>
                  <a:prstClr val="white"/>
                </a:solidFill>
                <a:effectLst>
                  <a:outerShdw blurRad="38100" dist="38100" dir="2700000" algn="tl">
                    <a:srgbClr val="000000">
                      <a:alpha val="43137"/>
                    </a:srgbClr>
                  </a:outerShdw>
                </a:effectLst>
              </a:rPr>
              <a:t>Prattsville</a:t>
            </a:r>
            <a:r>
              <a:rPr lang="en-US" sz="1400" b="1" dirty="0" smtClean="0">
                <a:solidFill>
                  <a:prstClr val="white"/>
                </a:solidFill>
                <a:effectLst>
                  <a:outerShdw blurRad="38100" dist="38100" dir="2700000" algn="tl">
                    <a:srgbClr val="000000">
                      <a:alpha val="43137"/>
                    </a:srgbClr>
                  </a:outerShdw>
                </a:effectLst>
              </a:rPr>
              <a:t>, NY – Tropical Storm Irene </a:t>
            </a:r>
            <a:endParaRPr lang="en-US" sz="1400" b="1"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82809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4"/>
          <p:cNvSpPr>
            <a:spLocks noGrp="1"/>
          </p:cNvSpPr>
          <p:nvPr>
            <p:ph idx="1"/>
          </p:nvPr>
        </p:nvSpPr>
        <p:spPr>
          <a:xfrm>
            <a:off x="76200" y="685800"/>
            <a:ext cx="9067800" cy="3810000"/>
          </a:xfrm>
        </p:spPr>
        <p:txBody>
          <a:bodyPr/>
          <a:lstStyle/>
          <a:p>
            <a:pPr eaLnBrk="1" hangingPunct="1"/>
            <a:r>
              <a:rPr lang="en-US" sz="2800" dirty="0" smtClean="0"/>
              <a:t>Several:</a:t>
            </a:r>
          </a:p>
          <a:p>
            <a:pPr lvl="1" eaLnBrk="1" hangingPunct="1"/>
            <a:r>
              <a:rPr lang="en-US" dirty="0" smtClean="0"/>
              <a:t>Slow moving weather systems – a blocked up atmosphere</a:t>
            </a:r>
          </a:p>
          <a:p>
            <a:pPr lvl="1" eaLnBrk="1" hangingPunct="1"/>
            <a:r>
              <a:rPr lang="en-US" dirty="0" smtClean="0"/>
              <a:t>Multiple events in close succession or 1 or 2 slow movers</a:t>
            </a:r>
          </a:p>
          <a:p>
            <a:pPr lvl="1" eaLnBrk="1" hangingPunct="1"/>
            <a:r>
              <a:rPr lang="en-US" dirty="0" smtClean="0"/>
              <a:t>Resulted in saturated antecedent conditions before “main event”</a:t>
            </a:r>
          </a:p>
          <a:p>
            <a:pPr lvl="1" eaLnBrk="1" hangingPunct="1"/>
            <a:r>
              <a:rPr lang="en-US" dirty="0"/>
              <a:t>Each </a:t>
            </a:r>
            <a:r>
              <a:rPr lang="en-US" dirty="0" smtClean="0"/>
              <a:t>fed </a:t>
            </a:r>
            <a:r>
              <a:rPr lang="en-US" dirty="0"/>
              <a:t>by a “tropical connection” </a:t>
            </a:r>
            <a:endParaRPr lang="en-US" dirty="0" smtClean="0"/>
          </a:p>
          <a:p>
            <a:pPr lvl="2" eaLnBrk="1" hangingPunct="1"/>
            <a:r>
              <a:rPr lang="en-US" dirty="0" smtClean="0"/>
              <a:t>Plumes of deep moisture</a:t>
            </a:r>
          </a:p>
        </p:txBody>
      </p:sp>
      <p:sp>
        <p:nvSpPr>
          <p:cNvPr id="2" name="Title 1"/>
          <p:cNvSpPr>
            <a:spLocks noGrp="1"/>
          </p:cNvSpPr>
          <p:nvPr>
            <p:ph type="title"/>
          </p:nvPr>
        </p:nvSpPr>
        <p:spPr>
          <a:xfrm>
            <a:off x="114300" y="304800"/>
            <a:ext cx="8610600" cy="457200"/>
          </a:xfrm>
        </p:spPr>
        <p:txBody>
          <a:bodyPr>
            <a:noAutofit/>
          </a:bodyPr>
          <a:lstStyle/>
          <a:p>
            <a:pPr eaLnBrk="1" hangingPunct="1">
              <a:defRPr/>
            </a:pPr>
            <a:r>
              <a:rPr sz="3600" dirty="0" smtClean="0"/>
              <a:t>Is there a common theme to recent ?</a:t>
            </a:r>
            <a:endParaRPr sz="3600"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581400"/>
            <a:ext cx="4492625" cy="324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http://tropic.ssec.wisc.edu/real-time/mimic-tpw/natl/anim/20110707T000000anim72.gif"/>
          <p:cNvPicPr>
            <a:picLocks noChangeAspect="1" noChangeArrowheads="1" noCrop="1"/>
          </p:cNvPicPr>
          <p:nvPr/>
        </p:nvPicPr>
        <p:blipFill>
          <a:blip r:embed="rId3" cstate="print"/>
          <a:srcRect/>
          <a:stretch>
            <a:fillRect/>
          </a:stretch>
        </p:blipFill>
        <p:spPr bwMode="auto">
          <a:xfrm>
            <a:off x="5486400" y="2895600"/>
            <a:ext cx="3581398" cy="3885521"/>
          </a:xfrm>
          <a:prstGeom prst="rect">
            <a:avLst/>
          </a:prstGeom>
          <a:noFill/>
        </p:spPr>
      </p:pic>
    </p:spTree>
    <p:extLst>
      <p:ext uri="{BB962C8B-B14F-4D97-AF65-F5344CB8AC3E}">
        <p14:creationId xmlns:p14="http://schemas.microsoft.com/office/powerpoint/2010/main" val="37238209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4"/>
          <p:cNvSpPr>
            <a:spLocks noGrp="1"/>
          </p:cNvSpPr>
          <p:nvPr>
            <p:ph idx="1"/>
          </p:nvPr>
        </p:nvSpPr>
        <p:spPr>
          <a:xfrm>
            <a:off x="1" y="838200"/>
            <a:ext cx="4876799" cy="5867400"/>
          </a:xfrm>
        </p:spPr>
        <p:txBody>
          <a:bodyPr/>
          <a:lstStyle/>
          <a:p>
            <a:pPr eaLnBrk="1" hangingPunct="1"/>
            <a:r>
              <a:rPr lang="en-US" sz="2400" dirty="0" smtClean="0"/>
              <a:t>Modest changes in air &amp; sea temperatures = atmosphere can hold more moisture</a:t>
            </a:r>
          </a:p>
          <a:p>
            <a:pPr lvl="1" eaLnBrk="1" hangingPunct="1"/>
            <a:r>
              <a:rPr lang="en-US" sz="2000" dirty="0" smtClean="0"/>
              <a:t>New England is in close proximity to the ocean and the Gulf &amp; Atlantic moisture streams</a:t>
            </a:r>
          </a:p>
          <a:p>
            <a:pPr lvl="1" eaLnBrk="1" hangingPunct="1"/>
            <a:r>
              <a:rPr lang="en-US" sz="2000" dirty="0" smtClean="0"/>
              <a:t>Affected by dual storm tracks and blocking high pressure over Greenland</a:t>
            </a:r>
          </a:p>
          <a:p>
            <a:pPr lvl="1" eaLnBrk="1" hangingPunct="1"/>
            <a:r>
              <a:rPr lang="en-US" sz="2000" dirty="0" smtClean="0"/>
              <a:t>These ingredients offer us more “opportunities” to latch onto these plumes</a:t>
            </a:r>
          </a:p>
          <a:p>
            <a:pPr eaLnBrk="1" hangingPunct="1"/>
            <a:r>
              <a:rPr lang="en-US" sz="2400" dirty="0" smtClean="0"/>
              <a:t>Reduction of sea ice changes upper level wind flow</a:t>
            </a:r>
          </a:p>
          <a:p>
            <a:pPr lvl="1" eaLnBrk="1" hangingPunct="1"/>
            <a:r>
              <a:rPr lang="en-US" sz="2000" dirty="0" smtClean="0"/>
              <a:t>Blocked up pattern induces slower moving storms or back-to-back-to back events</a:t>
            </a:r>
          </a:p>
        </p:txBody>
      </p:sp>
      <p:sp>
        <p:nvSpPr>
          <p:cNvPr id="2" name="Title 1"/>
          <p:cNvSpPr>
            <a:spLocks noGrp="1"/>
          </p:cNvSpPr>
          <p:nvPr>
            <p:ph type="title"/>
          </p:nvPr>
        </p:nvSpPr>
        <p:spPr>
          <a:xfrm>
            <a:off x="533400" y="304800"/>
            <a:ext cx="8229600" cy="381000"/>
          </a:xfrm>
        </p:spPr>
        <p:txBody>
          <a:bodyPr>
            <a:noAutofit/>
          </a:bodyPr>
          <a:lstStyle/>
          <a:p>
            <a:pPr eaLnBrk="1" hangingPunct="1">
              <a:defRPr/>
            </a:pPr>
            <a:r>
              <a:rPr sz="3600" dirty="0" smtClean="0"/>
              <a:t>Is there a plausible "Climate Hypothesis"?</a:t>
            </a:r>
            <a:endParaRPr sz="3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7059" y="1143000"/>
            <a:ext cx="4290741"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781800" y="4648200"/>
            <a:ext cx="493558" cy="707886"/>
          </a:xfrm>
          <a:prstGeom prst="rect">
            <a:avLst/>
          </a:prstGeom>
          <a:noFill/>
          <a:ln>
            <a:noFill/>
          </a:ln>
        </p:spPr>
        <p:txBody>
          <a:bodyPr wrap="square" lIns="91440" tIns="45720" rIns="91440" bIns="45720">
            <a:spAutoFit/>
          </a:bodyPr>
          <a:lstStyle/>
          <a:p>
            <a:pPr algn="ctr" fontAlgn="base">
              <a:spcBef>
                <a:spcPct val="0"/>
              </a:spcBef>
              <a:spcAft>
                <a:spcPct val="0"/>
              </a:spcAft>
            </a:pPr>
            <a:r>
              <a:rPr lang="en-US" sz="4000" b="1" dirty="0" smtClean="0">
                <a:ln w="1905"/>
                <a:solidFill>
                  <a:srgbClr val="FF0000"/>
                </a:solidFill>
                <a:effectLst>
                  <a:innerShdw blurRad="69850" dist="43180" dir="5400000">
                    <a:srgbClr val="000000">
                      <a:alpha val="65000"/>
                    </a:srgbClr>
                  </a:innerShdw>
                </a:effectLst>
                <a:latin typeface="Arial" charset="0"/>
                <a:cs typeface="Arial" charset="0"/>
              </a:rPr>
              <a:t>L</a:t>
            </a:r>
            <a:endParaRPr lang="en-US" sz="4000" b="1" dirty="0">
              <a:ln w="1905"/>
              <a:solidFill>
                <a:srgbClr val="FF0000"/>
              </a:solidFill>
              <a:effectLst>
                <a:innerShdw blurRad="69850" dist="43180" dir="5400000">
                  <a:srgbClr val="000000">
                    <a:alpha val="65000"/>
                  </a:srgbClr>
                </a:innerShdw>
              </a:effectLst>
              <a:latin typeface="Arial" charset="0"/>
              <a:cs typeface="Arial" charset="0"/>
            </a:endParaRPr>
          </a:p>
        </p:txBody>
      </p:sp>
      <p:sp>
        <p:nvSpPr>
          <p:cNvPr id="6" name="Rectangle 5"/>
          <p:cNvSpPr/>
          <p:nvPr/>
        </p:nvSpPr>
        <p:spPr>
          <a:xfrm>
            <a:off x="7391400" y="3962400"/>
            <a:ext cx="493558" cy="707886"/>
          </a:xfrm>
          <a:prstGeom prst="rect">
            <a:avLst/>
          </a:prstGeom>
          <a:noFill/>
          <a:ln>
            <a:noFill/>
          </a:ln>
        </p:spPr>
        <p:txBody>
          <a:bodyPr wrap="square" lIns="91440" tIns="45720" rIns="91440" bIns="45720">
            <a:spAutoFit/>
          </a:bodyPr>
          <a:lstStyle/>
          <a:p>
            <a:pPr algn="ctr" fontAlgn="base">
              <a:spcBef>
                <a:spcPct val="0"/>
              </a:spcBef>
              <a:spcAft>
                <a:spcPct val="0"/>
              </a:spcAft>
            </a:pPr>
            <a:r>
              <a:rPr lang="en-US" sz="4000" b="1" dirty="0" smtClean="0">
                <a:ln w="1905"/>
                <a:solidFill>
                  <a:srgbClr val="FF0000"/>
                </a:solidFill>
                <a:effectLst>
                  <a:innerShdw blurRad="69850" dist="43180" dir="5400000">
                    <a:srgbClr val="000000">
                      <a:alpha val="65000"/>
                    </a:srgbClr>
                  </a:innerShdw>
                </a:effectLst>
                <a:latin typeface="Arial" charset="0"/>
                <a:cs typeface="Arial" charset="0"/>
              </a:rPr>
              <a:t>L</a:t>
            </a:r>
            <a:endParaRPr lang="en-US" sz="4000" b="1" dirty="0">
              <a:ln w="1905"/>
              <a:solidFill>
                <a:srgbClr val="FF0000"/>
              </a:solidFill>
              <a:effectLst>
                <a:innerShdw blurRad="69850" dist="43180" dir="5400000">
                  <a:srgbClr val="000000">
                    <a:alpha val="65000"/>
                  </a:srgbClr>
                </a:innerShdw>
              </a:effectLst>
              <a:latin typeface="Arial" charset="0"/>
              <a:cs typeface="Arial" charset="0"/>
            </a:endParaRPr>
          </a:p>
        </p:txBody>
      </p:sp>
      <p:sp>
        <p:nvSpPr>
          <p:cNvPr id="7" name="Rectangle 6"/>
          <p:cNvSpPr/>
          <p:nvPr/>
        </p:nvSpPr>
        <p:spPr>
          <a:xfrm>
            <a:off x="5943600" y="3684972"/>
            <a:ext cx="493558" cy="707886"/>
          </a:xfrm>
          <a:prstGeom prst="rect">
            <a:avLst/>
          </a:prstGeom>
          <a:noFill/>
          <a:ln>
            <a:noFill/>
          </a:ln>
        </p:spPr>
        <p:txBody>
          <a:bodyPr wrap="square" lIns="91440" tIns="45720" rIns="91440" bIns="45720">
            <a:spAutoFit/>
          </a:bodyPr>
          <a:lstStyle/>
          <a:p>
            <a:pPr algn="ctr" fontAlgn="base">
              <a:spcBef>
                <a:spcPct val="0"/>
              </a:spcBef>
              <a:spcAft>
                <a:spcPct val="0"/>
              </a:spcAft>
            </a:pPr>
            <a:r>
              <a:rPr lang="en-US" sz="4000" b="1" dirty="0" smtClean="0">
                <a:ln w="1905"/>
                <a:solidFill>
                  <a:srgbClr val="FF0000"/>
                </a:solidFill>
                <a:effectLst>
                  <a:innerShdw blurRad="69850" dist="43180" dir="5400000">
                    <a:srgbClr val="000000">
                      <a:alpha val="65000"/>
                    </a:srgbClr>
                  </a:innerShdw>
                </a:effectLst>
                <a:latin typeface="Arial" charset="0"/>
                <a:cs typeface="Arial" charset="0"/>
              </a:rPr>
              <a:t>L</a:t>
            </a:r>
            <a:endParaRPr lang="en-US" sz="4000" b="1" dirty="0">
              <a:ln w="1905"/>
              <a:solidFill>
                <a:srgbClr val="FF0000"/>
              </a:solidFill>
              <a:effectLst>
                <a:innerShdw blurRad="69850" dist="43180" dir="5400000">
                  <a:srgbClr val="000000">
                    <a:alpha val="65000"/>
                  </a:srgbClr>
                </a:innerShdw>
              </a:effectLst>
              <a:latin typeface="Arial" charset="0"/>
              <a:cs typeface="Arial" charset="0"/>
            </a:endParaRPr>
          </a:p>
        </p:txBody>
      </p:sp>
      <p:sp>
        <p:nvSpPr>
          <p:cNvPr id="8" name="Rectangle 7"/>
          <p:cNvSpPr/>
          <p:nvPr/>
        </p:nvSpPr>
        <p:spPr>
          <a:xfrm>
            <a:off x="7155651" y="3379857"/>
            <a:ext cx="493558" cy="707886"/>
          </a:xfrm>
          <a:prstGeom prst="rect">
            <a:avLst/>
          </a:prstGeom>
          <a:noFill/>
          <a:ln>
            <a:noFill/>
          </a:ln>
        </p:spPr>
        <p:txBody>
          <a:bodyPr wrap="square" lIns="91440" tIns="45720" rIns="91440" bIns="45720">
            <a:spAutoFit/>
          </a:bodyPr>
          <a:lstStyle/>
          <a:p>
            <a:pPr algn="ctr" fontAlgn="base">
              <a:spcBef>
                <a:spcPct val="0"/>
              </a:spcBef>
              <a:spcAft>
                <a:spcPct val="0"/>
              </a:spcAft>
            </a:pPr>
            <a:r>
              <a:rPr lang="en-US" sz="4000" b="1" dirty="0" smtClean="0">
                <a:ln w="1905"/>
                <a:solidFill>
                  <a:srgbClr val="7030A0"/>
                </a:solidFill>
                <a:effectLst>
                  <a:innerShdw blurRad="69850" dist="43180" dir="5400000">
                    <a:srgbClr val="000000">
                      <a:alpha val="65000"/>
                    </a:srgbClr>
                  </a:innerShdw>
                </a:effectLst>
                <a:latin typeface="Arial" charset="0"/>
                <a:cs typeface="Arial" charset="0"/>
              </a:rPr>
              <a:t>H</a:t>
            </a:r>
            <a:endParaRPr lang="en-US" sz="4000" b="1" dirty="0">
              <a:ln w="1905"/>
              <a:solidFill>
                <a:srgbClr val="7030A0"/>
              </a:solidFill>
              <a:effectLst>
                <a:innerShdw blurRad="69850" dist="43180" dir="5400000">
                  <a:srgbClr val="000000">
                    <a:alpha val="65000"/>
                  </a:srgbClr>
                </a:innerShdw>
              </a:effectLst>
              <a:latin typeface="Arial" charset="0"/>
              <a:cs typeface="Arial" charset="0"/>
            </a:endParaRPr>
          </a:p>
        </p:txBody>
      </p:sp>
    </p:spTree>
    <p:extLst>
      <p:ext uri="{BB962C8B-B14F-4D97-AF65-F5344CB8AC3E}">
        <p14:creationId xmlns:p14="http://schemas.microsoft.com/office/powerpoint/2010/main" val="1692630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animEffect transition="in" filter="blinds(horizontal)">
                                      <p:cBhvr>
                                        <p:cTn id="7" dur="500"/>
                                        <p:tgtEl>
                                          <p:spTgt spid="11266">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266">
                                            <p:txEl>
                                              <p:pRg st="1" end="1"/>
                                            </p:txEl>
                                          </p:spTgt>
                                        </p:tgtEl>
                                        <p:attrNameLst>
                                          <p:attrName>style.visibility</p:attrName>
                                        </p:attrNameLst>
                                      </p:cBhvr>
                                      <p:to>
                                        <p:strVal val="visible"/>
                                      </p:to>
                                    </p:set>
                                    <p:animEffect transition="in" filter="blinds(horizontal)">
                                      <p:cBhvr>
                                        <p:cTn id="10" dur="500"/>
                                        <p:tgtEl>
                                          <p:spTgt spid="11266">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266">
                                            <p:txEl>
                                              <p:pRg st="2" end="2"/>
                                            </p:txEl>
                                          </p:spTgt>
                                        </p:tgtEl>
                                        <p:attrNameLst>
                                          <p:attrName>style.visibility</p:attrName>
                                        </p:attrNameLst>
                                      </p:cBhvr>
                                      <p:to>
                                        <p:strVal val="visible"/>
                                      </p:to>
                                    </p:set>
                                    <p:animEffect transition="in" filter="blinds(horizontal)">
                                      <p:cBhvr>
                                        <p:cTn id="13" dur="500"/>
                                        <p:tgtEl>
                                          <p:spTgt spid="11266">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1266">
                                            <p:txEl>
                                              <p:pRg st="3" end="3"/>
                                            </p:txEl>
                                          </p:spTgt>
                                        </p:tgtEl>
                                        <p:attrNameLst>
                                          <p:attrName>style.visibility</p:attrName>
                                        </p:attrNameLst>
                                      </p:cBhvr>
                                      <p:to>
                                        <p:strVal val="visible"/>
                                      </p:to>
                                    </p:set>
                                    <p:animEffect transition="in" filter="blinds(horizontal)">
                                      <p:cBhvr>
                                        <p:cTn id="16" dur="500"/>
                                        <p:tgtEl>
                                          <p:spTgt spid="1126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1266">
                                            <p:txEl>
                                              <p:pRg st="4" end="4"/>
                                            </p:txEl>
                                          </p:spTgt>
                                        </p:tgtEl>
                                        <p:attrNameLst>
                                          <p:attrName>style.visibility</p:attrName>
                                        </p:attrNameLst>
                                      </p:cBhvr>
                                      <p:to>
                                        <p:strVal val="visible"/>
                                      </p:to>
                                    </p:set>
                                    <p:animEffect transition="in" filter="blinds(horizontal)">
                                      <p:cBhvr>
                                        <p:cTn id="21" dur="500"/>
                                        <p:tgtEl>
                                          <p:spTgt spid="11266">
                                            <p:txEl>
                                              <p:pRg st="4" end="4"/>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266">
                                            <p:txEl>
                                              <p:pRg st="5" end="5"/>
                                            </p:txEl>
                                          </p:spTgt>
                                        </p:tgtEl>
                                        <p:attrNameLst>
                                          <p:attrName>style.visibility</p:attrName>
                                        </p:attrNameLst>
                                      </p:cBhvr>
                                      <p:to>
                                        <p:strVal val="visible"/>
                                      </p:to>
                                    </p:set>
                                    <p:animEffect transition="in" filter="blinds(horizontal)">
                                      <p:cBhvr>
                                        <p:cTn id="24" dur="500"/>
                                        <p:tgtEl>
                                          <p:spTgt spid="1126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Portland - Gildersleave Rt 17a 04190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930703"/>
            <a:ext cx="4038600" cy="280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Content Placeholder 4"/>
          <p:cNvSpPr>
            <a:spLocks noGrp="1"/>
          </p:cNvSpPr>
          <p:nvPr>
            <p:ph idx="1"/>
          </p:nvPr>
        </p:nvSpPr>
        <p:spPr>
          <a:xfrm>
            <a:off x="76200" y="838200"/>
            <a:ext cx="5029200" cy="5410200"/>
          </a:xfrm>
        </p:spPr>
        <p:txBody>
          <a:bodyPr/>
          <a:lstStyle/>
          <a:p>
            <a:pPr eaLnBrk="1" hangingPunct="1"/>
            <a:r>
              <a:rPr lang="en-US" sz="2400" dirty="0" smtClean="0"/>
              <a:t>Common themes across New England:</a:t>
            </a:r>
          </a:p>
          <a:p>
            <a:pPr lvl="1" eaLnBrk="1" hangingPunct="1"/>
            <a:r>
              <a:rPr lang="en-US" sz="2000" dirty="0" smtClean="0"/>
              <a:t>Increasing annual precipitation</a:t>
            </a:r>
          </a:p>
          <a:p>
            <a:pPr lvl="1" eaLnBrk="1" hangingPunct="1"/>
            <a:r>
              <a:rPr lang="en-US" sz="2000" dirty="0" smtClean="0"/>
              <a:t>Increasing frequency of heavy rains</a:t>
            </a:r>
          </a:p>
          <a:p>
            <a:pPr lvl="1" eaLnBrk="1" hangingPunct="1"/>
            <a:r>
              <a:rPr lang="en-US" sz="2000" dirty="0" smtClean="0"/>
              <a:t>Warming annual temperatures</a:t>
            </a:r>
          </a:p>
          <a:p>
            <a:pPr lvl="1" eaLnBrk="1" hangingPunct="1"/>
            <a:r>
              <a:rPr lang="en-US" sz="2000" dirty="0" smtClean="0"/>
              <a:t>Wildly varying seasonal snowfall</a:t>
            </a:r>
          </a:p>
          <a:p>
            <a:pPr eaLnBrk="1" hangingPunct="1"/>
            <a:r>
              <a:rPr lang="en-US" sz="2400" dirty="0" smtClean="0"/>
              <a:t>Shift in precipitation frequency (50, 100 </a:t>
            </a:r>
            <a:r>
              <a:rPr lang="en-US" sz="2400" dirty="0" err="1" smtClean="0"/>
              <a:t>yr</a:t>
            </a:r>
            <a:r>
              <a:rPr lang="en-US" sz="2400" dirty="0" smtClean="0"/>
              <a:t> – 24 </a:t>
            </a:r>
            <a:r>
              <a:rPr lang="en-US" sz="2400" dirty="0" err="1" smtClean="0"/>
              <a:t>hr</a:t>
            </a:r>
            <a:r>
              <a:rPr lang="en-US" sz="2400" dirty="0" smtClean="0"/>
              <a:t> rain)</a:t>
            </a:r>
          </a:p>
          <a:p>
            <a:pPr eaLnBrk="1" hangingPunct="1"/>
            <a:r>
              <a:rPr lang="en-US" sz="2400" dirty="0" smtClean="0"/>
              <a:t>For smaller (&lt;800 sq mi) basins –  trend toward increased flood magnitude and/or frequency</a:t>
            </a:r>
          </a:p>
          <a:p>
            <a:pPr lvl="1" eaLnBrk="1" hangingPunct="1"/>
            <a:r>
              <a:rPr lang="en-US" sz="2000" dirty="0" smtClean="0"/>
              <a:t>Most pronounced where significant land use change and/or urbanization has occurred</a:t>
            </a:r>
          </a:p>
        </p:txBody>
      </p:sp>
      <p:sp>
        <p:nvSpPr>
          <p:cNvPr id="2" name="Title 1"/>
          <p:cNvSpPr>
            <a:spLocks noGrp="1"/>
          </p:cNvSpPr>
          <p:nvPr>
            <p:ph type="title"/>
          </p:nvPr>
        </p:nvSpPr>
        <p:spPr>
          <a:xfrm>
            <a:off x="2590800" y="152400"/>
            <a:ext cx="4495800" cy="609600"/>
          </a:xfrm>
        </p:spPr>
        <p:txBody>
          <a:bodyPr>
            <a:noAutofit/>
          </a:bodyPr>
          <a:lstStyle/>
          <a:p>
            <a:pPr eaLnBrk="1" hangingPunct="1">
              <a:defRPr/>
            </a:pPr>
            <a:r>
              <a:rPr sz="3600" dirty="0" smtClean="0"/>
              <a:t>The Changing Climate</a:t>
            </a:r>
            <a:endParaRPr sz="3600" dirty="0"/>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3405" y="3924300"/>
            <a:ext cx="401439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053405" y="6043136"/>
            <a:ext cx="3810000" cy="738664"/>
          </a:xfrm>
          <a:prstGeom prst="rect">
            <a:avLst/>
          </a:prstGeom>
          <a:noFill/>
        </p:spPr>
        <p:txBody>
          <a:bodyPr wrap="square" rtlCol="0">
            <a:spAutoFit/>
          </a:bodyPr>
          <a:lstStyle/>
          <a:p>
            <a:r>
              <a:rPr lang="en-US" sz="1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I-95 in Warwick with submerged Warwick Waste Water Treatment Facility </a:t>
            </a:r>
            <a:endParaRPr lang="en-US" sz="1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1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March 31, 2010 – photo from RI ANG)</a:t>
            </a:r>
          </a:p>
        </p:txBody>
      </p:sp>
      <p:sp>
        <p:nvSpPr>
          <p:cNvPr id="10" name="Text Box 6"/>
          <p:cNvSpPr txBox="1">
            <a:spLocks noChangeArrowheads="1"/>
          </p:cNvSpPr>
          <p:nvPr/>
        </p:nvSpPr>
        <p:spPr bwMode="auto">
          <a:xfrm>
            <a:off x="5053405" y="3210580"/>
            <a:ext cx="3810000"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altLang="en-US" sz="1400" b="1" dirty="0">
                <a:solidFill>
                  <a:srgbClr val="FFFF00"/>
                </a:solidFill>
                <a:latin typeface="Arial" panose="020B0604020202020204" pitchFamily="34" charset="0"/>
                <a:cs typeface="Arial" panose="020B0604020202020204" pitchFamily="34" charset="0"/>
              </a:rPr>
              <a:t>Moderate flooding </a:t>
            </a:r>
            <a:r>
              <a:rPr lang="en-US" altLang="en-US" sz="1400" b="1" dirty="0" smtClean="0">
                <a:solidFill>
                  <a:srgbClr val="FFFF00"/>
                </a:solidFill>
                <a:latin typeface="Arial" panose="020B0604020202020204" pitchFamily="34" charset="0"/>
                <a:cs typeface="Arial" panose="020B0604020202020204" pitchFamily="34" charset="0"/>
              </a:rPr>
              <a:t>– Connecticut </a:t>
            </a:r>
            <a:r>
              <a:rPr lang="en-US" altLang="en-US" sz="1400" b="1" dirty="0">
                <a:solidFill>
                  <a:srgbClr val="FFFF00"/>
                </a:solidFill>
                <a:latin typeface="Arial" panose="020B0604020202020204" pitchFamily="34" charset="0"/>
                <a:cs typeface="Arial" panose="020B0604020202020204" pitchFamily="34" charset="0"/>
              </a:rPr>
              <a:t>River at Portland, </a:t>
            </a:r>
            <a:r>
              <a:rPr lang="en-US" altLang="en-US" sz="1400" b="1" dirty="0" smtClean="0">
                <a:solidFill>
                  <a:srgbClr val="FFFF00"/>
                </a:solidFill>
                <a:latin typeface="Arial" panose="020B0604020202020204" pitchFamily="34" charset="0"/>
                <a:cs typeface="Arial" panose="020B0604020202020204" pitchFamily="34" charset="0"/>
              </a:rPr>
              <a:t>CT, April 2007</a:t>
            </a:r>
            <a:endParaRPr lang="en-US" altLang="en-US" sz="14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777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animEffect transition="in" filter="blinds(horizontal)">
                                      <p:cBhvr>
                                        <p:cTn id="7" dur="500"/>
                                        <p:tgtEl>
                                          <p:spTgt spid="11266">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266">
                                            <p:txEl>
                                              <p:pRg st="1" end="1"/>
                                            </p:txEl>
                                          </p:spTgt>
                                        </p:tgtEl>
                                        <p:attrNameLst>
                                          <p:attrName>style.visibility</p:attrName>
                                        </p:attrNameLst>
                                      </p:cBhvr>
                                      <p:to>
                                        <p:strVal val="visible"/>
                                      </p:to>
                                    </p:set>
                                    <p:animEffect transition="in" filter="blinds(horizontal)">
                                      <p:cBhvr>
                                        <p:cTn id="10" dur="500"/>
                                        <p:tgtEl>
                                          <p:spTgt spid="11266">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266">
                                            <p:txEl>
                                              <p:pRg st="2" end="2"/>
                                            </p:txEl>
                                          </p:spTgt>
                                        </p:tgtEl>
                                        <p:attrNameLst>
                                          <p:attrName>style.visibility</p:attrName>
                                        </p:attrNameLst>
                                      </p:cBhvr>
                                      <p:to>
                                        <p:strVal val="visible"/>
                                      </p:to>
                                    </p:set>
                                    <p:animEffect transition="in" filter="blinds(horizontal)">
                                      <p:cBhvr>
                                        <p:cTn id="13" dur="500"/>
                                        <p:tgtEl>
                                          <p:spTgt spid="11266">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1266">
                                            <p:txEl>
                                              <p:pRg st="3" end="3"/>
                                            </p:txEl>
                                          </p:spTgt>
                                        </p:tgtEl>
                                        <p:attrNameLst>
                                          <p:attrName>style.visibility</p:attrName>
                                        </p:attrNameLst>
                                      </p:cBhvr>
                                      <p:to>
                                        <p:strVal val="visible"/>
                                      </p:to>
                                    </p:set>
                                    <p:animEffect transition="in" filter="blinds(horizontal)">
                                      <p:cBhvr>
                                        <p:cTn id="16" dur="500"/>
                                        <p:tgtEl>
                                          <p:spTgt spid="11266">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1266">
                                            <p:txEl>
                                              <p:pRg st="4" end="4"/>
                                            </p:txEl>
                                          </p:spTgt>
                                        </p:tgtEl>
                                        <p:attrNameLst>
                                          <p:attrName>style.visibility</p:attrName>
                                        </p:attrNameLst>
                                      </p:cBhvr>
                                      <p:to>
                                        <p:strVal val="visible"/>
                                      </p:to>
                                    </p:set>
                                    <p:animEffect transition="in" filter="blinds(horizontal)">
                                      <p:cBhvr>
                                        <p:cTn id="19" dur="500"/>
                                        <p:tgtEl>
                                          <p:spTgt spid="11266">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1266">
                                            <p:txEl>
                                              <p:pRg st="5" end="5"/>
                                            </p:txEl>
                                          </p:spTgt>
                                        </p:tgtEl>
                                        <p:attrNameLst>
                                          <p:attrName>style.visibility</p:attrName>
                                        </p:attrNameLst>
                                      </p:cBhvr>
                                      <p:to>
                                        <p:strVal val="visible"/>
                                      </p:to>
                                    </p:set>
                                    <p:animEffect transition="in" filter="blinds(horizontal)">
                                      <p:cBhvr>
                                        <p:cTn id="22" dur="500"/>
                                        <p:tgtEl>
                                          <p:spTgt spid="11266">
                                            <p:txEl>
                                              <p:pRg st="5" end="5"/>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1266">
                                            <p:txEl>
                                              <p:pRg st="6" end="6"/>
                                            </p:txEl>
                                          </p:spTgt>
                                        </p:tgtEl>
                                        <p:attrNameLst>
                                          <p:attrName>style.visibility</p:attrName>
                                        </p:attrNameLst>
                                      </p:cBhvr>
                                      <p:to>
                                        <p:strVal val="visible"/>
                                      </p:to>
                                    </p:set>
                                    <p:animEffect transition="in" filter="blinds(horizontal)">
                                      <p:cBhvr>
                                        <p:cTn id="25" dur="500"/>
                                        <p:tgtEl>
                                          <p:spTgt spid="11266">
                                            <p:txEl>
                                              <p:pRg st="6" end="6"/>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1266">
                                            <p:txEl>
                                              <p:pRg st="7" end="7"/>
                                            </p:txEl>
                                          </p:spTgt>
                                        </p:tgtEl>
                                        <p:attrNameLst>
                                          <p:attrName>style.visibility</p:attrName>
                                        </p:attrNameLst>
                                      </p:cBhvr>
                                      <p:to>
                                        <p:strVal val="visible"/>
                                      </p:to>
                                    </p:set>
                                    <p:animEffect transition="in" filter="blinds(horizontal)">
                                      <p:cBhvr>
                                        <p:cTn id="28" dur="500"/>
                                        <p:tgtEl>
                                          <p:spTgt spid="1126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4"/>
          <p:cNvSpPr>
            <a:spLocks noGrp="1"/>
          </p:cNvSpPr>
          <p:nvPr>
            <p:ph idx="1"/>
          </p:nvPr>
        </p:nvSpPr>
        <p:spPr>
          <a:xfrm>
            <a:off x="1" y="838200"/>
            <a:ext cx="4876799" cy="5867400"/>
          </a:xfrm>
        </p:spPr>
        <p:txBody>
          <a:bodyPr/>
          <a:lstStyle/>
          <a:p>
            <a:pPr eaLnBrk="1" hangingPunct="1"/>
            <a:r>
              <a:rPr lang="en-US" sz="2400" dirty="0" smtClean="0"/>
              <a:t>Modest changes in air &amp; sea temperatures = atmosphere can hold more moisture</a:t>
            </a:r>
          </a:p>
          <a:p>
            <a:pPr lvl="1" eaLnBrk="1" hangingPunct="1"/>
            <a:r>
              <a:rPr lang="en-US" sz="2000" dirty="0" smtClean="0"/>
              <a:t>New England is in close proximity to the ocean and the Gulf &amp; Atlantic moisture streams</a:t>
            </a:r>
          </a:p>
          <a:p>
            <a:pPr lvl="1" eaLnBrk="1" hangingPunct="1"/>
            <a:r>
              <a:rPr lang="en-US" sz="2000" dirty="0" smtClean="0"/>
              <a:t>Affected by dual storm tracks and blocking high pressure over Greenland</a:t>
            </a:r>
          </a:p>
          <a:p>
            <a:pPr lvl="1" eaLnBrk="1" hangingPunct="1"/>
            <a:r>
              <a:rPr lang="en-US" sz="2000" dirty="0" smtClean="0"/>
              <a:t>These ingredients offer us more “opportunities” to latch onto these plumes</a:t>
            </a:r>
          </a:p>
          <a:p>
            <a:pPr eaLnBrk="1" hangingPunct="1"/>
            <a:r>
              <a:rPr lang="en-US" sz="2400" dirty="0" smtClean="0"/>
              <a:t>Reduction of sea ice changes upper level wind flow</a:t>
            </a:r>
          </a:p>
          <a:p>
            <a:pPr lvl="1" eaLnBrk="1" hangingPunct="1"/>
            <a:r>
              <a:rPr lang="en-US" sz="2000" dirty="0" smtClean="0"/>
              <a:t>Blocked up pattern induces slower moving storms or back-to-back-to back events</a:t>
            </a:r>
          </a:p>
        </p:txBody>
      </p:sp>
      <p:sp>
        <p:nvSpPr>
          <p:cNvPr id="2" name="Title 1"/>
          <p:cNvSpPr>
            <a:spLocks noGrp="1"/>
          </p:cNvSpPr>
          <p:nvPr>
            <p:ph type="title"/>
          </p:nvPr>
        </p:nvSpPr>
        <p:spPr>
          <a:xfrm>
            <a:off x="533400" y="304800"/>
            <a:ext cx="8229600" cy="381000"/>
          </a:xfrm>
        </p:spPr>
        <p:txBody>
          <a:bodyPr>
            <a:noAutofit/>
          </a:bodyPr>
          <a:lstStyle/>
          <a:p>
            <a:pPr eaLnBrk="1" hangingPunct="1">
              <a:defRPr/>
            </a:pPr>
            <a:r>
              <a:rPr sz="3600" dirty="0" smtClean="0"/>
              <a:t>Is there a plausible "Climate Hypothesis"?</a:t>
            </a:r>
            <a:endParaRPr sz="3600" dirty="0"/>
          </a:p>
        </p:txBody>
      </p:sp>
      <p:pic>
        <p:nvPicPr>
          <p:cNvPr id="10242" name="Picture 2" descr="http://www.ssd.noaa.gov/goes/east/nwatl/wv-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598" y="1905000"/>
            <a:ext cx="4267202" cy="434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33256" y="1208316"/>
            <a:ext cx="419100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smtClean="0"/>
              <a:t>Today’s situation: slow moving storm with two tropical connections</a:t>
            </a:r>
            <a:endParaRPr lang="en-US" dirty="0"/>
          </a:p>
        </p:txBody>
      </p:sp>
    </p:spTree>
    <p:extLst>
      <p:ext uri="{BB962C8B-B14F-4D97-AF65-F5344CB8AC3E}">
        <p14:creationId xmlns:p14="http://schemas.microsoft.com/office/powerpoint/2010/main" val="446867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animEffect transition="in" filter="blinds(horizontal)">
                                      <p:cBhvr>
                                        <p:cTn id="7" dur="500"/>
                                        <p:tgtEl>
                                          <p:spTgt spid="11266">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266">
                                            <p:txEl>
                                              <p:pRg st="1" end="1"/>
                                            </p:txEl>
                                          </p:spTgt>
                                        </p:tgtEl>
                                        <p:attrNameLst>
                                          <p:attrName>style.visibility</p:attrName>
                                        </p:attrNameLst>
                                      </p:cBhvr>
                                      <p:to>
                                        <p:strVal val="visible"/>
                                      </p:to>
                                    </p:set>
                                    <p:animEffect transition="in" filter="blinds(horizontal)">
                                      <p:cBhvr>
                                        <p:cTn id="10" dur="500"/>
                                        <p:tgtEl>
                                          <p:spTgt spid="11266">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266">
                                            <p:txEl>
                                              <p:pRg st="2" end="2"/>
                                            </p:txEl>
                                          </p:spTgt>
                                        </p:tgtEl>
                                        <p:attrNameLst>
                                          <p:attrName>style.visibility</p:attrName>
                                        </p:attrNameLst>
                                      </p:cBhvr>
                                      <p:to>
                                        <p:strVal val="visible"/>
                                      </p:to>
                                    </p:set>
                                    <p:animEffect transition="in" filter="blinds(horizontal)">
                                      <p:cBhvr>
                                        <p:cTn id="13" dur="500"/>
                                        <p:tgtEl>
                                          <p:spTgt spid="11266">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1266">
                                            <p:txEl>
                                              <p:pRg st="3" end="3"/>
                                            </p:txEl>
                                          </p:spTgt>
                                        </p:tgtEl>
                                        <p:attrNameLst>
                                          <p:attrName>style.visibility</p:attrName>
                                        </p:attrNameLst>
                                      </p:cBhvr>
                                      <p:to>
                                        <p:strVal val="visible"/>
                                      </p:to>
                                    </p:set>
                                    <p:animEffect transition="in" filter="blinds(horizontal)">
                                      <p:cBhvr>
                                        <p:cTn id="16" dur="500"/>
                                        <p:tgtEl>
                                          <p:spTgt spid="1126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1266">
                                            <p:txEl>
                                              <p:pRg st="4" end="4"/>
                                            </p:txEl>
                                          </p:spTgt>
                                        </p:tgtEl>
                                        <p:attrNameLst>
                                          <p:attrName>style.visibility</p:attrName>
                                        </p:attrNameLst>
                                      </p:cBhvr>
                                      <p:to>
                                        <p:strVal val="visible"/>
                                      </p:to>
                                    </p:set>
                                    <p:animEffect transition="in" filter="blinds(horizontal)">
                                      <p:cBhvr>
                                        <p:cTn id="21" dur="500"/>
                                        <p:tgtEl>
                                          <p:spTgt spid="11266">
                                            <p:txEl>
                                              <p:pRg st="4" end="4"/>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266">
                                            <p:txEl>
                                              <p:pRg st="5" end="5"/>
                                            </p:txEl>
                                          </p:spTgt>
                                        </p:tgtEl>
                                        <p:attrNameLst>
                                          <p:attrName>style.visibility</p:attrName>
                                        </p:attrNameLst>
                                      </p:cBhvr>
                                      <p:to>
                                        <p:strVal val="visible"/>
                                      </p:to>
                                    </p:set>
                                    <p:animEffect transition="in" filter="blinds(horizontal)">
                                      <p:cBhvr>
                                        <p:cTn id="24" dur="500"/>
                                        <p:tgtEl>
                                          <p:spTgt spid="1126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Number Placeholder 3"/>
          <p:cNvSpPr>
            <a:spLocks noGrp="1"/>
          </p:cNvSpPr>
          <p:nvPr>
            <p:ph type="sldNum" sz="quarter" idx="4294967295"/>
          </p:nvPr>
        </p:nvSpPr>
        <p:spPr bwMode="auto">
          <a:xfrm>
            <a:off x="8305800" y="6356350"/>
            <a:ext cx="3810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8A2C81-BE9B-B548-B8B7-D4262C54284B}" type="slidenum">
              <a:rPr lang="en-US" sz="1000">
                <a:solidFill>
                  <a:prstClr val="black"/>
                </a:solidFill>
                <a:cs typeface="Times New Roman" charset="0"/>
              </a:rPr>
              <a:pPr eaLnBrk="1" hangingPunct="1"/>
              <a:t>9</a:t>
            </a:fld>
            <a:endParaRPr lang="en-US" sz="1000">
              <a:solidFill>
                <a:prstClr val="black"/>
              </a:solidFill>
              <a:cs typeface="Times New Roman" charset="0"/>
            </a:endParaRPr>
          </a:p>
        </p:txBody>
      </p:sp>
      <p:sp>
        <p:nvSpPr>
          <p:cNvPr id="15362" name="TextBox 1"/>
          <p:cNvSpPr txBox="1">
            <a:spLocks noChangeArrowheads="1"/>
          </p:cNvSpPr>
          <p:nvPr/>
        </p:nvSpPr>
        <p:spPr bwMode="auto">
          <a:xfrm>
            <a:off x="234538" y="0"/>
            <a:ext cx="8763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chemeClr val="tx2"/>
                </a:solidFill>
              </a:rPr>
              <a:t>Trends in U.S. Temperature</a:t>
            </a:r>
            <a:r>
              <a:rPr lang="en-US" sz="2800" b="1" dirty="0" smtClean="0">
                <a:solidFill>
                  <a:schemeClr val="tx2"/>
                </a:solidFill>
              </a:rPr>
              <a:t>:</a:t>
            </a:r>
          </a:p>
          <a:p>
            <a:pPr eaLnBrk="1" hangingPunct="1"/>
            <a:r>
              <a:rPr lang="en-US" sz="2800" b="1" dirty="0" smtClean="0">
                <a:solidFill>
                  <a:schemeClr val="tx2"/>
                </a:solidFill>
              </a:rPr>
              <a:t> </a:t>
            </a:r>
            <a:r>
              <a:rPr lang="en-US" sz="2800" b="1" dirty="0">
                <a:solidFill>
                  <a:schemeClr val="tx2"/>
                </a:solidFill>
              </a:rPr>
              <a:t>Decadal trends and 1991-2011 relative to 1901-1960</a:t>
            </a:r>
          </a:p>
        </p:txBody>
      </p:sp>
      <p:pic>
        <p:nvPicPr>
          <p:cNvPr id="15363" name="Picture 7"/>
          <p:cNvPicPr>
            <a:picLocks noChangeAspect="1" noChangeArrowheads="1"/>
          </p:cNvPicPr>
          <p:nvPr/>
        </p:nvPicPr>
        <p:blipFill>
          <a:blip r:embed="rId3">
            <a:extLst>
              <a:ext uri="{28A0092B-C50C-407E-A947-70E740481C1C}">
                <a14:useLocalDpi xmlns:a14="http://schemas.microsoft.com/office/drawing/2010/main" val="0"/>
              </a:ext>
            </a:extLst>
          </a:blip>
          <a:srcRect l="679" t="5579" r="1671" b="31593"/>
          <a:stretch>
            <a:fillRect/>
          </a:stretch>
        </p:blipFill>
        <p:spPr bwMode="auto">
          <a:xfrm>
            <a:off x="1" y="12954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8169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Theme1">
  <a:themeElements>
    <a:clrScheme name="1_hyd_ens_pred_in_NWS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6600FF"/>
      </a:folHlink>
    </a:clrScheme>
    <a:fontScheme name="1_hyd_ens_pred_in_NWS">
      <a:majorFont>
        <a:latin typeface="Lucida Sans"/>
        <a:ea typeface=""/>
        <a:cs typeface="Times New Roman"/>
      </a:majorFont>
      <a:minorFont>
        <a:latin typeface="Arial"/>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hyd_ens_pred_in_NW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hyd_ens_pred_in_NW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hyd_ens_pred_in_NW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hyd_ens_pred_in_NW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hyd_ens_pred_in_NW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hyd_ens_pred_in_NW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hyd_ens_pred_in_NW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hyd_ens_pred_in_NWS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6600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5.xml><?xml version="1.0" encoding="utf-8"?>
<a:theme xmlns:a="http://schemas.openxmlformats.org/drawingml/2006/main" name="1_Theme1">
  <a:themeElements>
    <a:clrScheme name="1_hyd_ens_pred_in_NWS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6600FF"/>
      </a:folHlink>
    </a:clrScheme>
    <a:fontScheme name="1_hyd_ens_pred_in_NWS">
      <a:majorFont>
        <a:latin typeface="Lucida Sans"/>
        <a:ea typeface=""/>
        <a:cs typeface="Times New Roman"/>
      </a:majorFont>
      <a:minorFont>
        <a:latin typeface="Arial"/>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hyd_ens_pred_in_NW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hyd_ens_pred_in_NW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hyd_ens_pred_in_NW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hyd_ens_pred_in_NW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hyd_ens_pred_in_NW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hyd_ens_pred_in_NW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hyd_ens_pred_in_NW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hyd_ens_pred_in_NWS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6600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710</TotalTime>
  <Words>1366</Words>
  <Application>Microsoft Office PowerPoint</Application>
  <PresentationFormat>On-screen Show (4:3)</PresentationFormat>
  <Paragraphs>157</Paragraphs>
  <Slides>27</Slides>
  <Notes>8</Notes>
  <HiddenSlides>0</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27</vt:i4>
      </vt:variant>
    </vt:vector>
  </HeadingPairs>
  <TitlesOfParts>
    <vt:vector size="34" baseType="lpstr">
      <vt:lpstr>Theme1</vt:lpstr>
      <vt:lpstr>1_Paper</vt:lpstr>
      <vt:lpstr>2_Paper</vt:lpstr>
      <vt:lpstr>3_Paper</vt:lpstr>
      <vt:lpstr>1_Theme1</vt:lpstr>
      <vt:lpstr>4_Paper</vt:lpstr>
      <vt:lpstr>Document</vt:lpstr>
      <vt:lpstr>Climate Trends in New England and Its Impact on Storm and Riverine Flood Behavior</vt:lpstr>
      <vt:lpstr>Outline</vt:lpstr>
      <vt:lpstr>A few caveats</vt:lpstr>
      <vt:lpstr>I've been a little busy these past 7 years! Job Security in the face of changing flood behavior!!</vt:lpstr>
      <vt:lpstr>Is there a common theme to recent ?</vt:lpstr>
      <vt:lpstr>Is there a plausible "Climate Hypothesis"?</vt:lpstr>
      <vt:lpstr>The Changing Climate</vt:lpstr>
      <vt:lpstr>Is there a plausible "Climate Hypothesis"?</vt:lpstr>
      <vt:lpstr>PowerPoint Presentation</vt:lpstr>
      <vt:lpstr>A Look at Temperature and Precipitation Trends http://www.ncdc.noaa.gov/cag</vt:lpstr>
      <vt:lpstr>PowerPoint Presentation</vt:lpstr>
      <vt:lpstr>A Look at Temperature and Precipitation Trends http://www.ncdc.noaa.gov/cag</vt:lpstr>
      <vt:lpstr>Notice changes in the Palmer Drought Index – per NCDC database</vt:lpstr>
      <vt:lpstr>PowerPoint Presentation</vt:lpstr>
      <vt:lpstr>PowerPoint Presentation</vt:lpstr>
      <vt:lpstr>NOAA Atlas Update for New England http://hdsc.nws.noaa.gov/hdsc/pfds/index.html</vt:lpstr>
      <vt:lpstr>Preliminary Peer Review in Progress http://hdsc.nws.noaa.gov/hdsc/pfds/peer_review/</vt:lpstr>
      <vt:lpstr>Trends in Flood Frequency: From the Practitioner’s perspective</vt:lpstr>
      <vt:lpstr>Instantaneous peak flows</vt:lpstr>
      <vt:lpstr>Increased low magnitude floods</vt:lpstr>
      <vt:lpstr>PowerPoint Presentation</vt:lpstr>
      <vt:lpstr>PowerPoint Presentation</vt:lpstr>
      <vt:lpstr>PowerPoint Presentation</vt:lpstr>
      <vt:lpstr>PowerPoint Presentation</vt:lpstr>
      <vt:lpstr>Summary </vt:lpstr>
      <vt:lpstr>Far reaching implications:   Protect, Adapt or Retreat???</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Examining The Impacts of Hurricane Sandy on Rhode Island: A serious wake-up call!</dc:title>
  <dc:creator>david vallee</dc:creator>
  <cp:lastModifiedBy>david.vallee</cp:lastModifiedBy>
  <cp:revision>99</cp:revision>
  <cp:lastPrinted>2013-05-09T14:41:53Z</cp:lastPrinted>
  <dcterms:created xsi:type="dcterms:W3CDTF">2013-01-25T01:43:44Z</dcterms:created>
  <dcterms:modified xsi:type="dcterms:W3CDTF">2014-10-16T14:29:31Z</dcterms:modified>
</cp:coreProperties>
</file>