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6" r:id="rId2"/>
    <p:sldId id="287" r:id="rId3"/>
    <p:sldId id="291" r:id="rId4"/>
    <p:sldId id="292" r:id="rId5"/>
    <p:sldId id="294" r:id="rId6"/>
    <p:sldId id="295" r:id="rId7"/>
    <p:sldId id="297" r:id="rId8"/>
    <p:sldId id="296" r:id="rId9"/>
    <p:sldId id="298" r:id="rId10"/>
    <p:sldId id="307" r:id="rId11"/>
    <p:sldId id="308" r:id="rId12"/>
    <p:sldId id="310" r:id="rId13"/>
    <p:sldId id="311" r:id="rId14"/>
    <p:sldId id="301" r:id="rId15"/>
    <p:sldId id="306" r:id="rId16"/>
    <p:sldId id="305" r:id="rId17"/>
    <p:sldId id="280" r:id="rId18"/>
    <p:sldId id="267" r:id="rId19"/>
    <p:sldId id="31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6FC6"/>
    <a:srgbClr val="FFFFCC"/>
    <a:srgbClr val="CC66FF"/>
    <a:srgbClr val="CC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1" autoAdjust="0"/>
    <p:restoredTop sz="72727" autoAdjust="0"/>
  </p:normalViewPr>
  <p:slideViewPr>
    <p:cSldViewPr>
      <p:cViewPr varScale="1">
        <p:scale>
          <a:sx n="50" d="100"/>
          <a:sy n="50" d="100"/>
        </p:scale>
        <p:origin x="-137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1F504F-95B5-4A49-BBC0-8A9893E1BF0F}" type="datetimeFigureOut">
              <a:rPr lang="en-US" smtClean="0"/>
              <a:t>6/17/2015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6F557A-3D72-4A58-BB32-2419A2AFF544}"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BECA19-0E9E-4654-A55F-204C74B2A8F7}" type="datetimeFigureOut">
              <a:rPr lang="en-US" smtClean="0"/>
              <a:pPr/>
              <a:t>6/17/2015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0180A5-014C-4650-BFD6-2AC6F3781FB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0180A5-014C-4650-BFD6-2AC6F3781FB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Reference: modified from </a:t>
            </a:r>
            <a:r>
              <a:rPr lang="en-US" sz="1200" dirty="0" err="1" smtClean="0"/>
              <a:t>Hattam</a:t>
            </a:r>
            <a:r>
              <a:rPr lang="en-US" sz="1200" dirty="0" smtClean="0"/>
              <a:t>, C., et al. (2015), </a:t>
            </a:r>
            <a:r>
              <a:rPr lang="en-US" sz="1200" dirty="0" err="1" smtClean="0"/>
              <a:t>Böhnke-Henrichs</a:t>
            </a:r>
            <a:r>
              <a:rPr lang="en-US" sz="1200" dirty="0" smtClean="0"/>
              <a:t>, et al.(2013) and Kumar, P., Ed. (2010).</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WG/Council Meeting: </a:t>
            </a:r>
            <a:r>
              <a:rPr lang="en-CA" sz="1200" kern="1200" dirty="0" smtClean="0">
                <a:solidFill>
                  <a:schemeClr val="tx1"/>
                </a:solidFill>
                <a:latin typeface="+mn-lt"/>
                <a:ea typeface="+mn-ea"/>
                <a:cs typeface="+mn-cs"/>
              </a:rPr>
              <a:t>Provide direction on which ecosystem service under ESIP 2.0 should be the initial priority? Provide recommendations on who to engage in the development of specific indicators?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00180A5-014C-4650-BFD6-2AC6F3781FB2}"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0180A5-014C-4650-BFD6-2AC6F3781FB2}"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ESIP</a:t>
            </a:r>
            <a:r>
              <a:rPr lang="en-US" baseline="0" dirty="0" smtClean="0"/>
              <a:t> is cross cutting and intersects with GOMC goals. We do this through our monthly journals, two </a:t>
            </a:r>
            <a:r>
              <a:rPr lang="en-US" baseline="0" dirty="0" err="1" smtClean="0"/>
              <a:t>webtools</a:t>
            </a:r>
            <a:r>
              <a:rPr lang="en-US" baseline="0" dirty="0" smtClean="0"/>
              <a:t>, and subcommittee projects (Fact Sheets).</a:t>
            </a:r>
            <a:endParaRPr lang="en-US" dirty="0"/>
          </a:p>
        </p:txBody>
      </p:sp>
      <p:sp>
        <p:nvSpPr>
          <p:cNvPr id="4" name="Slide Number Placeholder 3"/>
          <p:cNvSpPr>
            <a:spLocks noGrp="1"/>
          </p:cNvSpPr>
          <p:nvPr>
            <p:ph type="sldNum" sz="quarter" idx="10"/>
          </p:nvPr>
        </p:nvSpPr>
        <p:spPr/>
        <p:txBody>
          <a:bodyPr/>
          <a:lstStyle/>
          <a:p>
            <a:fld id="{200180A5-014C-4650-BFD6-2AC6F3781FB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sz="1200" kern="1200" dirty="0" smtClean="0">
                <a:solidFill>
                  <a:schemeClr val="tx1"/>
                </a:solidFill>
                <a:latin typeface="+mn-lt"/>
                <a:ea typeface="+mn-ea"/>
                <a:cs typeface="+mn-cs"/>
              </a:rPr>
              <a:t>Current</a:t>
            </a:r>
            <a:r>
              <a:rPr lang="en-CA" sz="1200" kern="1200" baseline="0" dirty="0" smtClean="0">
                <a:solidFill>
                  <a:schemeClr val="tx1"/>
                </a:solidFill>
                <a:latin typeface="+mn-lt"/>
                <a:ea typeface="+mn-ea"/>
                <a:cs typeface="+mn-cs"/>
              </a:rPr>
              <a:t> ESIP structure.</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00180A5-014C-4650-BFD6-2AC6F3781FB2}"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Actually</a:t>
            </a:r>
            <a:r>
              <a:rPr lang="en-US" baseline="0" dirty="0" smtClean="0"/>
              <a:t> just put out 6</a:t>
            </a:r>
            <a:r>
              <a:rPr lang="en-US" baseline="30000" dirty="0" smtClean="0"/>
              <a:t>th</a:t>
            </a:r>
            <a:r>
              <a:rPr lang="en-US" baseline="0" dirty="0" smtClean="0"/>
              <a:t> (Coastal Development). And Fisheries Coming. Also have monthly journals. We have accomplished all of this with in-kind from over 150 members and a modest amount of $.</a:t>
            </a:r>
          </a:p>
          <a:p>
            <a:endParaRPr lang="en-US" dirty="0"/>
          </a:p>
        </p:txBody>
      </p:sp>
      <p:sp>
        <p:nvSpPr>
          <p:cNvPr id="4" name="Slide Number Placeholder 3"/>
          <p:cNvSpPr>
            <a:spLocks noGrp="1"/>
          </p:cNvSpPr>
          <p:nvPr>
            <p:ph type="sldNum" sz="quarter" idx="10"/>
          </p:nvPr>
        </p:nvSpPr>
        <p:spPr/>
        <p:txBody>
          <a:bodyPr/>
          <a:lstStyle/>
          <a:p>
            <a:fld id="{200180A5-014C-4650-BFD6-2AC6F3781FB2}"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solidFill>
                  <a:srgbClr val="FF0000"/>
                </a:solidFill>
              </a:rPr>
              <a:t>We participate and</a:t>
            </a:r>
            <a:r>
              <a:rPr lang="en-US" i="1" baseline="0" dirty="0" smtClean="0">
                <a:solidFill>
                  <a:srgbClr val="FF0000"/>
                </a:solidFill>
              </a:rPr>
              <a:t> provide information and guidance to many other groups in the area.</a:t>
            </a:r>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4748E83D-2540-41A8-B5A9-CE0533486A3C}"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Casco Bay = 13% developed and mainly close to estuary</a:t>
            </a:r>
          </a:p>
          <a:p>
            <a:r>
              <a:rPr lang="en-US" dirty="0" smtClean="0"/>
              <a:t>Boston</a:t>
            </a:r>
            <a:r>
              <a:rPr lang="en-US" baseline="0" dirty="0" smtClean="0"/>
              <a:t> Harbor = 60% developed and close to estuary (and far)</a:t>
            </a:r>
            <a:endParaRPr lang="en-US" dirty="0"/>
          </a:p>
        </p:txBody>
      </p:sp>
      <p:sp>
        <p:nvSpPr>
          <p:cNvPr id="4" name="Slide Number Placeholder 3"/>
          <p:cNvSpPr>
            <a:spLocks noGrp="1"/>
          </p:cNvSpPr>
          <p:nvPr>
            <p:ph type="sldNum" sz="quarter" idx="10"/>
          </p:nvPr>
        </p:nvSpPr>
        <p:spPr/>
        <p:txBody>
          <a:bodyPr/>
          <a:lstStyle/>
          <a:p>
            <a:fld id="{200180A5-014C-4650-BFD6-2AC6F3781FB2}"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Citizen science groups excited</a:t>
            </a:r>
            <a:r>
              <a:rPr lang="en-US" baseline="0" dirty="0" smtClean="0"/>
              <a:t> about the app and including their information in our database. Also discussion of roll-out specific to certain groups (like CBEP).</a:t>
            </a:r>
            <a:endParaRPr lang="en-US" dirty="0"/>
          </a:p>
        </p:txBody>
      </p:sp>
      <p:sp>
        <p:nvSpPr>
          <p:cNvPr id="4" name="Slide Number Placeholder 3"/>
          <p:cNvSpPr>
            <a:spLocks noGrp="1"/>
          </p:cNvSpPr>
          <p:nvPr>
            <p:ph type="sldNum" sz="quarter" idx="10"/>
          </p:nvPr>
        </p:nvSpPr>
        <p:spPr/>
        <p:txBody>
          <a:bodyPr/>
          <a:lstStyle/>
          <a:p>
            <a:fld id="{200180A5-014C-4650-BFD6-2AC6F3781FB2}"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0180A5-014C-4650-BFD6-2AC6F3781FB2}"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B529E1D-BDD5-4346-9595-6E7CA179D610}" type="datetimeFigureOut">
              <a:rPr lang="en-US" smtClean="0"/>
              <a:pPr/>
              <a:t>6/17/2015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67AB3AE-01E5-48C3-9CFD-E66F531E277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529E1D-BDD5-4346-9595-6E7CA179D610}" type="datetimeFigureOut">
              <a:rPr lang="en-US" smtClean="0"/>
              <a:pPr/>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AB3AE-01E5-48C3-9CFD-E66F531E277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529E1D-BDD5-4346-9595-6E7CA179D610}" type="datetimeFigureOut">
              <a:rPr lang="en-US" smtClean="0"/>
              <a:pPr/>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AB3AE-01E5-48C3-9CFD-E66F531E277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529E1D-BDD5-4346-9595-6E7CA179D610}" type="datetimeFigureOut">
              <a:rPr lang="en-US" smtClean="0"/>
              <a:pPr/>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AB3AE-01E5-48C3-9CFD-E66F531E27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B529E1D-BDD5-4346-9595-6E7CA179D610}" type="datetimeFigureOut">
              <a:rPr lang="en-US" smtClean="0"/>
              <a:pPr/>
              <a:t>6/17/2015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7AB3AE-01E5-48C3-9CFD-E66F531E277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529E1D-BDD5-4346-9595-6E7CA179D610}" type="datetimeFigureOut">
              <a:rPr lang="en-US" smtClean="0"/>
              <a:pPr/>
              <a:t>6/17/2015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AB3AE-01E5-48C3-9CFD-E66F531E277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B529E1D-BDD5-4346-9595-6E7CA179D610}" type="datetimeFigureOut">
              <a:rPr lang="en-US" smtClean="0"/>
              <a:pPr/>
              <a:t>6/17/2015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7AB3AE-01E5-48C3-9CFD-E66F531E277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B529E1D-BDD5-4346-9595-6E7CA179D610}" type="datetimeFigureOut">
              <a:rPr lang="en-US" smtClean="0"/>
              <a:pPr/>
              <a:t>6/17/2015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7AB3AE-01E5-48C3-9CFD-E66F531E277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529E1D-BDD5-4346-9595-6E7CA179D610}" type="datetimeFigureOut">
              <a:rPr lang="en-US" smtClean="0"/>
              <a:pPr/>
              <a:t>6/17/2015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7AB3AE-01E5-48C3-9CFD-E66F531E277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B529E1D-BDD5-4346-9595-6E7CA179D610}" type="datetimeFigureOut">
              <a:rPr lang="en-US" smtClean="0"/>
              <a:pPr/>
              <a:t>6/17/2015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7AB3AE-01E5-48C3-9CFD-E66F531E277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B529E1D-BDD5-4346-9595-6E7CA179D610}" type="datetimeFigureOut">
              <a:rPr lang="en-US" smtClean="0"/>
              <a:pPr/>
              <a:t>6/17/2015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E67AB3AE-01E5-48C3-9CFD-E66F531E277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529E1D-BDD5-4346-9595-6E7CA179D610}" type="datetimeFigureOut">
              <a:rPr lang="en-US" smtClean="0"/>
              <a:pPr/>
              <a:t>6/17/2015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67AB3AE-01E5-48C3-9CFD-E66F531E277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20.jpeg"/><Relationship Id="rId7"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5.emf"/><Relationship Id="rId4" Type="http://schemas.openxmlformats.org/officeDocument/2006/relationships/image" Target="../media/image21.emf"/><Relationship Id="rId9" Type="http://schemas.openxmlformats.org/officeDocument/2006/relationships/image" Target="../media/image2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295400"/>
            <a:ext cx="7772400" cy="2286000"/>
          </a:xfrm>
        </p:spPr>
        <p:txBody>
          <a:bodyPr>
            <a:normAutofit fontScale="90000"/>
          </a:bodyPr>
          <a:lstStyle/>
          <a:p>
            <a:pPr algn="ctr"/>
            <a:r>
              <a:rPr lang="en-US" b="1" dirty="0"/>
              <a:t>The </a:t>
            </a:r>
            <a:r>
              <a:rPr lang="en-US" b="1" dirty="0" err="1"/>
              <a:t>EcoSystem</a:t>
            </a:r>
            <a:r>
              <a:rPr lang="en-US" b="1" dirty="0"/>
              <a:t> Indicator </a:t>
            </a:r>
            <a:r>
              <a:rPr lang="en-US" b="1" dirty="0" smtClean="0"/>
              <a:t>Partnership: Purpose and Progress</a:t>
            </a:r>
            <a:endParaRPr lang="en-US" dirty="0"/>
          </a:p>
        </p:txBody>
      </p:sp>
      <p:sp>
        <p:nvSpPr>
          <p:cNvPr id="3" name="Subtitle 2"/>
          <p:cNvSpPr>
            <a:spLocks noGrp="1"/>
          </p:cNvSpPr>
          <p:nvPr>
            <p:ph type="subTitle" idx="1"/>
          </p:nvPr>
        </p:nvSpPr>
        <p:spPr>
          <a:xfrm>
            <a:off x="685800" y="5791200"/>
            <a:ext cx="7391400" cy="533400"/>
          </a:xfrm>
        </p:spPr>
        <p:txBody>
          <a:bodyPr/>
          <a:lstStyle/>
          <a:p>
            <a:pPr algn="ctr"/>
            <a:r>
              <a:rPr lang="en-US" dirty="0" smtClean="0"/>
              <a:t>June 2015</a:t>
            </a:r>
          </a:p>
          <a:p>
            <a:endParaRPr lang="en-US" dirty="0"/>
          </a:p>
        </p:txBody>
      </p:sp>
      <p:pic>
        <p:nvPicPr>
          <p:cNvPr id="1028" name="Picture 4"/>
          <p:cNvPicPr>
            <a:picLocks noChangeAspect="1" noChangeArrowheads="1"/>
          </p:cNvPicPr>
          <p:nvPr/>
        </p:nvPicPr>
        <p:blipFill>
          <a:blip r:embed="rId3" cstate="print"/>
          <a:srcRect/>
          <a:stretch>
            <a:fillRect/>
          </a:stretch>
        </p:blipFill>
        <p:spPr bwMode="auto">
          <a:xfrm>
            <a:off x="2133600" y="3733800"/>
            <a:ext cx="4343400" cy="17361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832"/>
            <a:ext cx="8229600" cy="1399032"/>
          </a:xfrm>
        </p:spPr>
        <p:txBody>
          <a:bodyPr>
            <a:normAutofit/>
          </a:bodyPr>
          <a:lstStyle/>
          <a:p>
            <a:r>
              <a:rPr lang="en-US" sz="4000" dirty="0" smtClean="0"/>
              <a:t>ORD Project From Concept to Analysis</a:t>
            </a:r>
            <a:endParaRPr lang="en-US" sz="4000" dirty="0"/>
          </a:p>
        </p:txBody>
      </p:sp>
      <p:sp>
        <p:nvSpPr>
          <p:cNvPr id="3" name="Slide Number Placeholder 2"/>
          <p:cNvSpPr>
            <a:spLocks noGrp="1"/>
          </p:cNvSpPr>
          <p:nvPr>
            <p:ph type="sldNum" sz="quarter" idx="12"/>
          </p:nvPr>
        </p:nvSpPr>
        <p:spPr/>
        <p:txBody>
          <a:bodyPr/>
          <a:lstStyle/>
          <a:p>
            <a:fld id="{144BC87A-AB9C-46AF-8444-4463E42220BD}" type="slidenum">
              <a:rPr lang="en-US" smtClean="0"/>
              <a:pPr/>
              <a:t>10</a:t>
            </a:fld>
            <a:endParaRPr lang="en-US" dirty="0"/>
          </a:p>
        </p:txBody>
      </p:sp>
      <p:grpSp>
        <p:nvGrpSpPr>
          <p:cNvPr id="4" name="Group 89"/>
          <p:cNvGrpSpPr/>
          <p:nvPr/>
        </p:nvGrpSpPr>
        <p:grpSpPr>
          <a:xfrm>
            <a:off x="533400" y="1447800"/>
            <a:ext cx="8610600" cy="4343400"/>
            <a:chOff x="457200" y="1019175"/>
            <a:chExt cx="8686800" cy="5000625"/>
          </a:xfrm>
        </p:grpSpPr>
        <p:sp>
          <p:nvSpPr>
            <p:cNvPr id="87" name="Rectangle 86"/>
            <p:cNvSpPr/>
            <p:nvPr/>
          </p:nvSpPr>
          <p:spPr>
            <a:xfrm>
              <a:off x="457200" y="1066800"/>
              <a:ext cx="8686800" cy="49530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3"/>
            <p:cNvGrpSpPr/>
            <p:nvPr/>
          </p:nvGrpSpPr>
          <p:grpSpPr>
            <a:xfrm>
              <a:off x="533400" y="1019175"/>
              <a:ext cx="8382000" cy="4772025"/>
              <a:chOff x="381000" y="866775"/>
              <a:chExt cx="8382000" cy="4772025"/>
            </a:xfrm>
          </p:grpSpPr>
          <p:pic>
            <p:nvPicPr>
              <p:cNvPr id="5" name="Picture 2"/>
              <p:cNvPicPr>
                <a:picLocks noChangeAspect="1" noChangeArrowheads="1"/>
              </p:cNvPicPr>
              <p:nvPr/>
            </p:nvPicPr>
            <p:blipFill>
              <a:blip r:embed="rId2" cstate="print"/>
              <a:srcRect/>
              <a:stretch>
                <a:fillRect/>
              </a:stretch>
            </p:blipFill>
            <p:spPr bwMode="auto">
              <a:xfrm>
                <a:off x="381000" y="1247775"/>
                <a:ext cx="2762250" cy="1876425"/>
              </a:xfrm>
              <a:prstGeom prst="rect">
                <a:avLst/>
              </a:prstGeom>
              <a:noFill/>
              <a:ln w="9525">
                <a:noFill/>
                <a:miter lim="800000"/>
                <a:headEnd/>
                <a:tailEnd/>
              </a:ln>
            </p:spPr>
          </p:pic>
          <p:pic>
            <p:nvPicPr>
              <p:cNvPr id="6" name="Picture 2"/>
              <p:cNvPicPr>
                <a:picLocks noChangeAspect="1" noChangeArrowheads="1"/>
              </p:cNvPicPr>
              <p:nvPr/>
            </p:nvPicPr>
            <p:blipFill>
              <a:blip r:embed="rId2" cstate="print"/>
              <a:srcRect/>
              <a:stretch>
                <a:fillRect/>
              </a:stretch>
            </p:blipFill>
            <p:spPr bwMode="auto">
              <a:xfrm>
                <a:off x="6000750" y="1247775"/>
                <a:ext cx="2762250" cy="1876425"/>
              </a:xfrm>
              <a:prstGeom prst="rect">
                <a:avLst/>
              </a:prstGeom>
              <a:noFill/>
              <a:ln w="9525">
                <a:noFill/>
                <a:miter lim="800000"/>
                <a:headEnd/>
                <a:tailEnd/>
              </a:ln>
            </p:spPr>
          </p:pic>
          <p:pic>
            <p:nvPicPr>
              <p:cNvPr id="7" name="Picture 2"/>
              <p:cNvPicPr>
                <a:picLocks noChangeAspect="1" noChangeArrowheads="1"/>
              </p:cNvPicPr>
              <p:nvPr/>
            </p:nvPicPr>
            <p:blipFill>
              <a:blip r:embed="rId2" cstate="print"/>
              <a:srcRect/>
              <a:stretch>
                <a:fillRect/>
              </a:stretch>
            </p:blipFill>
            <p:spPr bwMode="auto">
              <a:xfrm>
                <a:off x="3181350" y="1247775"/>
                <a:ext cx="2762250" cy="1876425"/>
              </a:xfrm>
              <a:prstGeom prst="rect">
                <a:avLst/>
              </a:prstGeom>
              <a:noFill/>
              <a:ln w="9525">
                <a:noFill/>
                <a:miter lim="800000"/>
                <a:headEnd/>
                <a:tailEnd/>
              </a:ln>
            </p:spPr>
          </p:pic>
          <p:sp>
            <p:nvSpPr>
              <p:cNvPr id="8" name="TextBox 7"/>
              <p:cNvSpPr txBox="1"/>
              <p:nvPr/>
            </p:nvSpPr>
            <p:spPr>
              <a:xfrm>
                <a:off x="762000" y="1400175"/>
                <a:ext cx="1372492" cy="646331"/>
              </a:xfrm>
              <a:prstGeom prst="rect">
                <a:avLst/>
              </a:prstGeom>
              <a:noFill/>
            </p:spPr>
            <p:txBody>
              <a:bodyPr wrap="none" rtlCol="0">
                <a:spAutoFit/>
              </a:bodyPr>
              <a:lstStyle/>
              <a:p>
                <a:r>
                  <a:rPr lang="en-US" sz="1200" b="1" dirty="0" smtClean="0">
                    <a:latin typeface="Arial" pitchFamily="34" charset="0"/>
                    <a:cs typeface="Arial" pitchFamily="34" charset="0"/>
                  </a:rPr>
                  <a:t>40% natural</a:t>
                </a:r>
              </a:p>
              <a:p>
                <a:r>
                  <a:rPr lang="en-US" sz="1200" b="1" dirty="0" smtClean="0">
                    <a:latin typeface="Arial" pitchFamily="34" charset="0"/>
                    <a:cs typeface="Arial" pitchFamily="34" charset="0"/>
                  </a:rPr>
                  <a:t>10% developed</a:t>
                </a:r>
              </a:p>
              <a:p>
                <a:r>
                  <a:rPr lang="en-US" sz="1200" b="1" dirty="0" smtClean="0">
                    <a:latin typeface="Arial" pitchFamily="34" charset="0"/>
                    <a:cs typeface="Arial" pitchFamily="34" charset="0"/>
                  </a:rPr>
                  <a:t>50% agricultural</a:t>
                </a:r>
                <a:endParaRPr lang="en-US" sz="1200" b="1" dirty="0">
                  <a:latin typeface="Arial" pitchFamily="34" charset="0"/>
                  <a:cs typeface="Arial" pitchFamily="34" charset="0"/>
                </a:endParaRPr>
              </a:p>
            </p:txBody>
          </p:sp>
          <p:sp>
            <p:nvSpPr>
              <p:cNvPr id="9" name="TextBox 8"/>
              <p:cNvSpPr txBox="1"/>
              <p:nvPr/>
            </p:nvSpPr>
            <p:spPr>
              <a:xfrm>
                <a:off x="6553200" y="1400175"/>
                <a:ext cx="1372492" cy="646331"/>
              </a:xfrm>
              <a:prstGeom prst="rect">
                <a:avLst/>
              </a:prstGeom>
              <a:noFill/>
            </p:spPr>
            <p:txBody>
              <a:bodyPr wrap="none" rtlCol="0">
                <a:spAutoFit/>
              </a:bodyPr>
              <a:lstStyle/>
              <a:p>
                <a:r>
                  <a:rPr lang="en-US" sz="1200" b="1" dirty="0">
                    <a:latin typeface="Arial" pitchFamily="34" charset="0"/>
                    <a:cs typeface="Arial" pitchFamily="34" charset="0"/>
                  </a:rPr>
                  <a:t>1</a:t>
                </a:r>
                <a:r>
                  <a:rPr lang="en-US" sz="1200" b="1" dirty="0" smtClean="0">
                    <a:latin typeface="Arial" pitchFamily="34" charset="0"/>
                    <a:cs typeface="Arial" pitchFamily="34" charset="0"/>
                  </a:rPr>
                  <a:t>0% natural</a:t>
                </a:r>
              </a:p>
              <a:p>
                <a:r>
                  <a:rPr lang="en-US" sz="1200" b="1" dirty="0">
                    <a:latin typeface="Arial" pitchFamily="34" charset="0"/>
                    <a:cs typeface="Arial" pitchFamily="34" charset="0"/>
                  </a:rPr>
                  <a:t> </a:t>
                </a:r>
                <a:r>
                  <a:rPr lang="en-US" sz="1200" b="1" dirty="0" smtClean="0">
                    <a:latin typeface="Arial" pitchFamily="34" charset="0"/>
                    <a:cs typeface="Arial" pitchFamily="34" charset="0"/>
                  </a:rPr>
                  <a:t>90% developed</a:t>
                </a:r>
              </a:p>
              <a:p>
                <a:r>
                  <a:rPr lang="en-US" sz="1200" b="1" dirty="0" smtClean="0">
                    <a:latin typeface="Arial" pitchFamily="34" charset="0"/>
                    <a:cs typeface="Arial" pitchFamily="34" charset="0"/>
                  </a:rPr>
                  <a:t> 0% agricultural</a:t>
                </a:r>
                <a:endParaRPr lang="en-US" sz="1200" b="1" dirty="0">
                  <a:latin typeface="Arial" pitchFamily="34" charset="0"/>
                  <a:cs typeface="Arial" pitchFamily="34" charset="0"/>
                </a:endParaRPr>
              </a:p>
            </p:txBody>
          </p:sp>
          <p:pic>
            <p:nvPicPr>
              <p:cNvPr id="10" name="Picture 4"/>
              <p:cNvPicPr>
                <a:picLocks noChangeAspect="1" noChangeArrowheads="1"/>
              </p:cNvPicPr>
              <p:nvPr/>
            </p:nvPicPr>
            <p:blipFill>
              <a:blip r:embed="rId3" cstate="print"/>
              <a:srcRect/>
              <a:stretch>
                <a:fillRect/>
              </a:stretch>
            </p:blipFill>
            <p:spPr bwMode="auto">
              <a:xfrm>
                <a:off x="5029200" y="1933575"/>
                <a:ext cx="382531" cy="311150"/>
              </a:xfrm>
              <a:prstGeom prst="rect">
                <a:avLst/>
              </a:prstGeom>
              <a:noFill/>
              <a:ln w="9525">
                <a:noFill/>
                <a:miter lim="800000"/>
                <a:headEnd/>
                <a:tailEnd/>
              </a:ln>
              <a:effectLst/>
            </p:spPr>
          </p:pic>
          <p:pic>
            <p:nvPicPr>
              <p:cNvPr id="11" name="Picture 4"/>
              <p:cNvPicPr>
                <a:picLocks noChangeAspect="1" noChangeArrowheads="1"/>
              </p:cNvPicPr>
              <p:nvPr/>
            </p:nvPicPr>
            <p:blipFill>
              <a:blip r:embed="rId3" cstate="print"/>
              <a:srcRect/>
              <a:stretch>
                <a:fillRect/>
              </a:stretch>
            </p:blipFill>
            <p:spPr bwMode="auto">
              <a:xfrm>
                <a:off x="4876800" y="1933575"/>
                <a:ext cx="382531" cy="311150"/>
              </a:xfrm>
              <a:prstGeom prst="rect">
                <a:avLst/>
              </a:prstGeom>
              <a:noFill/>
              <a:ln w="9525">
                <a:noFill/>
                <a:miter lim="800000"/>
                <a:headEnd/>
                <a:tailEnd/>
              </a:ln>
              <a:effectLst/>
            </p:spPr>
          </p:pic>
          <p:pic>
            <p:nvPicPr>
              <p:cNvPr id="12" name="Picture 4"/>
              <p:cNvPicPr>
                <a:picLocks noChangeAspect="1" noChangeArrowheads="1"/>
              </p:cNvPicPr>
              <p:nvPr/>
            </p:nvPicPr>
            <p:blipFill>
              <a:blip r:embed="rId3" cstate="print"/>
              <a:srcRect/>
              <a:stretch>
                <a:fillRect/>
              </a:stretch>
            </p:blipFill>
            <p:spPr bwMode="auto">
              <a:xfrm>
                <a:off x="5029200" y="1933575"/>
                <a:ext cx="382531" cy="311150"/>
              </a:xfrm>
              <a:prstGeom prst="rect">
                <a:avLst/>
              </a:prstGeom>
              <a:noFill/>
              <a:ln w="9525">
                <a:noFill/>
                <a:miter lim="800000"/>
                <a:headEnd/>
                <a:tailEnd/>
              </a:ln>
              <a:effectLst/>
            </p:spPr>
          </p:pic>
          <p:pic>
            <p:nvPicPr>
              <p:cNvPr id="13" name="Picture 4"/>
              <p:cNvPicPr>
                <a:picLocks noChangeAspect="1" noChangeArrowheads="1"/>
              </p:cNvPicPr>
              <p:nvPr/>
            </p:nvPicPr>
            <p:blipFill>
              <a:blip r:embed="rId3" cstate="print"/>
              <a:srcRect/>
              <a:stretch>
                <a:fillRect/>
              </a:stretch>
            </p:blipFill>
            <p:spPr bwMode="auto">
              <a:xfrm>
                <a:off x="4953000" y="1933575"/>
                <a:ext cx="382531" cy="311150"/>
              </a:xfrm>
              <a:prstGeom prst="rect">
                <a:avLst/>
              </a:prstGeom>
              <a:noFill/>
              <a:ln w="9525">
                <a:noFill/>
                <a:miter lim="800000"/>
                <a:headEnd/>
                <a:tailEnd/>
              </a:ln>
              <a:effectLst/>
            </p:spPr>
          </p:pic>
          <p:pic>
            <p:nvPicPr>
              <p:cNvPr id="14" name="Picture 4"/>
              <p:cNvPicPr>
                <a:picLocks noChangeAspect="1" noChangeArrowheads="1"/>
              </p:cNvPicPr>
              <p:nvPr/>
            </p:nvPicPr>
            <p:blipFill>
              <a:blip r:embed="rId3" cstate="print"/>
              <a:srcRect/>
              <a:stretch>
                <a:fillRect/>
              </a:stretch>
            </p:blipFill>
            <p:spPr bwMode="auto">
              <a:xfrm>
                <a:off x="5180069" y="1933575"/>
                <a:ext cx="382531" cy="311150"/>
              </a:xfrm>
              <a:prstGeom prst="rect">
                <a:avLst/>
              </a:prstGeom>
              <a:noFill/>
              <a:ln w="9525">
                <a:noFill/>
                <a:miter lim="800000"/>
                <a:headEnd/>
                <a:tailEnd/>
              </a:ln>
              <a:effectLst/>
            </p:spPr>
          </p:pic>
          <p:pic>
            <p:nvPicPr>
              <p:cNvPr id="15" name="Picture 4"/>
              <p:cNvPicPr>
                <a:picLocks noChangeAspect="1" noChangeArrowheads="1"/>
              </p:cNvPicPr>
              <p:nvPr/>
            </p:nvPicPr>
            <p:blipFill>
              <a:blip r:embed="rId3" cstate="print"/>
              <a:srcRect/>
              <a:stretch>
                <a:fillRect/>
              </a:stretch>
            </p:blipFill>
            <p:spPr bwMode="auto">
              <a:xfrm>
                <a:off x="5105400" y="1933575"/>
                <a:ext cx="382531" cy="311150"/>
              </a:xfrm>
              <a:prstGeom prst="rect">
                <a:avLst/>
              </a:prstGeom>
              <a:noFill/>
              <a:ln w="9525">
                <a:noFill/>
                <a:miter lim="800000"/>
                <a:headEnd/>
                <a:tailEnd/>
              </a:ln>
              <a:effectLst/>
            </p:spPr>
          </p:pic>
          <p:pic>
            <p:nvPicPr>
              <p:cNvPr id="16" name="Picture 2"/>
              <p:cNvPicPr>
                <a:picLocks noChangeAspect="1" noChangeArrowheads="1"/>
              </p:cNvPicPr>
              <p:nvPr/>
            </p:nvPicPr>
            <p:blipFill>
              <a:blip r:embed="rId2" cstate="print"/>
              <a:srcRect/>
              <a:stretch>
                <a:fillRect/>
              </a:stretch>
            </p:blipFill>
            <p:spPr bwMode="auto">
              <a:xfrm>
                <a:off x="381000" y="3762375"/>
                <a:ext cx="2762250" cy="1876425"/>
              </a:xfrm>
              <a:prstGeom prst="rect">
                <a:avLst/>
              </a:prstGeom>
              <a:noFill/>
              <a:ln w="9525">
                <a:noFill/>
                <a:miter lim="800000"/>
                <a:headEnd/>
                <a:tailEnd/>
              </a:ln>
            </p:spPr>
          </p:pic>
          <p:pic>
            <p:nvPicPr>
              <p:cNvPr id="17" name="Picture 2"/>
              <p:cNvPicPr>
                <a:picLocks noChangeAspect="1" noChangeArrowheads="1"/>
              </p:cNvPicPr>
              <p:nvPr/>
            </p:nvPicPr>
            <p:blipFill>
              <a:blip r:embed="rId2" cstate="print"/>
              <a:srcRect/>
              <a:stretch>
                <a:fillRect/>
              </a:stretch>
            </p:blipFill>
            <p:spPr bwMode="auto">
              <a:xfrm>
                <a:off x="6000750" y="3762375"/>
                <a:ext cx="2762250" cy="1876425"/>
              </a:xfrm>
              <a:prstGeom prst="rect">
                <a:avLst/>
              </a:prstGeom>
              <a:noFill/>
              <a:ln w="9525">
                <a:noFill/>
                <a:miter lim="800000"/>
                <a:headEnd/>
                <a:tailEnd/>
              </a:ln>
            </p:spPr>
          </p:pic>
          <p:pic>
            <p:nvPicPr>
              <p:cNvPr id="18" name="Picture 2"/>
              <p:cNvPicPr>
                <a:picLocks noChangeAspect="1" noChangeArrowheads="1"/>
              </p:cNvPicPr>
              <p:nvPr/>
            </p:nvPicPr>
            <p:blipFill>
              <a:blip r:embed="rId2" cstate="print"/>
              <a:srcRect/>
              <a:stretch>
                <a:fillRect/>
              </a:stretch>
            </p:blipFill>
            <p:spPr bwMode="auto">
              <a:xfrm>
                <a:off x="3181350" y="3762375"/>
                <a:ext cx="2762250" cy="1876425"/>
              </a:xfrm>
              <a:prstGeom prst="rect">
                <a:avLst/>
              </a:prstGeom>
              <a:noFill/>
              <a:ln w="9525">
                <a:noFill/>
                <a:miter lim="800000"/>
                <a:headEnd/>
                <a:tailEnd/>
              </a:ln>
            </p:spPr>
          </p:pic>
          <p:pic>
            <p:nvPicPr>
              <p:cNvPr id="19" name="Picture 4"/>
              <p:cNvPicPr>
                <a:picLocks noChangeAspect="1" noChangeArrowheads="1"/>
              </p:cNvPicPr>
              <p:nvPr/>
            </p:nvPicPr>
            <p:blipFill>
              <a:blip r:embed="rId3" cstate="print"/>
              <a:srcRect/>
              <a:stretch>
                <a:fillRect/>
              </a:stretch>
            </p:blipFill>
            <p:spPr bwMode="auto">
              <a:xfrm>
                <a:off x="5029200" y="4448175"/>
                <a:ext cx="382531" cy="311150"/>
              </a:xfrm>
              <a:prstGeom prst="rect">
                <a:avLst/>
              </a:prstGeom>
              <a:noFill/>
              <a:ln w="9525">
                <a:noFill/>
                <a:miter lim="800000"/>
                <a:headEnd/>
                <a:tailEnd/>
              </a:ln>
              <a:effectLst/>
            </p:spPr>
          </p:pic>
          <p:pic>
            <p:nvPicPr>
              <p:cNvPr id="20" name="Picture 4"/>
              <p:cNvPicPr>
                <a:picLocks noChangeAspect="1" noChangeArrowheads="1"/>
              </p:cNvPicPr>
              <p:nvPr/>
            </p:nvPicPr>
            <p:blipFill>
              <a:blip r:embed="rId3" cstate="print"/>
              <a:srcRect/>
              <a:stretch>
                <a:fillRect/>
              </a:stretch>
            </p:blipFill>
            <p:spPr bwMode="auto">
              <a:xfrm>
                <a:off x="4876800" y="4448175"/>
                <a:ext cx="382531" cy="311150"/>
              </a:xfrm>
              <a:prstGeom prst="rect">
                <a:avLst/>
              </a:prstGeom>
              <a:noFill/>
              <a:ln w="9525">
                <a:noFill/>
                <a:miter lim="800000"/>
                <a:headEnd/>
                <a:tailEnd/>
              </a:ln>
              <a:effectLst/>
            </p:spPr>
          </p:pic>
          <p:pic>
            <p:nvPicPr>
              <p:cNvPr id="21" name="Picture 4"/>
              <p:cNvPicPr>
                <a:picLocks noChangeAspect="1" noChangeArrowheads="1"/>
              </p:cNvPicPr>
              <p:nvPr/>
            </p:nvPicPr>
            <p:blipFill>
              <a:blip r:embed="rId3" cstate="print"/>
              <a:srcRect/>
              <a:stretch>
                <a:fillRect/>
              </a:stretch>
            </p:blipFill>
            <p:spPr bwMode="auto">
              <a:xfrm>
                <a:off x="5029200" y="4448175"/>
                <a:ext cx="382531" cy="311150"/>
              </a:xfrm>
              <a:prstGeom prst="rect">
                <a:avLst/>
              </a:prstGeom>
              <a:noFill/>
              <a:ln w="9525">
                <a:noFill/>
                <a:miter lim="800000"/>
                <a:headEnd/>
                <a:tailEnd/>
              </a:ln>
              <a:effectLst/>
            </p:spPr>
          </p:pic>
          <p:pic>
            <p:nvPicPr>
              <p:cNvPr id="22" name="Picture 4"/>
              <p:cNvPicPr>
                <a:picLocks noChangeAspect="1" noChangeArrowheads="1"/>
              </p:cNvPicPr>
              <p:nvPr/>
            </p:nvPicPr>
            <p:blipFill>
              <a:blip r:embed="rId3" cstate="print"/>
              <a:srcRect/>
              <a:stretch>
                <a:fillRect/>
              </a:stretch>
            </p:blipFill>
            <p:spPr bwMode="auto">
              <a:xfrm>
                <a:off x="4953000" y="4448175"/>
                <a:ext cx="382531" cy="311150"/>
              </a:xfrm>
              <a:prstGeom prst="rect">
                <a:avLst/>
              </a:prstGeom>
              <a:noFill/>
              <a:ln w="9525">
                <a:noFill/>
                <a:miter lim="800000"/>
                <a:headEnd/>
                <a:tailEnd/>
              </a:ln>
              <a:effectLst/>
            </p:spPr>
          </p:pic>
          <p:pic>
            <p:nvPicPr>
              <p:cNvPr id="23" name="Picture 4"/>
              <p:cNvPicPr>
                <a:picLocks noChangeAspect="1" noChangeArrowheads="1"/>
              </p:cNvPicPr>
              <p:nvPr/>
            </p:nvPicPr>
            <p:blipFill>
              <a:blip r:embed="rId3" cstate="print"/>
              <a:srcRect/>
              <a:stretch>
                <a:fillRect/>
              </a:stretch>
            </p:blipFill>
            <p:spPr bwMode="auto">
              <a:xfrm>
                <a:off x="5180069" y="4448175"/>
                <a:ext cx="382531" cy="311150"/>
              </a:xfrm>
              <a:prstGeom prst="rect">
                <a:avLst/>
              </a:prstGeom>
              <a:noFill/>
              <a:ln w="9525">
                <a:noFill/>
                <a:miter lim="800000"/>
                <a:headEnd/>
                <a:tailEnd/>
              </a:ln>
              <a:effectLst/>
            </p:spPr>
          </p:pic>
          <p:pic>
            <p:nvPicPr>
              <p:cNvPr id="24" name="Picture 4"/>
              <p:cNvPicPr>
                <a:picLocks noChangeAspect="1" noChangeArrowheads="1"/>
              </p:cNvPicPr>
              <p:nvPr/>
            </p:nvPicPr>
            <p:blipFill>
              <a:blip r:embed="rId3" cstate="print"/>
              <a:srcRect/>
              <a:stretch>
                <a:fillRect/>
              </a:stretch>
            </p:blipFill>
            <p:spPr bwMode="auto">
              <a:xfrm>
                <a:off x="5105400" y="4448175"/>
                <a:ext cx="382531" cy="311150"/>
              </a:xfrm>
              <a:prstGeom prst="rect">
                <a:avLst/>
              </a:prstGeom>
              <a:noFill/>
              <a:ln w="9525">
                <a:noFill/>
                <a:miter lim="800000"/>
                <a:headEnd/>
                <a:tailEnd/>
              </a:ln>
              <a:effectLst/>
            </p:spPr>
          </p:pic>
          <p:sp>
            <p:nvSpPr>
              <p:cNvPr id="25" name="TextBox 24"/>
              <p:cNvSpPr txBox="1"/>
              <p:nvPr/>
            </p:nvSpPr>
            <p:spPr>
              <a:xfrm>
                <a:off x="609600" y="866775"/>
                <a:ext cx="3525324" cy="369332"/>
              </a:xfrm>
              <a:prstGeom prst="rect">
                <a:avLst/>
              </a:prstGeom>
              <a:noFill/>
            </p:spPr>
            <p:txBody>
              <a:bodyPr wrap="none" rtlCol="0">
                <a:spAutoFit/>
              </a:bodyPr>
              <a:lstStyle/>
              <a:p>
                <a:r>
                  <a:rPr lang="en-US" dirty="0" smtClean="0">
                    <a:solidFill>
                      <a:srgbClr val="FF0000"/>
                    </a:solidFill>
                  </a:rPr>
                  <a:t>Example Land use Magnitude</a:t>
                </a:r>
                <a:endParaRPr lang="en-US" dirty="0">
                  <a:solidFill>
                    <a:srgbClr val="FF0000"/>
                  </a:solidFill>
                </a:endParaRPr>
              </a:p>
            </p:txBody>
          </p:sp>
          <p:sp>
            <p:nvSpPr>
              <p:cNvPr id="26" name="TextBox 25"/>
              <p:cNvSpPr txBox="1"/>
              <p:nvPr/>
            </p:nvSpPr>
            <p:spPr>
              <a:xfrm>
                <a:off x="609600" y="3457575"/>
                <a:ext cx="3501280" cy="369332"/>
              </a:xfrm>
              <a:prstGeom prst="rect">
                <a:avLst/>
              </a:prstGeom>
              <a:noFill/>
            </p:spPr>
            <p:txBody>
              <a:bodyPr wrap="none" rtlCol="0">
                <a:spAutoFit/>
              </a:bodyPr>
              <a:lstStyle/>
              <a:p>
                <a:r>
                  <a:rPr lang="en-US" dirty="0" smtClean="0">
                    <a:solidFill>
                      <a:srgbClr val="FF0000"/>
                    </a:solidFill>
                  </a:rPr>
                  <a:t>Example Land use Distribution</a:t>
                </a:r>
                <a:endParaRPr lang="en-US" dirty="0">
                  <a:solidFill>
                    <a:srgbClr val="FF0000"/>
                  </a:solidFill>
                </a:endParaRPr>
              </a:p>
            </p:txBody>
          </p:sp>
          <p:pic>
            <p:nvPicPr>
              <p:cNvPr id="27" name="Picture 5"/>
              <p:cNvPicPr>
                <a:picLocks noChangeAspect="1" noChangeArrowheads="1"/>
              </p:cNvPicPr>
              <p:nvPr/>
            </p:nvPicPr>
            <p:blipFill>
              <a:blip r:embed="rId4" cstate="print"/>
              <a:srcRect/>
              <a:stretch>
                <a:fillRect/>
              </a:stretch>
            </p:blipFill>
            <p:spPr bwMode="auto">
              <a:xfrm>
                <a:off x="1600200" y="4295775"/>
                <a:ext cx="191250" cy="160313"/>
              </a:xfrm>
              <a:prstGeom prst="rect">
                <a:avLst/>
              </a:prstGeom>
              <a:noFill/>
              <a:ln w="9525">
                <a:noFill/>
                <a:miter lim="800000"/>
                <a:headEnd/>
                <a:tailEnd/>
              </a:ln>
              <a:effectLst/>
            </p:spPr>
          </p:pic>
          <p:pic>
            <p:nvPicPr>
              <p:cNvPr id="28" name="Picture 5"/>
              <p:cNvPicPr>
                <a:picLocks noChangeAspect="1" noChangeArrowheads="1"/>
              </p:cNvPicPr>
              <p:nvPr/>
            </p:nvPicPr>
            <p:blipFill>
              <a:blip r:embed="rId4" cstate="print"/>
              <a:srcRect/>
              <a:stretch>
                <a:fillRect/>
              </a:stretch>
            </p:blipFill>
            <p:spPr bwMode="auto">
              <a:xfrm>
                <a:off x="1905000" y="4219575"/>
                <a:ext cx="191250" cy="160313"/>
              </a:xfrm>
              <a:prstGeom prst="rect">
                <a:avLst/>
              </a:prstGeom>
              <a:noFill/>
              <a:ln w="9525">
                <a:noFill/>
                <a:miter lim="800000"/>
                <a:headEnd/>
                <a:tailEnd/>
              </a:ln>
              <a:effectLst/>
            </p:spPr>
          </p:pic>
          <p:pic>
            <p:nvPicPr>
              <p:cNvPr id="29" name="Picture 5"/>
              <p:cNvPicPr>
                <a:picLocks noChangeAspect="1" noChangeArrowheads="1"/>
              </p:cNvPicPr>
              <p:nvPr/>
            </p:nvPicPr>
            <p:blipFill>
              <a:blip r:embed="rId4" cstate="print"/>
              <a:srcRect/>
              <a:stretch>
                <a:fillRect/>
              </a:stretch>
            </p:blipFill>
            <p:spPr bwMode="auto">
              <a:xfrm>
                <a:off x="1981200" y="4295775"/>
                <a:ext cx="191250" cy="160313"/>
              </a:xfrm>
              <a:prstGeom prst="rect">
                <a:avLst/>
              </a:prstGeom>
              <a:noFill/>
              <a:ln w="9525">
                <a:noFill/>
                <a:miter lim="800000"/>
                <a:headEnd/>
                <a:tailEnd/>
              </a:ln>
              <a:effectLst/>
            </p:spPr>
          </p:pic>
          <p:pic>
            <p:nvPicPr>
              <p:cNvPr id="30" name="Picture 5"/>
              <p:cNvPicPr>
                <a:picLocks noChangeAspect="1" noChangeArrowheads="1"/>
              </p:cNvPicPr>
              <p:nvPr/>
            </p:nvPicPr>
            <p:blipFill>
              <a:blip r:embed="rId4" cstate="print"/>
              <a:srcRect/>
              <a:stretch>
                <a:fillRect/>
              </a:stretch>
            </p:blipFill>
            <p:spPr bwMode="auto">
              <a:xfrm>
                <a:off x="1981200" y="4371975"/>
                <a:ext cx="191250" cy="160313"/>
              </a:xfrm>
              <a:prstGeom prst="rect">
                <a:avLst/>
              </a:prstGeom>
              <a:noFill/>
              <a:ln w="9525">
                <a:noFill/>
                <a:miter lim="800000"/>
                <a:headEnd/>
                <a:tailEnd/>
              </a:ln>
              <a:effectLst/>
            </p:spPr>
          </p:pic>
          <p:pic>
            <p:nvPicPr>
              <p:cNvPr id="31" name="Picture 5"/>
              <p:cNvPicPr>
                <a:picLocks noChangeAspect="1" noChangeArrowheads="1"/>
              </p:cNvPicPr>
              <p:nvPr/>
            </p:nvPicPr>
            <p:blipFill>
              <a:blip r:embed="rId4" cstate="print"/>
              <a:srcRect/>
              <a:stretch>
                <a:fillRect/>
              </a:stretch>
            </p:blipFill>
            <p:spPr bwMode="auto">
              <a:xfrm>
                <a:off x="1981200" y="4448175"/>
                <a:ext cx="191250" cy="160313"/>
              </a:xfrm>
              <a:prstGeom prst="rect">
                <a:avLst/>
              </a:prstGeom>
              <a:noFill/>
              <a:ln w="9525">
                <a:noFill/>
                <a:miter lim="800000"/>
                <a:headEnd/>
                <a:tailEnd/>
              </a:ln>
              <a:effectLst/>
            </p:spPr>
          </p:pic>
          <p:pic>
            <p:nvPicPr>
              <p:cNvPr id="32" name="Picture 5"/>
              <p:cNvPicPr>
                <a:picLocks noChangeAspect="1" noChangeArrowheads="1"/>
              </p:cNvPicPr>
              <p:nvPr/>
            </p:nvPicPr>
            <p:blipFill>
              <a:blip r:embed="rId4" cstate="print"/>
              <a:srcRect/>
              <a:stretch>
                <a:fillRect/>
              </a:stretch>
            </p:blipFill>
            <p:spPr bwMode="auto">
              <a:xfrm>
                <a:off x="1447800" y="4295775"/>
                <a:ext cx="191250" cy="160313"/>
              </a:xfrm>
              <a:prstGeom prst="rect">
                <a:avLst/>
              </a:prstGeom>
              <a:noFill/>
              <a:ln w="9525">
                <a:noFill/>
                <a:miter lim="800000"/>
                <a:headEnd/>
                <a:tailEnd/>
              </a:ln>
              <a:effectLst/>
            </p:spPr>
          </p:pic>
          <p:pic>
            <p:nvPicPr>
              <p:cNvPr id="33" name="Picture 5"/>
              <p:cNvPicPr>
                <a:picLocks noChangeAspect="1" noChangeArrowheads="1"/>
              </p:cNvPicPr>
              <p:nvPr/>
            </p:nvPicPr>
            <p:blipFill>
              <a:blip r:embed="rId4" cstate="print"/>
              <a:srcRect/>
              <a:stretch>
                <a:fillRect/>
              </a:stretch>
            </p:blipFill>
            <p:spPr bwMode="auto">
              <a:xfrm>
                <a:off x="1447800" y="4371975"/>
                <a:ext cx="191250" cy="160313"/>
              </a:xfrm>
              <a:prstGeom prst="rect">
                <a:avLst/>
              </a:prstGeom>
              <a:noFill/>
              <a:ln w="9525">
                <a:noFill/>
                <a:miter lim="800000"/>
                <a:headEnd/>
                <a:tailEnd/>
              </a:ln>
              <a:effectLst/>
            </p:spPr>
          </p:pic>
          <p:pic>
            <p:nvPicPr>
              <p:cNvPr id="34" name="Picture 5"/>
              <p:cNvPicPr>
                <a:picLocks noChangeAspect="1" noChangeArrowheads="1"/>
              </p:cNvPicPr>
              <p:nvPr/>
            </p:nvPicPr>
            <p:blipFill>
              <a:blip r:embed="rId4" cstate="print"/>
              <a:srcRect/>
              <a:stretch>
                <a:fillRect/>
              </a:stretch>
            </p:blipFill>
            <p:spPr bwMode="auto">
              <a:xfrm>
                <a:off x="1219200" y="4448175"/>
                <a:ext cx="191250" cy="160313"/>
              </a:xfrm>
              <a:prstGeom prst="rect">
                <a:avLst/>
              </a:prstGeom>
              <a:noFill/>
              <a:ln w="9525">
                <a:noFill/>
                <a:miter lim="800000"/>
                <a:headEnd/>
                <a:tailEnd/>
              </a:ln>
              <a:effectLst/>
            </p:spPr>
          </p:pic>
          <p:pic>
            <p:nvPicPr>
              <p:cNvPr id="35" name="Picture 5"/>
              <p:cNvPicPr>
                <a:picLocks noChangeAspect="1" noChangeArrowheads="1"/>
              </p:cNvPicPr>
              <p:nvPr/>
            </p:nvPicPr>
            <p:blipFill>
              <a:blip r:embed="rId4" cstate="print"/>
              <a:srcRect/>
              <a:stretch>
                <a:fillRect/>
              </a:stretch>
            </p:blipFill>
            <p:spPr bwMode="auto">
              <a:xfrm>
                <a:off x="914400" y="4524375"/>
                <a:ext cx="191250" cy="160313"/>
              </a:xfrm>
              <a:prstGeom prst="rect">
                <a:avLst/>
              </a:prstGeom>
              <a:noFill/>
              <a:ln w="9525">
                <a:noFill/>
                <a:miter lim="800000"/>
                <a:headEnd/>
                <a:tailEnd/>
              </a:ln>
              <a:effectLst/>
            </p:spPr>
          </p:pic>
          <p:pic>
            <p:nvPicPr>
              <p:cNvPr id="36" name="Picture 5"/>
              <p:cNvPicPr>
                <a:picLocks noChangeAspect="1" noChangeArrowheads="1"/>
              </p:cNvPicPr>
              <p:nvPr/>
            </p:nvPicPr>
            <p:blipFill>
              <a:blip r:embed="rId4" cstate="print"/>
              <a:srcRect/>
              <a:stretch>
                <a:fillRect/>
              </a:stretch>
            </p:blipFill>
            <p:spPr bwMode="auto">
              <a:xfrm>
                <a:off x="2209800" y="4448175"/>
                <a:ext cx="191250" cy="160313"/>
              </a:xfrm>
              <a:prstGeom prst="rect">
                <a:avLst/>
              </a:prstGeom>
              <a:noFill/>
              <a:ln w="9525">
                <a:noFill/>
                <a:miter lim="800000"/>
                <a:headEnd/>
                <a:tailEnd/>
              </a:ln>
              <a:effectLst/>
            </p:spPr>
          </p:pic>
          <p:pic>
            <p:nvPicPr>
              <p:cNvPr id="37" name="Picture 5"/>
              <p:cNvPicPr>
                <a:picLocks noChangeAspect="1" noChangeArrowheads="1"/>
              </p:cNvPicPr>
              <p:nvPr/>
            </p:nvPicPr>
            <p:blipFill>
              <a:blip r:embed="rId4" cstate="print"/>
              <a:srcRect/>
              <a:stretch>
                <a:fillRect/>
              </a:stretch>
            </p:blipFill>
            <p:spPr bwMode="auto">
              <a:xfrm>
                <a:off x="2399550" y="4473578"/>
                <a:ext cx="191250" cy="160313"/>
              </a:xfrm>
              <a:prstGeom prst="rect">
                <a:avLst/>
              </a:prstGeom>
              <a:noFill/>
              <a:ln w="9525">
                <a:noFill/>
                <a:miter lim="800000"/>
                <a:headEnd/>
                <a:tailEnd/>
              </a:ln>
              <a:effectLst/>
            </p:spPr>
          </p:pic>
          <p:pic>
            <p:nvPicPr>
              <p:cNvPr id="38" name="Picture 5"/>
              <p:cNvPicPr>
                <a:picLocks noChangeAspect="1" noChangeArrowheads="1"/>
              </p:cNvPicPr>
              <p:nvPr/>
            </p:nvPicPr>
            <p:blipFill>
              <a:blip r:embed="rId4" cstate="print"/>
              <a:srcRect/>
              <a:stretch>
                <a:fillRect/>
              </a:stretch>
            </p:blipFill>
            <p:spPr bwMode="auto">
              <a:xfrm>
                <a:off x="2514600" y="4662250"/>
                <a:ext cx="191250" cy="160313"/>
              </a:xfrm>
              <a:prstGeom prst="rect">
                <a:avLst/>
              </a:prstGeom>
              <a:noFill/>
              <a:ln w="9525">
                <a:noFill/>
                <a:miter lim="800000"/>
                <a:headEnd/>
                <a:tailEnd/>
              </a:ln>
              <a:effectLst/>
            </p:spPr>
          </p:pic>
          <p:pic>
            <p:nvPicPr>
              <p:cNvPr id="39" name="Picture 5"/>
              <p:cNvPicPr>
                <a:picLocks noChangeAspect="1" noChangeArrowheads="1"/>
              </p:cNvPicPr>
              <p:nvPr/>
            </p:nvPicPr>
            <p:blipFill>
              <a:blip r:embed="rId4" cstate="print"/>
              <a:srcRect/>
              <a:stretch>
                <a:fillRect/>
              </a:stretch>
            </p:blipFill>
            <p:spPr bwMode="auto">
              <a:xfrm>
                <a:off x="5181600" y="4067175"/>
                <a:ext cx="191250" cy="160313"/>
              </a:xfrm>
              <a:prstGeom prst="rect">
                <a:avLst/>
              </a:prstGeom>
              <a:noFill/>
              <a:ln w="9525">
                <a:noFill/>
                <a:miter lim="800000"/>
                <a:headEnd/>
                <a:tailEnd/>
              </a:ln>
              <a:effectLst/>
            </p:spPr>
          </p:pic>
          <p:pic>
            <p:nvPicPr>
              <p:cNvPr id="40" name="Picture 5"/>
              <p:cNvPicPr>
                <a:picLocks noChangeAspect="1" noChangeArrowheads="1"/>
              </p:cNvPicPr>
              <p:nvPr/>
            </p:nvPicPr>
            <p:blipFill>
              <a:blip r:embed="rId4" cstate="print"/>
              <a:srcRect/>
              <a:stretch>
                <a:fillRect/>
              </a:stretch>
            </p:blipFill>
            <p:spPr bwMode="auto">
              <a:xfrm>
                <a:off x="5181600" y="4143375"/>
                <a:ext cx="191250" cy="160313"/>
              </a:xfrm>
              <a:prstGeom prst="rect">
                <a:avLst/>
              </a:prstGeom>
              <a:noFill/>
              <a:ln w="9525">
                <a:noFill/>
                <a:miter lim="800000"/>
                <a:headEnd/>
                <a:tailEnd/>
              </a:ln>
              <a:effectLst/>
            </p:spPr>
          </p:pic>
          <p:pic>
            <p:nvPicPr>
              <p:cNvPr id="41" name="Picture 5"/>
              <p:cNvPicPr>
                <a:picLocks noChangeAspect="1" noChangeArrowheads="1"/>
              </p:cNvPicPr>
              <p:nvPr/>
            </p:nvPicPr>
            <p:blipFill>
              <a:blip r:embed="rId4" cstate="print"/>
              <a:srcRect/>
              <a:stretch>
                <a:fillRect/>
              </a:stretch>
            </p:blipFill>
            <p:spPr bwMode="auto">
              <a:xfrm>
                <a:off x="5334000" y="4143375"/>
                <a:ext cx="191250" cy="160313"/>
              </a:xfrm>
              <a:prstGeom prst="rect">
                <a:avLst/>
              </a:prstGeom>
              <a:noFill/>
              <a:ln w="9525">
                <a:noFill/>
                <a:miter lim="800000"/>
                <a:headEnd/>
                <a:tailEnd/>
              </a:ln>
              <a:effectLst/>
            </p:spPr>
          </p:pic>
          <p:pic>
            <p:nvPicPr>
              <p:cNvPr id="42" name="Picture 5"/>
              <p:cNvPicPr>
                <a:picLocks noChangeAspect="1" noChangeArrowheads="1"/>
              </p:cNvPicPr>
              <p:nvPr/>
            </p:nvPicPr>
            <p:blipFill>
              <a:blip r:embed="rId4" cstate="print"/>
              <a:srcRect/>
              <a:stretch>
                <a:fillRect/>
              </a:stretch>
            </p:blipFill>
            <p:spPr bwMode="auto">
              <a:xfrm>
                <a:off x="5334000" y="3990975"/>
                <a:ext cx="191250" cy="160313"/>
              </a:xfrm>
              <a:prstGeom prst="rect">
                <a:avLst/>
              </a:prstGeom>
              <a:noFill/>
              <a:ln w="9525">
                <a:noFill/>
                <a:miter lim="800000"/>
                <a:headEnd/>
                <a:tailEnd/>
              </a:ln>
              <a:effectLst/>
            </p:spPr>
          </p:pic>
          <p:pic>
            <p:nvPicPr>
              <p:cNvPr id="43" name="Picture 5"/>
              <p:cNvPicPr>
                <a:picLocks noChangeAspect="1" noChangeArrowheads="1"/>
              </p:cNvPicPr>
              <p:nvPr/>
            </p:nvPicPr>
            <p:blipFill>
              <a:blip r:embed="rId4" cstate="print"/>
              <a:srcRect/>
              <a:stretch>
                <a:fillRect/>
              </a:stretch>
            </p:blipFill>
            <p:spPr bwMode="auto">
              <a:xfrm>
                <a:off x="5181600" y="3983062"/>
                <a:ext cx="191250" cy="160313"/>
              </a:xfrm>
              <a:prstGeom prst="rect">
                <a:avLst/>
              </a:prstGeom>
              <a:noFill/>
              <a:ln w="9525">
                <a:noFill/>
                <a:miter lim="800000"/>
                <a:headEnd/>
                <a:tailEnd/>
              </a:ln>
              <a:effectLst/>
            </p:spPr>
          </p:pic>
          <p:pic>
            <p:nvPicPr>
              <p:cNvPr id="44" name="Picture 5"/>
              <p:cNvPicPr>
                <a:picLocks noChangeAspect="1" noChangeArrowheads="1"/>
              </p:cNvPicPr>
              <p:nvPr/>
            </p:nvPicPr>
            <p:blipFill>
              <a:blip r:embed="rId4" cstate="print"/>
              <a:srcRect/>
              <a:stretch>
                <a:fillRect/>
              </a:stretch>
            </p:blipFill>
            <p:spPr bwMode="auto">
              <a:xfrm>
                <a:off x="5295150" y="4211662"/>
                <a:ext cx="191250" cy="160313"/>
              </a:xfrm>
              <a:prstGeom prst="rect">
                <a:avLst/>
              </a:prstGeom>
              <a:noFill/>
              <a:ln w="9525">
                <a:noFill/>
                <a:miter lim="800000"/>
                <a:headEnd/>
                <a:tailEnd/>
              </a:ln>
              <a:effectLst/>
            </p:spPr>
          </p:pic>
          <p:pic>
            <p:nvPicPr>
              <p:cNvPr id="45" name="Picture 5"/>
              <p:cNvPicPr>
                <a:picLocks noChangeAspect="1" noChangeArrowheads="1"/>
              </p:cNvPicPr>
              <p:nvPr/>
            </p:nvPicPr>
            <p:blipFill>
              <a:blip r:embed="rId4" cstate="print"/>
              <a:srcRect/>
              <a:stretch>
                <a:fillRect/>
              </a:stretch>
            </p:blipFill>
            <p:spPr bwMode="auto">
              <a:xfrm>
                <a:off x="838200" y="4676775"/>
                <a:ext cx="191250" cy="160313"/>
              </a:xfrm>
              <a:prstGeom prst="rect">
                <a:avLst/>
              </a:prstGeom>
              <a:noFill/>
              <a:ln w="9525">
                <a:noFill/>
                <a:miter lim="800000"/>
                <a:headEnd/>
                <a:tailEnd/>
              </a:ln>
              <a:effectLst/>
            </p:spPr>
          </p:pic>
          <p:pic>
            <p:nvPicPr>
              <p:cNvPr id="46" name="Picture 5"/>
              <p:cNvPicPr>
                <a:picLocks noChangeAspect="1" noChangeArrowheads="1"/>
              </p:cNvPicPr>
              <p:nvPr/>
            </p:nvPicPr>
            <p:blipFill>
              <a:blip r:embed="rId4" cstate="print"/>
              <a:srcRect/>
              <a:stretch>
                <a:fillRect/>
              </a:stretch>
            </p:blipFill>
            <p:spPr bwMode="auto">
              <a:xfrm>
                <a:off x="533400" y="4752975"/>
                <a:ext cx="191250" cy="160313"/>
              </a:xfrm>
              <a:prstGeom prst="rect">
                <a:avLst/>
              </a:prstGeom>
              <a:noFill/>
              <a:ln w="9525">
                <a:noFill/>
                <a:miter lim="800000"/>
                <a:headEnd/>
                <a:tailEnd/>
              </a:ln>
              <a:effectLst/>
            </p:spPr>
          </p:pic>
          <p:pic>
            <p:nvPicPr>
              <p:cNvPr id="47" name="Picture 5"/>
              <p:cNvPicPr>
                <a:picLocks noChangeAspect="1" noChangeArrowheads="1"/>
              </p:cNvPicPr>
              <p:nvPr/>
            </p:nvPicPr>
            <p:blipFill>
              <a:blip r:embed="rId4" cstate="print"/>
              <a:srcRect/>
              <a:stretch>
                <a:fillRect/>
              </a:stretch>
            </p:blipFill>
            <p:spPr bwMode="auto">
              <a:xfrm>
                <a:off x="2751292" y="4720607"/>
                <a:ext cx="191250" cy="160313"/>
              </a:xfrm>
              <a:prstGeom prst="rect">
                <a:avLst/>
              </a:prstGeom>
              <a:noFill/>
              <a:ln w="9525">
                <a:noFill/>
                <a:miter lim="800000"/>
                <a:headEnd/>
                <a:tailEnd/>
              </a:ln>
              <a:effectLst/>
            </p:spPr>
          </p:pic>
          <p:pic>
            <p:nvPicPr>
              <p:cNvPr id="48" name="Picture 5"/>
              <p:cNvPicPr>
                <a:picLocks noChangeAspect="1" noChangeArrowheads="1"/>
              </p:cNvPicPr>
              <p:nvPr/>
            </p:nvPicPr>
            <p:blipFill>
              <a:blip r:embed="rId4" cstate="print"/>
              <a:srcRect/>
              <a:stretch>
                <a:fillRect/>
              </a:stretch>
            </p:blipFill>
            <p:spPr bwMode="auto">
              <a:xfrm>
                <a:off x="6477000" y="3990975"/>
                <a:ext cx="191250" cy="160313"/>
              </a:xfrm>
              <a:prstGeom prst="rect">
                <a:avLst/>
              </a:prstGeom>
              <a:noFill/>
              <a:ln w="9525">
                <a:noFill/>
                <a:miter lim="800000"/>
                <a:headEnd/>
                <a:tailEnd/>
              </a:ln>
              <a:effectLst/>
            </p:spPr>
          </p:pic>
          <p:pic>
            <p:nvPicPr>
              <p:cNvPr id="49" name="Picture 5"/>
              <p:cNvPicPr>
                <a:picLocks noChangeAspect="1" noChangeArrowheads="1"/>
              </p:cNvPicPr>
              <p:nvPr/>
            </p:nvPicPr>
            <p:blipFill>
              <a:blip r:embed="rId4" cstate="print"/>
              <a:srcRect/>
              <a:stretch>
                <a:fillRect/>
              </a:stretch>
            </p:blipFill>
            <p:spPr bwMode="auto">
              <a:xfrm>
                <a:off x="6400800" y="4067175"/>
                <a:ext cx="191250" cy="160313"/>
              </a:xfrm>
              <a:prstGeom prst="rect">
                <a:avLst/>
              </a:prstGeom>
              <a:noFill/>
              <a:ln w="9525">
                <a:noFill/>
                <a:miter lim="800000"/>
                <a:headEnd/>
                <a:tailEnd/>
              </a:ln>
              <a:effectLst/>
            </p:spPr>
          </p:pic>
          <p:pic>
            <p:nvPicPr>
              <p:cNvPr id="50" name="Picture 5"/>
              <p:cNvPicPr>
                <a:picLocks noChangeAspect="1" noChangeArrowheads="1"/>
              </p:cNvPicPr>
              <p:nvPr/>
            </p:nvPicPr>
            <p:blipFill>
              <a:blip r:embed="rId4" cstate="print"/>
              <a:srcRect/>
              <a:stretch>
                <a:fillRect/>
              </a:stretch>
            </p:blipFill>
            <p:spPr bwMode="auto">
              <a:xfrm>
                <a:off x="6629400" y="4067175"/>
                <a:ext cx="191250" cy="160313"/>
              </a:xfrm>
              <a:prstGeom prst="rect">
                <a:avLst/>
              </a:prstGeom>
              <a:noFill/>
              <a:ln w="9525">
                <a:noFill/>
                <a:miter lim="800000"/>
                <a:headEnd/>
                <a:tailEnd/>
              </a:ln>
              <a:effectLst/>
            </p:spPr>
          </p:pic>
          <p:pic>
            <p:nvPicPr>
              <p:cNvPr id="51" name="Picture 5"/>
              <p:cNvPicPr>
                <a:picLocks noChangeAspect="1" noChangeArrowheads="1"/>
              </p:cNvPicPr>
              <p:nvPr/>
            </p:nvPicPr>
            <p:blipFill>
              <a:blip r:embed="rId4" cstate="print"/>
              <a:srcRect/>
              <a:stretch>
                <a:fillRect/>
              </a:stretch>
            </p:blipFill>
            <p:spPr bwMode="auto">
              <a:xfrm>
                <a:off x="6514350" y="4127370"/>
                <a:ext cx="191250" cy="160313"/>
              </a:xfrm>
              <a:prstGeom prst="rect">
                <a:avLst/>
              </a:prstGeom>
              <a:noFill/>
              <a:ln w="9525">
                <a:noFill/>
                <a:miter lim="800000"/>
                <a:headEnd/>
                <a:tailEnd/>
              </a:ln>
              <a:effectLst/>
            </p:spPr>
          </p:pic>
          <p:pic>
            <p:nvPicPr>
              <p:cNvPr id="52" name="Picture 5"/>
              <p:cNvPicPr>
                <a:picLocks noChangeAspect="1" noChangeArrowheads="1"/>
              </p:cNvPicPr>
              <p:nvPr/>
            </p:nvPicPr>
            <p:blipFill>
              <a:blip r:embed="rId4" cstate="print"/>
              <a:srcRect/>
              <a:stretch>
                <a:fillRect/>
              </a:stretch>
            </p:blipFill>
            <p:spPr bwMode="auto">
              <a:xfrm>
                <a:off x="8001000" y="3934331"/>
                <a:ext cx="191250" cy="160313"/>
              </a:xfrm>
              <a:prstGeom prst="rect">
                <a:avLst/>
              </a:prstGeom>
              <a:noFill/>
              <a:ln w="9525">
                <a:noFill/>
                <a:miter lim="800000"/>
                <a:headEnd/>
                <a:tailEnd/>
              </a:ln>
              <a:effectLst/>
            </p:spPr>
          </p:pic>
          <p:pic>
            <p:nvPicPr>
              <p:cNvPr id="53" name="Picture 5"/>
              <p:cNvPicPr>
                <a:picLocks noChangeAspect="1" noChangeArrowheads="1"/>
              </p:cNvPicPr>
              <p:nvPr/>
            </p:nvPicPr>
            <p:blipFill>
              <a:blip r:embed="rId4" cstate="print"/>
              <a:srcRect/>
              <a:stretch>
                <a:fillRect/>
              </a:stretch>
            </p:blipFill>
            <p:spPr bwMode="auto">
              <a:xfrm>
                <a:off x="7924800" y="4010531"/>
                <a:ext cx="191250" cy="160313"/>
              </a:xfrm>
              <a:prstGeom prst="rect">
                <a:avLst/>
              </a:prstGeom>
              <a:noFill/>
              <a:ln w="9525">
                <a:noFill/>
                <a:miter lim="800000"/>
                <a:headEnd/>
                <a:tailEnd/>
              </a:ln>
              <a:effectLst/>
            </p:spPr>
          </p:pic>
          <p:pic>
            <p:nvPicPr>
              <p:cNvPr id="54" name="Picture 5"/>
              <p:cNvPicPr>
                <a:picLocks noChangeAspect="1" noChangeArrowheads="1"/>
              </p:cNvPicPr>
              <p:nvPr/>
            </p:nvPicPr>
            <p:blipFill>
              <a:blip r:embed="rId4" cstate="print"/>
              <a:srcRect/>
              <a:stretch>
                <a:fillRect/>
              </a:stretch>
            </p:blipFill>
            <p:spPr bwMode="auto">
              <a:xfrm>
                <a:off x="8153400" y="4010531"/>
                <a:ext cx="191250" cy="160313"/>
              </a:xfrm>
              <a:prstGeom prst="rect">
                <a:avLst/>
              </a:prstGeom>
              <a:noFill/>
              <a:ln w="9525">
                <a:noFill/>
                <a:miter lim="800000"/>
                <a:headEnd/>
                <a:tailEnd/>
              </a:ln>
              <a:effectLst/>
            </p:spPr>
          </p:pic>
          <p:pic>
            <p:nvPicPr>
              <p:cNvPr id="55" name="Picture 5"/>
              <p:cNvPicPr>
                <a:picLocks noChangeAspect="1" noChangeArrowheads="1"/>
              </p:cNvPicPr>
              <p:nvPr/>
            </p:nvPicPr>
            <p:blipFill>
              <a:blip r:embed="rId4" cstate="print"/>
              <a:srcRect/>
              <a:stretch>
                <a:fillRect/>
              </a:stretch>
            </p:blipFill>
            <p:spPr bwMode="auto">
              <a:xfrm>
                <a:off x="8038350" y="4070726"/>
                <a:ext cx="191250" cy="160313"/>
              </a:xfrm>
              <a:prstGeom prst="rect">
                <a:avLst/>
              </a:prstGeom>
              <a:noFill/>
              <a:ln w="9525">
                <a:noFill/>
                <a:miter lim="800000"/>
                <a:headEnd/>
                <a:tailEnd/>
              </a:ln>
              <a:effectLst/>
            </p:spPr>
          </p:pic>
          <p:sp>
            <p:nvSpPr>
              <p:cNvPr id="56" name="TextBox 55"/>
              <p:cNvSpPr txBox="1"/>
              <p:nvPr/>
            </p:nvSpPr>
            <p:spPr>
              <a:xfrm>
                <a:off x="860534" y="2324100"/>
                <a:ext cx="1910523" cy="338554"/>
              </a:xfrm>
              <a:prstGeom prst="rect">
                <a:avLst/>
              </a:prstGeom>
              <a:noFill/>
            </p:spPr>
            <p:txBody>
              <a:bodyPr wrap="none" rtlCol="0">
                <a:spAutoFit/>
              </a:bodyPr>
              <a:lstStyle/>
              <a:p>
                <a:r>
                  <a:rPr lang="en-US" sz="1600" dirty="0" smtClean="0"/>
                  <a:t>estuary state/impact</a:t>
                </a:r>
                <a:endParaRPr lang="en-US" sz="1600" dirty="0"/>
              </a:p>
            </p:txBody>
          </p:sp>
          <p:sp>
            <p:nvSpPr>
              <p:cNvPr id="57" name="TextBox 56"/>
              <p:cNvSpPr txBox="1"/>
              <p:nvPr/>
            </p:nvSpPr>
            <p:spPr>
              <a:xfrm>
                <a:off x="3695700" y="2324100"/>
                <a:ext cx="1910523" cy="338554"/>
              </a:xfrm>
              <a:prstGeom prst="rect">
                <a:avLst/>
              </a:prstGeom>
              <a:noFill/>
            </p:spPr>
            <p:txBody>
              <a:bodyPr wrap="none" rtlCol="0">
                <a:spAutoFit/>
              </a:bodyPr>
              <a:lstStyle/>
              <a:p>
                <a:r>
                  <a:rPr lang="en-US" sz="1600" dirty="0" smtClean="0"/>
                  <a:t>estuary state/impact</a:t>
                </a:r>
                <a:endParaRPr lang="en-US" sz="1600" dirty="0"/>
              </a:p>
            </p:txBody>
          </p:sp>
          <p:sp>
            <p:nvSpPr>
              <p:cNvPr id="58" name="TextBox 57"/>
              <p:cNvSpPr txBox="1"/>
              <p:nvPr/>
            </p:nvSpPr>
            <p:spPr>
              <a:xfrm>
                <a:off x="6477000" y="2324100"/>
                <a:ext cx="1910523" cy="338554"/>
              </a:xfrm>
              <a:prstGeom prst="rect">
                <a:avLst/>
              </a:prstGeom>
              <a:noFill/>
            </p:spPr>
            <p:txBody>
              <a:bodyPr wrap="none" rtlCol="0">
                <a:spAutoFit/>
              </a:bodyPr>
              <a:lstStyle/>
              <a:p>
                <a:r>
                  <a:rPr lang="en-US" sz="1600" dirty="0" smtClean="0"/>
                  <a:t>estuary state/impact</a:t>
                </a:r>
                <a:endParaRPr lang="en-US" sz="1600" dirty="0"/>
              </a:p>
            </p:txBody>
          </p:sp>
          <p:sp>
            <p:nvSpPr>
              <p:cNvPr id="59" name="TextBox 58"/>
              <p:cNvSpPr txBox="1"/>
              <p:nvPr/>
            </p:nvSpPr>
            <p:spPr>
              <a:xfrm>
                <a:off x="860534" y="4800600"/>
                <a:ext cx="1910523" cy="338554"/>
              </a:xfrm>
              <a:prstGeom prst="rect">
                <a:avLst/>
              </a:prstGeom>
              <a:noFill/>
            </p:spPr>
            <p:txBody>
              <a:bodyPr wrap="none" rtlCol="0">
                <a:spAutoFit/>
              </a:bodyPr>
              <a:lstStyle/>
              <a:p>
                <a:r>
                  <a:rPr lang="en-US" sz="1600" dirty="0" smtClean="0"/>
                  <a:t>estuary state/impact</a:t>
                </a:r>
                <a:endParaRPr lang="en-US" sz="1600" dirty="0"/>
              </a:p>
            </p:txBody>
          </p:sp>
          <p:sp>
            <p:nvSpPr>
              <p:cNvPr id="60" name="TextBox 59"/>
              <p:cNvSpPr txBox="1"/>
              <p:nvPr/>
            </p:nvSpPr>
            <p:spPr>
              <a:xfrm>
                <a:off x="3695700" y="4800600"/>
                <a:ext cx="1910523" cy="338554"/>
              </a:xfrm>
              <a:prstGeom prst="rect">
                <a:avLst/>
              </a:prstGeom>
              <a:noFill/>
            </p:spPr>
            <p:txBody>
              <a:bodyPr wrap="none" rtlCol="0">
                <a:spAutoFit/>
              </a:bodyPr>
              <a:lstStyle/>
              <a:p>
                <a:r>
                  <a:rPr lang="en-US" sz="1600" dirty="0" smtClean="0"/>
                  <a:t>estuary state/impact</a:t>
                </a:r>
                <a:endParaRPr lang="en-US" sz="1600" dirty="0"/>
              </a:p>
            </p:txBody>
          </p:sp>
          <p:sp>
            <p:nvSpPr>
              <p:cNvPr id="61" name="TextBox 60"/>
              <p:cNvSpPr txBox="1"/>
              <p:nvPr/>
            </p:nvSpPr>
            <p:spPr>
              <a:xfrm>
                <a:off x="6477000" y="4800600"/>
                <a:ext cx="1910523" cy="338554"/>
              </a:xfrm>
              <a:prstGeom prst="rect">
                <a:avLst/>
              </a:prstGeom>
              <a:noFill/>
            </p:spPr>
            <p:txBody>
              <a:bodyPr wrap="none" rtlCol="0">
                <a:spAutoFit/>
              </a:bodyPr>
              <a:lstStyle/>
              <a:p>
                <a:r>
                  <a:rPr lang="en-US" sz="1600" dirty="0" smtClean="0"/>
                  <a:t>estuary state/impact</a:t>
                </a:r>
                <a:endParaRPr lang="en-US" sz="1600" dirty="0"/>
              </a:p>
            </p:txBody>
          </p:sp>
          <p:sp>
            <p:nvSpPr>
              <p:cNvPr id="62" name="TextBox 61"/>
              <p:cNvSpPr txBox="1"/>
              <p:nvPr/>
            </p:nvSpPr>
            <p:spPr>
              <a:xfrm>
                <a:off x="3657600" y="1400175"/>
                <a:ext cx="1372492" cy="646331"/>
              </a:xfrm>
              <a:prstGeom prst="rect">
                <a:avLst/>
              </a:prstGeom>
              <a:noFill/>
            </p:spPr>
            <p:txBody>
              <a:bodyPr wrap="none" rtlCol="0">
                <a:spAutoFit/>
              </a:bodyPr>
              <a:lstStyle/>
              <a:p>
                <a:r>
                  <a:rPr lang="en-US" sz="1200" b="1" dirty="0" smtClean="0">
                    <a:latin typeface="Arial" pitchFamily="34" charset="0"/>
                    <a:cs typeface="Arial" pitchFamily="34" charset="0"/>
                  </a:rPr>
                  <a:t>90% natural</a:t>
                </a:r>
              </a:p>
              <a:p>
                <a:r>
                  <a:rPr lang="en-US" sz="1200" b="1" dirty="0">
                    <a:latin typeface="Arial" pitchFamily="34" charset="0"/>
                    <a:cs typeface="Arial" pitchFamily="34" charset="0"/>
                  </a:rPr>
                  <a:t> </a:t>
                </a:r>
                <a:r>
                  <a:rPr lang="en-US" sz="1200" b="1" dirty="0" smtClean="0">
                    <a:latin typeface="Arial" pitchFamily="34" charset="0"/>
                    <a:cs typeface="Arial" pitchFamily="34" charset="0"/>
                  </a:rPr>
                  <a:t>0% developed</a:t>
                </a:r>
              </a:p>
              <a:p>
                <a:r>
                  <a:rPr lang="en-US" sz="1200" b="1" dirty="0">
                    <a:latin typeface="Arial" pitchFamily="34" charset="0"/>
                    <a:cs typeface="Arial" pitchFamily="34" charset="0"/>
                  </a:rPr>
                  <a:t>1</a:t>
                </a:r>
                <a:r>
                  <a:rPr lang="en-US" sz="1200" b="1" dirty="0" smtClean="0">
                    <a:latin typeface="Arial" pitchFamily="34" charset="0"/>
                    <a:cs typeface="Arial" pitchFamily="34" charset="0"/>
                  </a:rPr>
                  <a:t>0% agricultural</a:t>
                </a:r>
                <a:endParaRPr lang="en-US" sz="1200" b="1" dirty="0">
                  <a:latin typeface="Arial" pitchFamily="34" charset="0"/>
                  <a:cs typeface="Arial" pitchFamily="34" charset="0"/>
                </a:endParaRPr>
              </a:p>
            </p:txBody>
          </p:sp>
          <p:pic>
            <p:nvPicPr>
              <p:cNvPr id="63" name="Picture 4"/>
              <p:cNvPicPr>
                <a:picLocks noChangeAspect="1" noChangeArrowheads="1"/>
              </p:cNvPicPr>
              <p:nvPr/>
            </p:nvPicPr>
            <p:blipFill>
              <a:blip r:embed="rId3" cstate="print"/>
              <a:srcRect/>
              <a:stretch>
                <a:fillRect/>
              </a:stretch>
            </p:blipFill>
            <p:spPr bwMode="auto">
              <a:xfrm>
                <a:off x="7848600" y="1888175"/>
                <a:ext cx="382531" cy="311150"/>
              </a:xfrm>
              <a:prstGeom prst="rect">
                <a:avLst/>
              </a:prstGeom>
              <a:noFill/>
              <a:ln w="9525">
                <a:noFill/>
                <a:miter lim="800000"/>
                <a:headEnd/>
                <a:tailEnd/>
              </a:ln>
              <a:effectLst/>
            </p:spPr>
          </p:pic>
          <p:pic>
            <p:nvPicPr>
              <p:cNvPr id="64" name="Picture 4"/>
              <p:cNvPicPr>
                <a:picLocks noChangeAspect="1" noChangeArrowheads="1"/>
              </p:cNvPicPr>
              <p:nvPr/>
            </p:nvPicPr>
            <p:blipFill>
              <a:blip r:embed="rId3" cstate="print"/>
              <a:srcRect/>
              <a:stretch>
                <a:fillRect/>
              </a:stretch>
            </p:blipFill>
            <p:spPr bwMode="auto">
              <a:xfrm>
                <a:off x="7696200" y="1888175"/>
                <a:ext cx="382531" cy="311150"/>
              </a:xfrm>
              <a:prstGeom prst="rect">
                <a:avLst/>
              </a:prstGeom>
              <a:noFill/>
              <a:ln w="9525">
                <a:noFill/>
                <a:miter lim="800000"/>
                <a:headEnd/>
                <a:tailEnd/>
              </a:ln>
              <a:effectLst/>
            </p:spPr>
          </p:pic>
          <p:pic>
            <p:nvPicPr>
              <p:cNvPr id="65" name="Picture 4"/>
              <p:cNvPicPr>
                <a:picLocks noChangeAspect="1" noChangeArrowheads="1"/>
              </p:cNvPicPr>
              <p:nvPr/>
            </p:nvPicPr>
            <p:blipFill>
              <a:blip r:embed="rId3" cstate="print"/>
              <a:srcRect/>
              <a:stretch>
                <a:fillRect/>
              </a:stretch>
            </p:blipFill>
            <p:spPr bwMode="auto">
              <a:xfrm>
                <a:off x="7848600" y="1888175"/>
                <a:ext cx="382531" cy="311150"/>
              </a:xfrm>
              <a:prstGeom prst="rect">
                <a:avLst/>
              </a:prstGeom>
              <a:noFill/>
              <a:ln w="9525">
                <a:noFill/>
                <a:miter lim="800000"/>
                <a:headEnd/>
                <a:tailEnd/>
              </a:ln>
              <a:effectLst/>
            </p:spPr>
          </p:pic>
          <p:pic>
            <p:nvPicPr>
              <p:cNvPr id="66" name="Picture 4"/>
              <p:cNvPicPr>
                <a:picLocks noChangeAspect="1" noChangeArrowheads="1"/>
              </p:cNvPicPr>
              <p:nvPr/>
            </p:nvPicPr>
            <p:blipFill>
              <a:blip r:embed="rId3" cstate="print"/>
              <a:srcRect/>
              <a:stretch>
                <a:fillRect/>
              </a:stretch>
            </p:blipFill>
            <p:spPr bwMode="auto">
              <a:xfrm>
                <a:off x="7772400" y="1888175"/>
                <a:ext cx="382531" cy="311150"/>
              </a:xfrm>
              <a:prstGeom prst="rect">
                <a:avLst/>
              </a:prstGeom>
              <a:noFill/>
              <a:ln w="9525">
                <a:noFill/>
                <a:miter lim="800000"/>
                <a:headEnd/>
                <a:tailEnd/>
              </a:ln>
              <a:effectLst/>
            </p:spPr>
          </p:pic>
          <p:pic>
            <p:nvPicPr>
              <p:cNvPr id="67" name="Picture 4"/>
              <p:cNvPicPr>
                <a:picLocks noChangeAspect="1" noChangeArrowheads="1"/>
              </p:cNvPicPr>
              <p:nvPr/>
            </p:nvPicPr>
            <p:blipFill>
              <a:blip r:embed="rId3" cstate="print"/>
              <a:srcRect/>
              <a:stretch>
                <a:fillRect/>
              </a:stretch>
            </p:blipFill>
            <p:spPr bwMode="auto">
              <a:xfrm>
                <a:off x="7999469" y="1888175"/>
                <a:ext cx="382531" cy="311150"/>
              </a:xfrm>
              <a:prstGeom prst="rect">
                <a:avLst/>
              </a:prstGeom>
              <a:noFill/>
              <a:ln w="9525">
                <a:noFill/>
                <a:miter lim="800000"/>
                <a:headEnd/>
                <a:tailEnd/>
              </a:ln>
              <a:effectLst/>
            </p:spPr>
          </p:pic>
          <p:pic>
            <p:nvPicPr>
              <p:cNvPr id="68" name="Picture 4"/>
              <p:cNvPicPr>
                <a:picLocks noChangeAspect="1" noChangeArrowheads="1"/>
              </p:cNvPicPr>
              <p:nvPr/>
            </p:nvPicPr>
            <p:blipFill>
              <a:blip r:embed="rId3" cstate="print"/>
              <a:srcRect/>
              <a:stretch>
                <a:fillRect/>
              </a:stretch>
            </p:blipFill>
            <p:spPr bwMode="auto">
              <a:xfrm>
                <a:off x="7924800" y="1888175"/>
                <a:ext cx="382531" cy="311150"/>
              </a:xfrm>
              <a:prstGeom prst="rect">
                <a:avLst/>
              </a:prstGeom>
              <a:noFill/>
              <a:ln w="9525">
                <a:noFill/>
                <a:miter lim="800000"/>
                <a:headEnd/>
                <a:tailEnd/>
              </a:ln>
              <a:effectLst/>
            </p:spPr>
          </p:pic>
          <p:pic>
            <p:nvPicPr>
              <p:cNvPr id="69" name="Picture 4"/>
              <p:cNvPicPr>
                <a:picLocks noChangeAspect="1" noChangeArrowheads="1"/>
              </p:cNvPicPr>
              <p:nvPr/>
            </p:nvPicPr>
            <p:blipFill>
              <a:blip r:embed="rId3" cstate="print"/>
              <a:srcRect/>
              <a:stretch>
                <a:fillRect/>
              </a:stretch>
            </p:blipFill>
            <p:spPr bwMode="auto">
              <a:xfrm>
                <a:off x="2169225" y="1905000"/>
                <a:ext cx="382531" cy="311150"/>
              </a:xfrm>
              <a:prstGeom prst="rect">
                <a:avLst/>
              </a:prstGeom>
              <a:noFill/>
              <a:ln w="9525">
                <a:noFill/>
                <a:miter lim="800000"/>
                <a:headEnd/>
                <a:tailEnd/>
              </a:ln>
              <a:effectLst/>
            </p:spPr>
          </p:pic>
          <p:pic>
            <p:nvPicPr>
              <p:cNvPr id="70" name="Picture 4"/>
              <p:cNvPicPr>
                <a:picLocks noChangeAspect="1" noChangeArrowheads="1"/>
              </p:cNvPicPr>
              <p:nvPr/>
            </p:nvPicPr>
            <p:blipFill>
              <a:blip r:embed="rId3" cstate="print"/>
              <a:srcRect/>
              <a:stretch>
                <a:fillRect/>
              </a:stretch>
            </p:blipFill>
            <p:spPr bwMode="auto">
              <a:xfrm>
                <a:off x="2016825" y="1905000"/>
                <a:ext cx="382531" cy="311150"/>
              </a:xfrm>
              <a:prstGeom prst="rect">
                <a:avLst/>
              </a:prstGeom>
              <a:noFill/>
              <a:ln w="9525">
                <a:noFill/>
                <a:miter lim="800000"/>
                <a:headEnd/>
                <a:tailEnd/>
              </a:ln>
              <a:effectLst/>
            </p:spPr>
          </p:pic>
          <p:pic>
            <p:nvPicPr>
              <p:cNvPr id="71" name="Picture 4"/>
              <p:cNvPicPr>
                <a:picLocks noChangeAspect="1" noChangeArrowheads="1"/>
              </p:cNvPicPr>
              <p:nvPr/>
            </p:nvPicPr>
            <p:blipFill>
              <a:blip r:embed="rId3" cstate="print"/>
              <a:srcRect/>
              <a:stretch>
                <a:fillRect/>
              </a:stretch>
            </p:blipFill>
            <p:spPr bwMode="auto">
              <a:xfrm>
                <a:off x="2169225" y="1905000"/>
                <a:ext cx="382531" cy="311150"/>
              </a:xfrm>
              <a:prstGeom prst="rect">
                <a:avLst/>
              </a:prstGeom>
              <a:noFill/>
              <a:ln w="9525">
                <a:noFill/>
                <a:miter lim="800000"/>
                <a:headEnd/>
                <a:tailEnd/>
              </a:ln>
              <a:effectLst/>
            </p:spPr>
          </p:pic>
          <p:pic>
            <p:nvPicPr>
              <p:cNvPr id="72" name="Picture 4"/>
              <p:cNvPicPr>
                <a:picLocks noChangeAspect="1" noChangeArrowheads="1"/>
              </p:cNvPicPr>
              <p:nvPr/>
            </p:nvPicPr>
            <p:blipFill>
              <a:blip r:embed="rId3" cstate="print"/>
              <a:srcRect/>
              <a:stretch>
                <a:fillRect/>
              </a:stretch>
            </p:blipFill>
            <p:spPr bwMode="auto">
              <a:xfrm>
                <a:off x="2093025" y="1905000"/>
                <a:ext cx="382531" cy="311150"/>
              </a:xfrm>
              <a:prstGeom prst="rect">
                <a:avLst/>
              </a:prstGeom>
              <a:noFill/>
              <a:ln w="9525">
                <a:noFill/>
                <a:miter lim="800000"/>
                <a:headEnd/>
                <a:tailEnd/>
              </a:ln>
              <a:effectLst/>
            </p:spPr>
          </p:pic>
          <p:pic>
            <p:nvPicPr>
              <p:cNvPr id="73" name="Picture 4"/>
              <p:cNvPicPr>
                <a:picLocks noChangeAspect="1" noChangeArrowheads="1"/>
              </p:cNvPicPr>
              <p:nvPr/>
            </p:nvPicPr>
            <p:blipFill>
              <a:blip r:embed="rId3" cstate="print"/>
              <a:srcRect/>
              <a:stretch>
                <a:fillRect/>
              </a:stretch>
            </p:blipFill>
            <p:spPr bwMode="auto">
              <a:xfrm>
                <a:off x="2320094" y="1905000"/>
                <a:ext cx="382531" cy="311150"/>
              </a:xfrm>
              <a:prstGeom prst="rect">
                <a:avLst/>
              </a:prstGeom>
              <a:noFill/>
              <a:ln w="9525">
                <a:noFill/>
                <a:miter lim="800000"/>
                <a:headEnd/>
                <a:tailEnd/>
              </a:ln>
              <a:effectLst/>
            </p:spPr>
          </p:pic>
          <p:pic>
            <p:nvPicPr>
              <p:cNvPr id="74" name="Picture 4"/>
              <p:cNvPicPr>
                <a:picLocks noChangeAspect="1" noChangeArrowheads="1"/>
              </p:cNvPicPr>
              <p:nvPr/>
            </p:nvPicPr>
            <p:blipFill>
              <a:blip r:embed="rId3" cstate="print"/>
              <a:srcRect/>
              <a:stretch>
                <a:fillRect/>
              </a:stretch>
            </p:blipFill>
            <p:spPr bwMode="auto">
              <a:xfrm>
                <a:off x="2245425" y="1905000"/>
                <a:ext cx="382531" cy="311150"/>
              </a:xfrm>
              <a:prstGeom prst="rect">
                <a:avLst/>
              </a:prstGeom>
              <a:noFill/>
              <a:ln w="9525">
                <a:noFill/>
                <a:miter lim="800000"/>
                <a:headEnd/>
                <a:tailEnd/>
              </a:ln>
              <a:effectLst/>
            </p:spPr>
          </p:pic>
          <p:pic>
            <p:nvPicPr>
              <p:cNvPr id="75" name="Picture 4"/>
              <p:cNvPicPr>
                <a:picLocks noChangeAspect="1" noChangeArrowheads="1"/>
              </p:cNvPicPr>
              <p:nvPr/>
            </p:nvPicPr>
            <p:blipFill>
              <a:blip r:embed="rId3" cstate="print"/>
              <a:srcRect/>
              <a:stretch>
                <a:fillRect/>
              </a:stretch>
            </p:blipFill>
            <p:spPr bwMode="auto">
              <a:xfrm>
                <a:off x="7848600" y="4453825"/>
                <a:ext cx="382531" cy="311150"/>
              </a:xfrm>
              <a:prstGeom prst="rect">
                <a:avLst/>
              </a:prstGeom>
              <a:noFill/>
              <a:ln w="9525">
                <a:noFill/>
                <a:miter lim="800000"/>
                <a:headEnd/>
                <a:tailEnd/>
              </a:ln>
              <a:effectLst/>
            </p:spPr>
          </p:pic>
          <p:pic>
            <p:nvPicPr>
              <p:cNvPr id="76" name="Picture 4"/>
              <p:cNvPicPr>
                <a:picLocks noChangeAspect="1" noChangeArrowheads="1"/>
              </p:cNvPicPr>
              <p:nvPr/>
            </p:nvPicPr>
            <p:blipFill>
              <a:blip r:embed="rId3" cstate="print"/>
              <a:srcRect/>
              <a:stretch>
                <a:fillRect/>
              </a:stretch>
            </p:blipFill>
            <p:spPr bwMode="auto">
              <a:xfrm>
                <a:off x="7696200" y="4453825"/>
                <a:ext cx="382531" cy="311150"/>
              </a:xfrm>
              <a:prstGeom prst="rect">
                <a:avLst/>
              </a:prstGeom>
              <a:noFill/>
              <a:ln w="9525">
                <a:noFill/>
                <a:miter lim="800000"/>
                <a:headEnd/>
                <a:tailEnd/>
              </a:ln>
              <a:effectLst/>
            </p:spPr>
          </p:pic>
          <p:pic>
            <p:nvPicPr>
              <p:cNvPr id="77" name="Picture 4"/>
              <p:cNvPicPr>
                <a:picLocks noChangeAspect="1" noChangeArrowheads="1"/>
              </p:cNvPicPr>
              <p:nvPr/>
            </p:nvPicPr>
            <p:blipFill>
              <a:blip r:embed="rId3" cstate="print"/>
              <a:srcRect/>
              <a:stretch>
                <a:fillRect/>
              </a:stretch>
            </p:blipFill>
            <p:spPr bwMode="auto">
              <a:xfrm>
                <a:off x="7848600" y="4453825"/>
                <a:ext cx="382531" cy="311150"/>
              </a:xfrm>
              <a:prstGeom prst="rect">
                <a:avLst/>
              </a:prstGeom>
              <a:noFill/>
              <a:ln w="9525">
                <a:noFill/>
                <a:miter lim="800000"/>
                <a:headEnd/>
                <a:tailEnd/>
              </a:ln>
              <a:effectLst/>
            </p:spPr>
          </p:pic>
          <p:pic>
            <p:nvPicPr>
              <p:cNvPr id="78" name="Picture 4"/>
              <p:cNvPicPr>
                <a:picLocks noChangeAspect="1" noChangeArrowheads="1"/>
              </p:cNvPicPr>
              <p:nvPr/>
            </p:nvPicPr>
            <p:blipFill>
              <a:blip r:embed="rId3" cstate="print"/>
              <a:srcRect/>
              <a:stretch>
                <a:fillRect/>
              </a:stretch>
            </p:blipFill>
            <p:spPr bwMode="auto">
              <a:xfrm>
                <a:off x="7772400" y="4453825"/>
                <a:ext cx="382531" cy="311150"/>
              </a:xfrm>
              <a:prstGeom prst="rect">
                <a:avLst/>
              </a:prstGeom>
              <a:noFill/>
              <a:ln w="9525">
                <a:noFill/>
                <a:miter lim="800000"/>
                <a:headEnd/>
                <a:tailEnd/>
              </a:ln>
              <a:effectLst/>
            </p:spPr>
          </p:pic>
          <p:pic>
            <p:nvPicPr>
              <p:cNvPr id="79" name="Picture 4"/>
              <p:cNvPicPr>
                <a:picLocks noChangeAspect="1" noChangeArrowheads="1"/>
              </p:cNvPicPr>
              <p:nvPr/>
            </p:nvPicPr>
            <p:blipFill>
              <a:blip r:embed="rId3" cstate="print"/>
              <a:srcRect/>
              <a:stretch>
                <a:fillRect/>
              </a:stretch>
            </p:blipFill>
            <p:spPr bwMode="auto">
              <a:xfrm>
                <a:off x="7999469" y="4453825"/>
                <a:ext cx="382531" cy="311150"/>
              </a:xfrm>
              <a:prstGeom prst="rect">
                <a:avLst/>
              </a:prstGeom>
              <a:noFill/>
              <a:ln w="9525">
                <a:noFill/>
                <a:miter lim="800000"/>
                <a:headEnd/>
                <a:tailEnd/>
              </a:ln>
              <a:effectLst/>
            </p:spPr>
          </p:pic>
          <p:pic>
            <p:nvPicPr>
              <p:cNvPr id="80" name="Picture 4"/>
              <p:cNvPicPr>
                <a:picLocks noChangeAspect="1" noChangeArrowheads="1"/>
              </p:cNvPicPr>
              <p:nvPr/>
            </p:nvPicPr>
            <p:blipFill>
              <a:blip r:embed="rId3" cstate="print"/>
              <a:srcRect/>
              <a:stretch>
                <a:fillRect/>
              </a:stretch>
            </p:blipFill>
            <p:spPr bwMode="auto">
              <a:xfrm>
                <a:off x="7924800" y="4453825"/>
                <a:ext cx="382531" cy="311150"/>
              </a:xfrm>
              <a:prstGeom prst="rect">
                <a:avLst/>
              </a:prstGeom>
              <a:noFill/>
              <a:ln w="9525">
                <a:noFill/>
                <a:miter lim="800000"/>
                <a:headEnd/>
                <a:tailEnd/>
              </a:ln>
              <a:effectLst/>
            </p:spPr>
          </p:pic>
          <p:pic>
            <p:nvPicPr>
              <p:cNvPr id="81" name="Picture 4"/>
              <p:cNvPicPr>
                <a:picLocks noChangeAspect="1" noChangeArrowheads="1"/>
              </p:cNvPicPr>
              <p:nvPr/>
            </p:nvPicPr>
            <p:blipFill>
              <a:blip r:embed="rId3" cstate="print"/>
              <a:srcRect/>
              <a:stretch>
                <a:fillRect/>
              </a:stretch>
            </p:blipFill>
            <p:spPr bwMode="auto">
              <a:xfrm>
                <a:off x="2133600" y="4565650"/>
                <a:ext cx="382531" cy="311150"/>
              </a:xfrm>
              <a:prstGeom prst="rect">
                <a:avLst/>
              </a:prstGeom>
              <a:noFill/>
              <a:ln w="9525">
                <a:noFill/>
                <a:miter lim="800000"/>
                <a:headEnd/>
                <a:tailEnd/>
              </a:ln>
              <a:effectLst/>
            </p:spPr>
          </p:pic>
          <p:pic>
            <p:nvPicPr>
              <p:cNvPr id="82" name="Picture 4"/>
              <p:cNvPicPr>
                <a:picLocks noChangeAspect="1" noChangeArrowheads="1"/>
              </p:cNvPicPr>
              <p:nvPr/>
            </p:nvPicPr>
            <p:blipFill>
              <a:blip r:embed="rId3" cstate="print"/>
              <a:srcRect/>
              <a:stretch>
                <a:fillRect/>
              </a:stretch>
            </p:blipFill>
            <p:spPr bwMode="auto">
              <a:xfrm>
                <a:off x="1981200" y="4565650"/>
                <a:ext cx="382531" cy="311150"/>
              </a:xfrm>
              <a:prstGeom prst="rect">
                <a:avLst/>
              </a:prstGeom>
              <a:noFill/>
              <a:ln w="9525">
                <a:noFill/>
                <a:miter lim="800000"/>
                <a:headEnd/>
                <a:tailEnd/>
              </a:ln>
              <a:effectLst/>
            </p:spPr>
          </p:pic>
          <p:pic>
            <p:nvPicPr>
              <p:cNvPr id="83" name="Picture 4"/>
              <p:cNvPicPr>
                <a:picLocks noChangeAspect="1" noChangeArrowheads="1"/>
              </p:cNvPicPr>
              <p:nvPr/>
            </p:nvPicPr>
            <p:blipFill>
              <a:blip r:embed="rId3" cstate="print"/>
              <a:srcRect/>
              <a:stretch>
                <a:fillRect/>
              </a:stretch>
            </p:blipFill>
            <p:spPr bwMode="auto">
              <a:xfrm>
                <a:off x="2133600" y="4565650"/>
                <a:ext cx="382531" cy="311150"/>
              </a:xfrm>
              <a:prstGeom prst="rect">
                <a:avLst/>
              </a:prstGeom>
              <a:noFill/>
              <a:ln w="9525">
                <a:noFill/>
                <a:miter lim="800000"/>
                <a:headEnd/>
                <a:tailEnd/>
              </a:ln>
              <a:effectLst/>
            </p:spPr>
          </p:pic>
          <p:pic>
            <p:nvPicPr>
              <p:cNvPr id="84" name="Picture 4"/>
              <p:cNvPicPr>
                <a:picLocks noChangeAspect="1" noChangeArrowheads="1"/>
              </p:cNvPicPr>
              <p:nvPr/>
            </p:nvPicPr>
            <p:blipFill>
              <a:blip r:embed="rId3" cstate="print"/>
              <a:srcRect/>
              <a:stretch>
                <a:fillRect/>
              </a:stretch>
            </p:blipFill>
            <p:spPr bwMode="auto">
              <a:xfrm>
                <a:off x="2057400" y="4565650"/>
                <a:ext cx="382531" cy="311150"/>
              </a:xfrm>
              <a:prstGeom prst="rect">
                <a:avLst/>
              </a:prstGeom>
              <a:noFill/>
              <a:ln w="9525">
                <a:noFill/>
                <a:miter lim="800000"/>
                <a:headEnd/>
                <a:tailEnd/>
              </a:ln>
              <a:effectLst/>
            </p:spPr>
          </p:pic>
          <p:pic>
            <p:nvPicPr>
              <p:cNvPr id="85" name="Picture 4"/>
              <p:cNvPicPr>
                <a:picLocks noChangeAspect="1" noChangeArrowheads="1"/>
              </p:cNvPicPr>
              <p:nvPr/>
            </p:nvPicPr>
            <p:blipFill>
              <a:blip r:embed="rId3" cstate="print"/>
              <a:srcRect/>
              <a:stretch>
                <a:fillRect/>
              </a:stretch>
            </p:blipFill>
            <p:spPr bwMode="auto">
              <a:xfrm>
                <a:off x="2284469" y="4565650"/>
                <a:ext cx="382531" cy="311150"/>
              </a:xfrm>
              <a:prstGeom prst="rect">
                <a:avLst/>
              </a:prstGeom>
              <a:noFill/>
              <a:ln w="9525">
                <a:noFill/>
                <a:miter lim="800000"/>
                <a:headEnd/>
                <a:tailEnd/>
              </a:ln>
              <a:effectLst/>
            </p:spPr>
          </p:pic>
          <p:pic>
            <p:nvPicPr>
              <p:cNvPr id="86" name="Picture 4"/>
              <p:cNvPicPr>
                <a:picLocks noChangeAspect="1" noChangeArrowheads="1"/>
              </p:cNvPicPr>
              <p:nvPr/>
            </p:nvPicPr>
            <p:blipFill>
              <a:blip r:embed="rId3" cstate="print"/>
              <a:srcRect/>
              <a:stretch>
                <a:fillRect/>
              </a:stretch>
            </p:blipFill>
            <p:spPr bwMode="auto">
              <a:xfrm>
                <a:off x="2209800" y="4565650"/>
                <a:ext cx="382531" cy="311150"/>
              </a:xfrm>
              <a:prstGeom prst="rect">
                <a:avLst/>
              </a:prstGeom>
              <a:noFill/>
              <a:ln w="9525">
                <a:noFill/>
                <a:miter lim="800000"/>
                <a:headEnd/>
                <a:tailEnd/>
              </a:ln>
              <a:effectLst/>
            </p:spPr>
          </p:pic>
        </p:grpSp>
      </p:grpSp>
      <p:pic>
        <p:nvPicPr>
          <p:cNvPr id="89" name="Picture 88" descr="logo-esip_399x153.jpg"/>
          <p:cNvPicPr>
            <a:picLocks noChangeAspect="1"/>
          </p:cNvPicPr>
          <p:nvPr/>
        </p:nvPicPr>
        <p:blipFill>
          <a:blip r:embed="rId5" cstate="print"/>
          <a:stretch>
            <a:fillRect/>
          </a:stretch>
        </p:blipFill>
        <p:spPr>
          <a:xfrm>
            <a:off x="3657600" y="6400800"/>
            <a:ext cx="1013460" cy="388620"/>
          </a:xfrm>
          <a:prstGeom prst="rect">
            <a:avLst/>
          </a:prstGeom>
        </p:spPr>
      </p:pic>
      <p:pic>
        <p:nvPicPr>
          <p:cNvPr id="91" name="Picture 90" descr="GOMClogo"/>
          <p:cNvPicPr>
            <a:picLocks noChangeAspect="1" noChangeArrowheads="1"/>
          </p:cNvPicPr>
          <p:nvPr/>
        </p:nvPicPr>
        <p:blipFill>
          <a:blip r:embed="rId6" cstate="print"/>
          <a:srcRect/>
          <a:stretch>
            <a:fillRect/>
          </a:stretch>
        </p:blipFill>
        <p:spPr bwMode="auto">
          <a:xfrm>
            <a:off x="4724400" y="6411815"/>
            <a:ext cx="960120" cy="366591"/>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62000"/>
          </a:xfrm>
        </p:spPr>
        <p:txBody>
          <a:bodyPr>
            <a:normAutofit fontScale="90000"/>
          </a:bodyPr>
          <a:lstStyle/>
          <a:p>
            <a:r>
              <a:rPr lang="en-US" dirty="0" smtClean="0"/>
              <a:t>Description of the Study Area</a:t>
            </a:r>
            <a:endParaRPr lang="en-US" dirty="0"/>
          </a:p>
        </p:txBody>
      </p:sp>
      <p:sp>
        <p:nvSpPr>
          <p:cNvPr id="3" name="Slide Number Placeholder 2"/>
          <p:cNvSpPr>
            <a:spLocks noGrp="1"/>
          </p:cNvSpPr>
          <p:nvPr>
            <p:ph type="sldNum" sz="quarter" idx="12"/>
          </p:nvPr>
        </p:nvSpPr>
        <p:spPr/>
        <p:txBody>
          <a:bodyPr/>
          <a:lstStyle/>
          <a:p>
            <a:fld id="{144BC87A-AB9C-46AF-8444-4463E42220BD}" type="slidenum">
              <a:rPr lang="en-US" smtClean="0"/>
              <a:pPr/>
              <a:t>11</a:t>
            </a:fld>
            <a:endParaRPr lang="en-US" dirty="0"/>
          </a:p>
        </p:txBody>
      </p:sp>
      <p:pic>
        <p:nvPicPr>
          <p:cNvPr id="38914" name="Picture 2"/>
          <p:cNvPicPr>
            <a:picLocks noChangeAspect="1" noChangeArrowheads="1"/>
          </p:cNvPicPr>
          <p:nvPr/>
        </p:nvPicPr>
        <p:blipFill>
          <a:blip r:embed="rId2" cstate="print"/>
          <a:srcRect/>
          <a:stretch>
            <a:fillRect/>
          </a:stretch>
        </p:blipFill>
        <p:spPr bwMode="auto">
          <a:xfrm>
            <a:off x="1828800" y="1905000"/>
            <a:ext cx="4953000" cy="461097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44BC87A-AB9C-46AF-8444-4463E42220BD}" type="slidenum">
              <a:rPr lang="en-US" smtClean="0"/>
              <a:pPr/>
              <a:t>12</a:t>
            </a:fld>
            <a:endParaRPr lang="en-US" dirty="0"/>
          </a:p>
        </p:txBody>
      </p:sp>
      <p:pic>
        <p:nvPicPr>
          <p:cNvPr id="10" name="Picture 9" descr="cascolu.jpg"/>
          <p:cNvPicPr>
            <a:picLocks noChangeAspect="1"/>
          </p:cNvPicPr>
          <p:nvPr/>
        </p:nvPicPr>
        <p:blipFill>
          <a:blip r:embed="rId3" cstate="print"/>
          <a:stretch>
            <a:fillRect/>
          </a:stretch>
        </p:blipFill>
        <p:spPr>
          <a:xfrm>
            <a:off x="533400" y="2133600"/>
            <a:ext cx="2628900" cy="3505200"/>
          </a:xfrm>
          <a:prstGeom prst="rect">
            <a:avLst/>
          </a:prstGeom>
        </p:spPr>
      </p:pic>
      <p:pic>
        <p:nvPicPr>
          <p:cNvPr id="3075" name="Picture 3"/>
          <p:cNvPicPr>
            <a:picLocks noChangeAspect="1" noChangeArrowheads="1"/>
          </p:cNvPicPr>
          <p:nvPr/>
        </p:nvPicPr>
        <p:blipFill>
          <a:blip r:embed="rId4" cstate="print"/>
          <a:srcRect/>
          <a:stretch>
            <a:fillRect/>
          </a:stretch>
        </p:blipFill>
        <p:spPr bwMode="auto">
          <a:xfrm>
            <a:off x="914400" y="914400"/>
            <a:ext cx="1900800" cy="1044000"/>
          </a:xfrm>
          <a:prstGeom prst="rect">
            <a:avLst/>
          </a:prstGeom>
          <a:noFill/>
          <a:ln w="9525">
            <a:noFill/>
            <a:miter lim="800000"/>
            <a:headEnd/>
            <a:tailEnd/>
          </a:ln>
          <a:effectLst/>
        </p:spPr>
      </p:pic>
      <p:pic>
        <p:nvPicPr>
          <p:cNvPr id="7" name="Picture 6" descr="logo-esip_399x153.jpg"/>
          <p:cNvPicPr>
            <a:picLocks noChangeAspect="1"/>
          </p:cNvPicPr>
          <p:nvPr/>
        </p:nvPicPr>
        <p:blipFill>
          <a:blip r:embed="rId5" cstate="print"/>
          <a:stretch>
            <a:fillRect/>
          </a:stretch>
        </p:blipFill>
        <p:spPr>
          <a:xfrm>
            <a:off x="3657600" y="6400800"/>
            <a:ext cx="1013460" cy="388620"/>
          </a:xfrm>
          <a:prstGeom prst="rect">
            <a:avLst/>
          </a:prstGeom>
        </p:spPr>
      </p:pic>
      <p:pic>
        <p:nvPicPr>
          <p:cNvPr id="8" name="Picture 7" descr="GOMClogo"/>
          <p:cNvPicPr>
            <a:picLocks noChangeAspect="1" noChangeArrowheads="1"/>
          </p:cNvPicPr>
          <p:nvPr/>
        </p:nvPicPr>
        <p:blipFill>
          <a:blip r:embed="rId6" cstate="print"/>
          <a:srcRect/>
          <a:stretch>
            <a:fillRect/>
          </a:stretch>
        </p:blipFill>
        <p:spPr bwMode="auto">
          <a:xfrm>
            <a:off x="4724400" y="6411815"/>
            <a:ext cx="960120" cy="366591"/>
          </a:xfrm>
          <a:prstGeom prst="rect">
            <a:avLst/>
          </a:prstGeom>
          <a:noFill/>
        </p:spPr>
      </p:pic>
      <p:pic>
        <p:nvPicPr>
          <p:cNvPr id="2050" name="Picture 2"/>
          <p:cNvPicPr>
            <a:picLocks noChangeAspect="1" noChangeArrowheads="1"/>
          </p:cNvPicPr>
          <p:nvPr/>
        </p:nvPicPr>
        <p:blipFill>
          <a:blip r:embed="rId7" cstate="print"/>
          <a:srcRect/>
          <a:stretch>
            <a:fillRect/>
          </a:stretch>
        </p:blipFill>
        <p:spPr bwMode="auto">
          <a:xfrm>
            <a:off x="457200" y="2590800"/>
            <a:ext cx="1266825" cy="2695575"/>
          </a:xfrm>
          <a:prstGeom prst="rect">
            <a:avLst/>
          </a:prstGeom>
          <a:noFill/>
          <a:ln w="9525">
            <a:noFill/>
            <a:miter lim="800000"/>
            <a:headEnd/>
            <a:tailEnd/>
          </a:ln>
          <a:effectLst/>
        </p:spPr>
      </p:pic>
      <p:pic>
        <p:nvPicPr>
          <p:cNvPr id="15" name="Picture 14" descr="bostolu.jpg"/>
          <p:cNvPicPr>
            <a:picLocks noChangeAspect="1"/>
          </p:cNvPicPr>
          <p:nvPr/>
        </p:nvPicPr>
        <p:blipFill>
          <a:blip r:embed="rId8" cstate="print"/>
          <a:stretch>
            <a:fillRect/>
          </a:stretch>
        </p:blipFill>
        <p:spPr>
          <a:xfrm>
            <a:off x="6019800" y="1981200"/>
            <a:ext cx="2743200" cy="3657600"/>
          </a:xfrm>
          <a:prstGeom prst="rect">
            <a:avLst/>
          </a:prstGeom>
        </p:spPr>
      </p:pic>
      <p:pic>
        <p:nvPicPr>
          <p:cNvPr id="16" name="Picture 8"/>
          <p:cNvPicPr>
            <a:picLocks noChangeAspect="1" noChangeArrowheads="1"/>
          </p:cNvPicPr>
          <p:nvPr/>
        </p:nvPicPr>
        <p:blipFill>
          <a:blip r:embed="rId9" cstate="print"/>
          <a:srcRect/>
          <a:stretch>
            <a:fillRect/>
          </a:stretch>
        </p:blipFill>
        <p:spPr bwMode="auto">
          <a:xfrm>
            <a:off x="5943600" y="2971800"/>
            <a:ext cx="1285875" cy="2695575"/>
          </a:xfrm>
          <a:prstGeom prst="rect">
            <a:avLst/>
          </a:prstGeom>
          <a:noFill/>
          <a:ln w="9525">
            <a:noFill/>
            <a:miter lim="800000"/>
            <a:headEnd/>
            <a:tailEnd/>
          </a:ln>
          <a:effectLst/>
        </p:spPr>
      </p:pic>
      <p:pic>
        <p:nvPicPr>
          <p:cNvPr id="17" name="Picture 3"/>
          <p:cNvPicPr>
            <a:picLocks noChangeAspect="1" noChangeArrowheads="1"/>
          </p:cNvPicPr>
          <p:nvPr/>
        </p:nvPicPr>
        <p:blipFill>
          <a:blip r:embed="rId10" cstate="print"/>
          <a:srcRect/>
          <a:stretch>
            <a:fillRect/>
          </a:stretch>
        </p:blipFill>
        <p:spPr bwMode="auto">
          <a:xfrm>
            <a:off x="6629400" y="914400"/>
            <a:ext cx="1785600" cy="10440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Smartphone app: ICUC</a:t>
            </a:r>
            <a:endParaRPr lang="en-US" dirty="0"/>
          </a:p>
        </p:txBody>
      </p:sp>
      <p:sp>
        <p:nvSpPr>
          <p:cNvPr id="3" name="Content Placeholder 2"/>
          <p:cNvSpPr>
            <a:spLocks noGrp="1"/>
          </p:cNvSpPr>
          <p:nvPr>
            <p:ph idx="1"/>
          </p:nvPr>
        </p:nvSpPr>
        <p:spPr/>
        <p:txBody>
          <a:bodyPr>
            <a:normAutofit/>
          </a:bodyPr>
          <a:lstStyle/>
          <a:p>
            <a:r>
              <a:rPr lang="en-US" sz="2000" dirty="0" smtClean="0"/>
              <a:t>ICUC project has been under development for several years.</a:t>
            </a:r>
          </a:p>
          <a:p>
            <a:r>
              <a:rPr lang="en-US" sz="2000" dirty="0" smtClean="0"/>
              <a:t>Idea is to provide users information on known monitoring locations from ESIP’s improved Monitoring Map</a:t>
            </a:r>
          </a:p>
          <a:p>
            <a:r>
              <a:rPr lang="en-US" sz="2000" dirty="0" smtClean="0"/>
              <a:t>Also allows users to upload images at select or “users’ choice” sites….</a:t>
            </a:r>
            <a:endParaRPr lang="en-US" sz="2000" dirty="0"/>
          </a:p>
        </p:txBody>
      </p:sp>
      <p:pic>
        <p:nvPicPr>
          <p:cNvPr id="37890" name="Picture 2"/>
          <p:cNvPicPr>
            <a:picLocks noChangeAspect="1" noChangeArrowheads="1"/>
          </p:cNvPicPr>
          <p:nvPr/>
        </p:nvPicPr>
        <p:blipFill>
          <a:blip r:embed="rId3" cstate="print"/>
          <a:srcRect/>
          <a:stretch>
            <a:fillRect/>
          </a:stretch>
        </p:blipFill>
        <p:spPr bwMode="auto">
          <a:xfrm>
            <a:off x="685800" y="3505200"/>
            <a:ext cx="7400925" cy="29886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a:blip r:embed="rId2" cstate="print"/>
          <a:srcRect/>
          <a:stretch>
            <a:fillRect/>
          </a:stretch>
        </p:blipFill>
        <p:spPr bwMode="auto">
          <a:xfrm>
            <a:off x="5029200" y="1752600"/>
            <a:ext cx="3182350" cy="2286000"/>
          </a:xfrm>
          <a:prstGeom prst="rect">
            <a:avLst/>
          </a:prstGeom>
          <a:noFill/>
          <a:ln w="9525">
            <a:noFill/>
            <a:miter lim="800000"/>
            <a:headEnd/>
            <a:tailEnd/>
          </a:ln>
        </p:spPr>
      </p:pic>
      <p:pic>
        <p:nvPicPr>
          <p:cNvPr id="11" name="Picture 4"/>
          <p:cNvPicPr>
            <a:picLocks noChangeAspect="1" noChangeArrowheads="1"/>
          </p:cNvPicPr>
          <p:nvPr/>
        </p:nvPicPr>
        <p:blipFill>
          <a:blip r:embed="rId3" cstate="print"/>
          <a:srcRect/>
          <a:stretch>
            <a:fillRect/>
          </a:stretch>
        </p:blipFill>
        <p:spPr bwMode="auto">
          <a:xfrm>
            <a:off x="5029200" y="4267200"/>
            <a:ext cx="3200399" cy="2234888"/>
          </a:xfrm>
          <a:prstGeom prst="rect">
            <a:avLst/>
          </a:prstGeom>
          <a:noFill/>
          <a:ln w="9525">
            <a:noFill/>
            <a:miter lim="800000"/>
            <a:headEnd/>
            <a:tailEnd/>
          </a:ln>
        </p:spPr>
      </p:pic>
      <p:sp>
        <p:nvSpPr>
          <p:cNvPr id="2" name="Title 1"/>
          <p:cNvSpPr>
            <a:spLocks noGrp="1"/>
          </p:cNvSpPr>
          <p:nvPr>
            <p:ph type="title"/>
          </p:nvPr>
        </p:nvSpPr>
        <p:spPr>
          <a:xfrm>
            <a:off x="457200" y="551688"/>
            <a:ext cx="8229600" cy="1143000"/>
          </a:xfrm>
        </p:spPr>
        <p:txBody>
          <a:bodyPr/>
          <a:lstStyle/>
          <a:p>
            <a:r>
              <a:rPr lang="en-US" dirty="0" smtClean="0"/>
              <a:t>ICUC Smartphone app</a:t>
            </a:r>
            <a:endParaRPr lang="en-US" dirty="0"/>
          </a:p>
        </p:txBody>
      </p:sp>
      <p:pic>
        <p:nvPicPr>
          <p:cNvPr id="4" name="Picture 2"/>
          <p:cNvPicPr>
            <a:picLocks noChangeAspect="1" noChangeArrowheads="1"/>
          </p:cNvPicPr>
          <p:nvPr/>
        </p:nvPicPr>
        <p:blipFill>
          <a:blip r:embed="rId4" cstate="print"/>
          <a:srcRect/>
          <a:stretch>
            <a:fillRect/>
          </a:stretch>
        </p:blipFill>
        <p:spPr bwMode="auto">
          <a:xfrm>
            <a:off x="609600" y="1905000"/>
            <a:ext cx="2886138" cy="1981200"/>
          </a:xfrm>
          <a:prstGeom prst="rect">
            <a:avLst/>
          </a:prstGeom>
          <a:noFill/>
          <a:ln w="9525">
            <a:noFill/>
            <a:miter lim="800000"/>
            <a:headEnd/>
            <a:tailEnd/>
          </a:ln>
        </p:spPr>
      </p:pic>
      <p:sp>
        <p:nvSpPr>
          <p:cNvPr id="5" name="TextBox 4"/>
          <p:cNvSpPr txBox="1"/>
          <p:nvPr/>
        </p:nvSpPr>
        <p:spPr>
          <a:xfrm>
            <a:off x="609600" y="1905000"/>
            <a:ext cx="2514600" cy="369332"/>
          </a:xfrm>
          <a:prstGeom prst="rect">
            <a:avLst/>
          </a:prstGeom>
          <a:noFill/>
        </p:spPr>
        <p:txBody>
          <a:bodyPr wrap="square" rtlCol="0">
            <a:spAutoFit/>
          </a:bodyPr>
          <a:lstStyle/>
          <a:p>
            <a:r>
              <a:rPr lang="en-US" dirty="0" smtClean="0"/>
              <a:t>May 2014</a:t>
            </a:r>
            <a:endParaRPr lang="en-US" dirty="0"/>
          </a:p>
        </p:txBody>
      </p:sp>
      <p:pic>
        <p:nvPicPr>
          <p:cNvPr id="6" name="Picture 3"/>
          <p:cNvPicPr>
            <a:picLocks noChangeAspect="1" noChangeArrowheads="1"/>
          </p:cNvPicPr>
          <p:nvPr/>
        </p:nvPicPr>
        <p:blipFill>
          <a:blip r:embed="rId5" cstate="print"/>
          <a:srcRect/>
          <a:stretch>
            <a:fillRect/>
          </a:stretch>
        </p:blipFill>
        <p:spPr bwMode="auto">
          <a:xfrm>
            <a:off x="685800" y="4267200"/>
            <a:ext cx="2819400" cy="2119981"/>
          </a:xfrm>
          <a:prstGeom prst="rect">
            <a:avLst/>
          </a:prstGeom>
          <a:noFill/>
          <a:ln w="9525">
            <a:noFill/>
            <a:miter lim="800000"/>
            <a:headEnd/>
            <a:tailEnd/>
          </a:ln>
        </p:spPr>
      </p:pic>
      <p:sp>
        <p:nvSpPr>
          <p:cNvPr id="7" name="TextBox 6"/>
          <p:cNvSpPr txBox="1"/>
          <p:nvPr/>
        </p:nvSpPr>
        <p:spPr>
          <a:xfrm>
            <a:off x="685800" y="4267200"/>
            <a:ext cx="2514600" cy="369332"/>
          </a:xfrm>
          <a:prstGeom prst="rect">
            <a:avLst/>
          </a:prstGeom>
          <a:noFill/>
        </p:spPr>
        <p:txBody>
          <a:bodyPr wrap="square" rtlCol="0">
            <a:spAutoFit/>
          </a:bodyPr>
          <a:lstStyle/>
          <a:p>
            <a:r>
              <a:rPr lang="en-US" dirty="0" smtClean="0"/>
              <a:t>July 2014</a:t>
            </a:r>
            <a:endParaRPr lang="en-US" dirty="0"/>
          </a:p>
        </p:txBody>
      </p:sp>
      <p:sp>
        <p:nvSpPr>
          <p:cNvPr id="10" name="TextBox 9"/>
          <p:cNvSpPr txBox="1"/>
          <p:nvPr/>
        </p:nvSpPr>
        <p:spPr>
          <a:xfrm>
            <a:off x="5029200" y="4267200"/>
            <a:ext cx="1584669" cy="369332"/>
          </a:xfrm>
          <a:prstGeom prst="rect">
            <a:avLst/>
          </a:prstGeom>
          <a:noFill/>
        </p:spPr>
        <p:txBody>
          <a:bodyPr wrap="square" rtlCol="0">
            <a:spAutoFit/>
          </a:bodyPr>
          <a:lstStyle/>
          <a:p>
            <a:r>
              <a:rPr lang="en-US" dirty="0" smtClean="0"/>
              <a:t>June 2015</a:t>
            </a:r>
            <a:endParaRPr lang="en-US" dirty="0"/>
          </a:p>
        </p:txBody>
      </p:sp>
      <p:sp>
        <p:nvSpPr>
          <p:cNvPr id="13" name="TextBox 12"/>
          <p:cNvSpPr txBox="1"/>
          <p:nvPr/>
        </p:nvSpPr>
        <p:spPr>
          <a:xfrm>
            <a:off x="5029200" y="1752600"/>
            <a:ext cx="1584669" cy="369332"/>
          </a:xfrm>
          <a:prstGeom prst="rect">
            <a:avLst/>
          </a:prstGeom>
          <a:noFill/>
        </p:spPr>
        <p:txBody>
          <a:bodyPr wrap="square" rtlCol="0">
            <a:spAutoFit/>
          </a:bodyPr>
          <a:lstStyle/>
          <a:p>
            <a:r>
              <a:rPr lang="en-US" dirty="0" smtClean="0"/>
              <a:t>January 2015</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ESIP 2.0	</a:t>
            </a:r>
            <a:endParaRPr lang="en-US" dirty="0"/>
          </a:p>
        </p:txBody>
      </p:sp>
      <p:sp>
        <p:nvSpPr>
          <p:cNvPr id="3" name="Content Placeholder 2"/>
          <p:cNvSpPr>
            <a:spLocks noGrp="1"/>
          </p:cNvSpPr>
          <p:nvPr>
            <p:ph idx="1"/>
          </p:nvPr>
        </p:nvSpPr>
        <p:spPr/>
        <p:txBody>
          <a:bodyPr/>
          <a:lstStyle/>
          <a:p>
            <a:r>
              <a:rPr lang="en-US" dirty="0" smtClean="0"/>
              <a:t>If GOMC/WG members look at 3 goals of the Action Plan – what are the most important to them? What specific issues?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1143000" cy="1143000"/>
          </a:xfrm>
        </p:spPr>
        <p:txBody>
          <a:bodyPr>
            <a:normAutofit fontScale="90000"/>
          </a:bodyPr>
          <a:lstStyle/>
          <a:p>
            <a:r>
              <a:rPr lang="en-US" dirty="0" smtClean="0"/>
              <a:t>ESIP </a:t>
            </a:r>
            <a:br>
              <a:rPr lang="en-US" dirty="0" smtClean="0"/>
            </a:br>
            <a:r>
              <a:rPr lang="en-US" dirty="0" smtClean="0"/>
              <a:t>1.0</a:t>
            </a:r>
            <a:endParaRPr lang="en-US" dirty="0"/>
          </a:p>
        </p:txBody>
      </p:sp>
      <p:pic>
        <p:nvPicPr>
          <p:cNvPr id="4" name="Picture 4"/>
          <p:cNvPicPr>
            <a:picLocks noChangeAspect="1" noChangeArrowheads="1"/>
          </p:cNvPicPr>
          <p:nvPr/>
        </p:nvPicPr>
        <p:blipFill>
          <a:blip r:embed="rId3" cstate="print"/>
          <a:srcRect/>
          <a:stretch>
            <a:fillRect/>
          </a:stretch>
        </p:blipFill>
        <p:spPr bwMode="auto">
          <a:xfrm>
            <a:off x="152400" y="5395854"/>
            <a:ext cx="3276600" cy="1309746"/>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2286000" y="914400"/>
            <a:ext cx="2826774" cy="4612105"/>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43000"/>
            <a:ext cx="1447800" cy="2743200"/>
          </a:xfrm>
        </p:spPr>
        <p:txBody>
          <a:bodyPr>
            <a:normAutofit/>
          </a:bodyPr>
          <a:lstStyle/>
          <a:p>
            <a:r>
              <a:rPr lang="en-US" dirty="0" smtClean="0"/>
              <a:t>ESIP </a:t>
            </a:r>
            <a:br>
              <a:rPr lang="en-US" dirty="0" smtClean="0"/>
            </a:br>
            <a:r>
              <a:rPr lang="en-US" dirty="0" smtClean="0"/>
              <a:t>1.0 + 2.0</a:t>
            </a:r>
            <a:endParaRPr lang="en-US" dirty="0"/>
          </a:p>
        </p:txBody>
      </p:sp>
      <p:pic>
        <p:nvPicPr>
          <p:cNvPr id="4" name="Picture 4"/>
          <p:cNvPicPr>
            <a:picLocks noChangeAspect="1" noChangeArrowheads="1"/>
          </p:cNvPicPr>
          <p:nvPr/>
        </p:nvPicPr>
        <p:blipFill>
          <a:blip r:embed="rId3" cstate="print"/>
          <a:srcRect/>
          <a:stretch>
            <a:fillRect/>
          </a:stretch>
        </p:blipFill>
        <p:spPr bwMode="auto">
          <a:xfrm>
            <a:off x="152400" y="5395854"/>
            <a:ext cx="3276600" cy="1309746"/>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a:stretch>
            <a:fillRect/>
          </a:stretch>
        </p:blipFill>
        <p:spPr bwMode="auto">
          <a:xfrm>
            <a:off x="1861520" y="453580"/>
            <a:ext cx="7063405" cy="510902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we going?</a:t>
            </a:r>
            <a:endParaRPr lang="en-US" dirty="0"/>
          </a:p>
        </p:txBody>
      </p:sp>
      <p:sp>
        <p:nvSpPr>
          <p:cNvPr id="4" name="Rectangle 3"/>
          <p:cNvSpPr/>
          <p:nvPr/>
        </p:nvSpPr>
        <p:spPr>
          <a:xfrm>
            <a:off x="990600" y="2136339"/>
            <a:ext cx="6248400" cy="3416320"/>
          </a:xfrm>
          <a:prstGeom prst="rect">
            <a:avLst/>
          </a:prstGeom>
        </p:spPr>
        <p:txBody>
          <a:bodyPr wrap="square">
            <a:spAutoFit/>
          </a:bodyPr>
          <a:lstStyle/>
          <a:p>
            <a:r>
              <a:rPr lang="en-US" sz="2400" dirty="0" smtClean="0"/>
              <a:t>"If you had to provide evidence that we are achieving our goals for the Gulf of Maine (the three goals from the Action Plan), what would that evidence be? That is, what can we monitor or what existing data can we draw upon to show where we are succeeding and where we need more work? Obviously, there are a lot of possibilities, but what would be most important and convincing?"</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ESIP &amp; Gulf of Maine</a:t>
            </a:r>
            <a:endParaRPr lang="en-US" dirty="0"/>
          </a:p>
        </p:txBody>
      </p:sp>
      <p:sp>
        <p:nvSpPr>
          <p:cNvPr id="3" name="Content Placeholder 2"/>
          <p:cNvSpPr>
            <a:spLocks noGrp="1"/>
          </p:cNvSpPr>
          <p:nvPr>
            <p:ph idx="1"/>
          </p:nvPr>
        </p:nvSpPr>
        <p:spPr/>
        <p:txBody>
          <a:bodyPr>
            <a:normAutofit/>
          </a:bodyPr>
          <a:lstStyle/>
          <a:p>
            <a:r>
              <a:rPr lang="en-US" sz="3600" dirty="0" smtClean="0"/>
              <a:t>ESIP itself formed in 2006 </a:t>
            </a:r>
            <a:endParaRPr lang="en-US" sz="3600" dirty="0"/>
          </a:p>
        </p:txBody>
      </p:sp>
      <p:pic>
        <p:nvPicPr>
          <p:cNvPr id="4" name="Picture 3"/>
          <p:cNvPicPr>
            <a:picLocks noChangeAspect="1" noChangeArrowheads="1"/>
          </p:cNvPicPr>
          <p:nvPr/>
        </p:nvPicPr>
        <p:blipFill>
          <a:blip r:embed="rId3" cstate="print"/>
          <a:srcRect/>
          <a:stretch>
            <a:fillRect/>
          </a:stretch>
        </p:blipFill>
        <p:spPr bwMode="auto">
          <a:xfrm>
            <a:off x="838200" y="4572000"/>
            <a:ext cx="7696200" cy="1068104"/>
          </a:xfrm>
          <a:prstGeom prst="rect">
            <a:avLst/>
          </a:prstGeom>
          <a:noFill/>
          <a:ln w="9525">
            <a:noFill/>
            <a:miter lim="800000"/>
            <a:headEnd/>
            <a:tailEnd/>
          </a:ln>
        </p:spPr>
      </p:pic>
      <p:pic>
        <p:nvPicPr>
          <p:cNvPr id="5" name="Picture 11" descr="綤-"/>
          <p:cNvPicPr>
            <a:picLocks noChangeAspect="1" noChangeArrowheads="1"/>
          </p:cNvPicPr>
          <p:nvPr/>
        </p:nvPicPr>
        <p:blipFill>
          <a:blip r:embed="rId4" cstate="print"/>
          <a:srcRect/>
          <a:stretch>
            <a:fillRect/>
          </a:stretch>
        </p:blipFill>
        <p:spPr bwMode="auto">
          <a:xfrm>
            <a:off x="2590800" y="2667000"/>
            <a:ext cx="3943907" cy="1447800"/>
          </a:xfrm>
          <a:prstGeom prst="rect">
            <a:avLst/>
          </a:prstGeom>
          <a:noFill/>
          <a:ln w="9525">
            <a:noFill/>
            <a:miter lim="800000"/>
            <a:headEnd/>
            <a:tailEnd/>
          </a:ln>
        </p:spPr>
      </p:pic>
      <p:cxnSp>
        <p:nvCxnSpPr>
          <p:cNvPr id="8" name="Straight Arrow Connector 7"/>
          <p:cNvCxnSpPr/>
          <p:nvPr/>
        </p:nvCxnSpPr>
        <p:spPr>
          <a:xfrm flipH="1">
            <a:off x="5867400" y="2057400"/>
            <a:ext cx="1981200" cy="1295400"/>
          </a:xfrm>
          <a:prstGeom prst="straightConnector1">
            <a:avLst/>
          </a:prstGeom>
          <a:ln w="920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ESIP’s Goals and the Action Plan</a:t>
            </a:r>
            <a:endParaRPr lang="en-US" dirty="0"/>
          </a:p>
        </p:txBody>
      </p:sp>
      <p:sp>
        <p:nvSpPr>
          <p:cNvPr id="3" name="Content Placeholder 2"/>
          <p:cNvSpPr>
            <a:spLocks noGrp="1"/>
          </p:cNvSpPr>
          <p:nvPr>
            <p:ph idx="1"/>
          </p:nvPr>
        </p:nvSpPr>
        <p:spPr>
          <a:xfrm>
            <a:off x="457200" y="1935480"/>
            <a:ext cx="5638800" cy="4312920"/>
          </a:xfrm>
        </p:spPr>
        <p:txBody>
          <a:bodyPr>
            <a:normAutofit/>
          </a:bodyPr>
          <a:lstStyle/>
          <a:p>
            <a:r>
              <a:rPr lang="en-US" sz="3200" dirty="0" smtClean="0"/>
              <a:t>Goal 1: Restored and Conserved Habitats </a:t>
            </a:r>
          </a:p>
          <a:p>
            <a:r>
              <a:rPr lang="en-US" sz="3200" dirty="0" smtClean="0"/>
              <a:t>Goal 2: Environmental and Human Health</a:t>
            </a:r>
          </a:p>
          <a:p>
            <a:r>
              <a:rPr lang="en-US" sz="3200" dirty="0" smtClean="0"/>
              <a:t>Goal 3: Sustainable Communities</a:t>
            </a:r>
            <a:endParaRPr lang="en-US" sz="3200" dirty="0"/>
          </a:p>
        </p:txBody>
      </p:sp>
      <p:pic>
        <p:nvPicPr>
          <p:cNvPr id="1027" name="Picture 3"/>
          <p:cNvPicPr>
            <a:picLocks noChangeAspect="1" noChangeArrowheads="1"/>
          </p:cNvPicPr>
          <p:nvPr/>
        </p:nvPicPr>
        <p:blipFill>
          <a:blip r:embed="rId3" cstate="print"/>
          <a:srcRect/>
          <a:stretch>
            <a:fillRect/>
          </a:stretch>
        </p:blipFill>
        <p:spPr bwMode="auto">
          <a:xfrm>
            <a:off x="6096000" y="2743200"/>
            <a:ext cx="1817845" cy="1871663"/>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ESIP’s Own Work Plan</a:t>
            </a:r>
            <a:endParaRPr lang="en-US" dirty="0"/>
          </a:p>
        </p:txBody>
      </p:sp>
      <p:sp>
        <p:nvSpPr>
          <p:cNvPr id="5" name="TextBox 4"/>
          <p:cNvSpPr txBox="1"/>
          <p:nvPr/>
        </p:nvSpPr>
        <p:spPr>
          <a:xfrm>
            <a:off x="381000" y="2057400"/>
            <a:ext cx="8382000" cy="2831544"/>
          </a:xfrm>
          <a:prstGeom prst="rect">
            <a:avLst/>
          </a:prstGeom>
          <a:noFill/>
        </p:spPr>
        <p:txBody>
          <a:bodyPr wrap="square" rtlCol="0">
            <a:spAutoFit/>
          </a:bodyPr>
          <a:lstStyle/>
          <a:p>
            <a:pPr lvl="0">
              <a:buFont typeface="Arial" pitchFamily="34" charset="0"/>
              <a:buChar char="•"/>
            </a:pPr>
            <a:r>
              <a:rPr lang="en-US" sz="3200" dirty="0" smtClean="0"/>
              <a:t>Complete the work of ESIP 1.0 </a:t>
            </a:r>
          </a:p>
          <a:p>
            <a:pPr lvl="0">
              <a:buFont typeface="Arial" pitchFamily="34" charset="0"/>
              <a:buChar char="•"/>
            </a:pPr>
            <a:r>
              <a:rPr lang="en-US" sz="3200" dirty="0" smtClean="0"/>
              <a:t>Revise and implement an effective communication and outreach plan.</a:t>
            </a:r>
          </a:p>
          <a:p>
            <a:pPr lvl="0">
              <a:buFont typeface="Arial" pitchFamily="34" charset="0"/>
              <a:buChar char="•"/>
            </a:pPr>
            <a:r>
              <a:rPr lang="en-US" sz="3200" dirty="0" smtClean="0"/>
              <a:t>Embark on the next phase of ESIP (ESIP 2.0).</a:t>
            </a:r>
          </a:p>
          <a:p>
            <a:pPr lvl="0">
              <a:buFont typeface="Arial" pitchFamily="34" charset="0"/>
              <a:buChar char="•"/>
            </a:pPr>
            <a:r>
              <a:rPr lang="en-US" sz="3200" dirty="0" smtClean="0"/>
              <a:t>Improve on the regional use of indicators.</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229600" cy="1143000"/>
          </a:xfrm>
        </p:spPr>
        <p:txBody>
          <a:bodyPr/>
          <a:lstStyle/>
          <a:p>
            <a:r>
              <a:rPr lang="en-US" dirty="0" smtClean="0"/>
              <a:t>ESIP Community</a:t>
            </a:r>
            <a:endParaRPr lang="en-US" dirty="0"/>
          </a:p>
        </p:txBody>
      </p:sp>
      <p:pic>
        <p:nvPicPr>
          <p:cNvPr id="4" name="Picture 4"/>
          <p:cNvPicPr>
            <a:picLocks noChangeAspect="1" noChangeArrowheads="1"/>
          </p:cNvPicPr>
          <p:nvPr/>
        </p:nvPicPr>
        <p:blipFill>
          <a:blip r:embed="rId3" cstate="print"/>
          <a:srcRect/>
          <a:stretch>
            <a:fillRect/>
          </a:stretch>
        </p:blipFill>
        <p:spPr bwMode="auto">
          <a:xfrm>
            <a:off x="152400" y="5395854"/>
            <a:ext cx="3276600" cy="1309746"/>
          </a:xfrm>
          <a:prstGeom prst="rect">
            <a:avLst/>
          </a:prstGeom>
          <a:noFill/>
          <a:ln w="9525">
            <a:noFill/>
            <a:miter lim="800000"/>
            <a:headEnd/>
            <a:tailEnd/>
          </a:ln>
        </p:spPr>
      </p:pic>
      <p:sp>
        <p:nvSpPr>
          <p:cNvPr id="16" name="Rectangle 15"/>
          <p:cNvSpPr/>
          <p:nvPr/>
        </p:nvSpPr>
        <p:spPr>
          <a:xfrm>
            <a:off x="1752600" y="1752600"/>
            <a:ext cx="4876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057400" y="1828800"/>
            <a:ext cx="4476750" cy="461665"/>
          </a:xfrm>
          <a:prstGeom prst="rect">
            <a:avLst/>
          </a:prstGeom>
          <a:noFill/>
        </p:spPr>
        <p:txBody>
          <a:bodyPr wrap="square" rtlCol="0">
            <a:spAutoFit/>
          </a:bodyPr>
          <a:lstStyle/>
          <a:p>
            <a:r>
              <a:rPr lang="en-US" sz="2400" b="1" dirty="0" smtClean="0">
                <a:solidFill>
                  <a:schemeClr val="bg1"/>
                </a:solidFill>
              </a:rPr>
              <a:t>ESIP Steering Committee</a:t>
            </a:r>
            <a:endParaRPr lang="en-US" sz="2400" b="1" dirty="0">
              <a:solidFill>
                <a:schemeClr val="bg1"/>
              </a:solidFill>
            </a:endParaRPr>
          </a:p>
        </p:txBody>
      </p:sp>
      <p:sp>
        <p:nvSpPr>
          <p:cNvPr id="18" name="Rectangle 17"/>
          <p:cNvSpPr/>
          <p:nvPr/>
        </p:nvSpPr>
        <p:spPr>
          <a:xfrm>
            <a:off x="304800" y="2667000"/>
            <a:ext cx="2895600" cy="6858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9" name="TextBox 18"/>
          <p:cNvSpPr txBox="1"/>
          <p:nvPr/>
        </p:nvSpPr>
        <p:spPr>
          <a:xfrm>
            <a:off x="685800" y="2819400"/>
            <a:ext cx="2743200" cy="369332"/>
          </a:xfrm>
          <a:prstGeom prst="rect">
            <a:avLst/>
          </a:prstGeom>
          <a:noFill/>
        </p:spPr>
        <p:txBody>
          <a:bodyPr wrap="square" rtlCol="0">
            <a:spAutoFit/>
          </a:bodyPr>
          <a:lstStyle/>
          <a:p>
            <a:r>
              <a:rPr lang="en-US" b="1" dirty="0" smtClean="0">
                <a:solidFill>
                  <a:schemeClr val="bg1"/>
                </a:solidFill>
              </a:rPr>
              <a:t>Aquatic Habitats</a:t>
            </a:r>
            <a:endParaRPr lang="en-US" b="1" dirty="0">
              <a:solidFill>
                <a:schemeClr val="bg1"/>
              </a:solidFill>
            </a:endParaRPr>
          </a:p>
        </p:txBody>
      </p:sp>
      <p:sp>
        <p:nvSpPr>
          <p:cNvPr id="20" name="Rectangle 19"/>
          <p:cNvSpPr/>
          <p:nvPr/>
        </p:nvSpPr>
        <p:spPr>
          <a:xfrm>
            <a:off x="285750" y="3581400"/>
            <a:ext cx="2895600" cy="6858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ectangle 20"/>
          <p:cNvSpPr/>
          <p:nvPr/>
        </p:nvSpPr>
        <p:spPr>
          <a:xfrm>
            <a:off x="5257800" y="5486400"/>
            <a:ext cx="2895600" cy="6858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Rectangle 21"/>
          <p:cNvSpPr/>
          <p:nvPr/>
        </p:nvSpPr>
        <p:spPr>
          <a:xfrm>
            <a:off x="5257800" y="4495800"/>
            <a:ext cx="2895600" cy="6858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3" name="Rectangle 22"/>
          <p:cNvSpPr/>
          <p:nvPr/>
        </p:nvSpPr>
        <p:spPr>
          <a:xfrm>
            <a:off x="304800" y="4495800"/>
            <a:ext cx="2895600" cy="6858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ectangle 23"/>
          <p:cNvSpPr/>
          <p:nvPr/>
        </p:nvSpPr>
        <p:spPr>
          <a:xfrm>
            <a:off x="5257800" y="3581400"/>
            <a:ext cx="2895600" cy="6858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5" name="Rectangle 24"/>
          <p:cNvSpPr/>
          <p:nvPr/>
        </p:nvSpPr>
        <p:spPr>
          <a:xfrm>
            <a:off x="5257800" y="2743200"/>
            <a:ext cx="2895600" cy="6858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p:cNvSpPr txBox="1"/>
          <p:nvPr/>
        </p:nvSpPr>
        <p:spPr>
          <a:xfrm>
            <a:off x="666750" y="3695700"/>
            <a:ext cx="2057400" cy="369332"/>
          </a:xfrm>
          <a:prstGeom prst="rect">
            <a:avLst/>
          </a:prstGeom>
          <a:noFill/>
        </p:spPr>
        <p:txBody>
          <a:bodyPr wrap="square" rtlCol="0">
            <a:spAutoFit/>
          </a:bodyPr>
          <a:lstStyle/>
          <a:p>
            <a:r>
              <a:rPr lang="en-US" b="1" dirty="0" smtClean="0">
                <a:solidFill>
                  <a:schemeClr val="bg1"/>
                </a:solidFill>
              </a:rPr>
              <a:t>Aquaculture</a:t>
            </a:r>
            <a:endParaRPr lang="en-US" b="1" dirty="0">
              <a:solidFill>
                <a:schemeClr val="bg1"/>
              </a:solidFill>
            </a:endParaRPr>
          </a:p>
        </p:txBody>
      </p:sp>
      <p:sp>
        <p:nvSpPr>
          <p:cNvPr id="27" name="TextBox 26"/>
          <p:cNvSpPr txBox="1"/>
          <p:nvPr/>
        </p:nvSpPr>
        <p:spPr>
          <a:xfrm>
            <a:off x="609600" y="4648200"/>
            <a:ext cx="2057400" cy="369332"/>
          </a:xfrm>
          <a:prstGeom prst="rect">
            <a:avLst/>
          </a:prstGeom>
          <a:noFill/>
        </p:spPr>
        <p:txBody>
          <a:bodyPr wrap="square" rtlCol="0">
            <a:spAutoFit/>
          </a:bodyPr>
          <a:lstStyle/>
          <a:p>
            <a:r>
              <a:rPr lang="en-US" b="1" dirty="0" smtClean="0">
                <a:solidFill>
                  <a:schemeClr val="bg1"/>
                </a:solidFill>
              </a:rPr>
              <a:t>Climate Change</a:t>
            </a:r>
            <a:endParaRPr lang="en-US" b="1" dirty="0">
              <a:solidFill>
                <a:schemeClr val="bg1"/>
              </a:solidFill>
            </a:endParaRPr>
          </a:p>
        </p:txBody>
      </p:sp>
      <p:sp>
        <p:nvSpPr>
          <p:cNvPr id="28" name="TextBox 27"/>
          <p:cNvSpPr txBox="1"/>
          <p:nvPr/>
        </p:nvSpPr>
        <p:spPr>
          <a:xfrm>
            <a:off x="5410200" y="2895600"/>
            <a:ext cx="2743200" cy="369332"/>
          </a:xfrm>
          <a:prstGeom prst="rect">
            <a:avLst/>
          </a:prstGeom>
          <a:noFill/>
        </p:spPr>
        <p:txBody>
          <a:bodyPr wrap="square" rtlCol="0">
            <a:spAutoFit/>
          </a:bodyPr>
          <a:lstStyle/>
          <a:p>
            <a:r>
              <a:rPr lang="en-US" b="1" dirty="0" smtClean="0">
                <a:solidFill>
                  <a:schemeClr val="bg1"/>
                </a:solidFill>
              </a:rPr>
              <a:t>Coastal Development</a:t>
            </a:r>
            <a:endParaRPr lang="en-US" b="1" dirty="0">
              <a:solidFill>
                <a:schemeClr val="bg1"/>
              </a:solidFill>
            </a:endParaRPr>
          </a:p>
        </p:txBody>
      </p:sp>
      <p:sp>
        <p:nvSpPr>
          <p:cNvPr id="29" name="TextBox 28"/>
          <p:cNvSpPr txBox="1"/>
          <p:nvPr/>
        </p:nvSpPr>
        <p:spPr>
          <a:xfrm>
            <a:off x="5410200" y="3733800"/>
            <a:ext cx="2743200" cy="369332"/>
          </a:xfrm>
          <a:prstGeom prst="rect">
            <a:avLst/>
          </a:prstGeom>
          <a:noFill/>
        </p:spPr>
        <p:txBody>
          <a:bodyPr wrap="square" rtlCol="0">
            <a:spAutoFit/>
          </a:bodyPr>
          <a:lstStyle/>
          <a:p>
            <a:r>
              <a:rPr lang="en-US" b="1" dirty="0" smtClean="0">
                <a:solidFill>
                  <a:schemeClr val="bg1"/>
                </a:solidFill>
              </a:rPr>
              <a:t>Contaminants</a:t>
            </a:r>
            <a:endParaRPr lang="en-US" b="1" dirty="0">
              <a:solidFill>
                <a:schemeClr val="bg1"/>
              </a:solidFill>
            </a:endParaRPr>
          </a:p>
        </p:txBody>
      </p:sp>
      <p:sp>
        <p:nvSpPr>
          <p:cNvPr id="30" name="TextBox 29"/>
          <p:cNvSpPr txBox="1"/>
          <p:nvPr/>
        </p:nvSpPr>
        <p:spPr>
          <a:xfrm>
            <a:off x="5410200" y="4648200"/>
            <a:ext cx="2743200" cy="369332"/>
          </a:xfrm>
          <a:prstGeom prst="rect">
            <a:avLst/>
          </a:prstGeom>
          <a:noFill/>
        </p:spPr>
        <p:txBody>
          <a:bodyPr wrap="square" rtlCol="0">
            <a:spAutoFit/>
          </a:bodyPr>
          <a:lstStyle/>
          <a:p>
            <a:r>
              <a:rPr lang="en-US" b="1" dirty="0" smtClean="0">
                <a:solidFill>
                  <a:schemeClr val="bg1"/>
                </a:solidFill>
              </a:rPr>
              <a:t>Eutrophication</a:t>
            </a:r>
            <a:endParaRPr lang="en-US" b="1" dirty="0">
              <a:solidFill>
                <a:schemeClr val="bg1"/>
              </a:solidFill>
            </a:endParaRPr>
          </a:p>
        </p:txBody>
      </p:sp>
      <p:sp>
        <p:nvSpPr>
          <p:cNvPr id="31" name="TextBox 30"/>
          <p:cNvSpPr txBox="1"/>
          <p:nvPr/>
        </p:nvSpPr>
        <p:spPr>
          <a:xfrm>
            <a:off x="5410200" y="5638800"/>
            <a:ext cx="2743200" cy="369332"/>
          </a:xfrm>
          <a:prstGeom prst="rect">
            <a:avLst/>
          </a:prstGeom>
          <a:noFill/>
        </p:spPr>
        <p:txBody>
          <a:bodyPr wrap="square" rtlCol="0">
            <a:spAutoFit/>
          </a:bodyPr>
          <a:lstStyle/>
          <a:p>
            <a:r>
              <a:rPr lang="en-US" b="1" dirty="0" smtClean="0">
                <a:solidFill>
                  <a:schemeClr val="bg1"/>
                </a:solidFill>
              </a:rPr>
              <a:t>Fisheries</a:t>
            </a:r>
            <a:endParaRPr lang="en-US" b="1"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Products from Subcommittees</a:t>
            </a:r>
            <a:endParaRPr lang="en-US" dirty="0"/>
          </a:p>
        </p:txBody>
      </p:sp>
      <p:pic>
        <p:nvPicPr>
          <p:cNvPr id="4" name="Picture 4"/>
          <p:cNvPicPr>
            <a:picLocks noChangeAspect="1" noChangeArrowheads="1"/>
          </p:cNvPicPr>
          <p:nvPr/>
        </p:nvPicPr>
        <p:blipFill>
          <a:blip r:embed="rId3" cstate="print"/>
          <a:srcRect/>
          <a:stretch>
            <a:fillRect/>
          </a:stretch>
        </p:blipFill>
        <p:spPr bwMode="auto">
          <a:xfrm>
            <a:off x="152400" y="5395854"/>
            <a:ext cx="3276600" cy="1309746"/>
          </a:xfrm>
          <a:prstGeom prst="rect">
            <a:avLst/>
          </a:prstGeom>
          <a:noFill/>
          <a:ln w="9525">
            <a:noFill/>
            <a:miter lim="800000"/>
            <a:headEnd/>
            <a:tailEnd/>
          </a:ln>
        </p:spPr>
      </p:pic>
      <p:sp>
        <p:nvSpPr>
          <p:cNvPr id="5" name="Oval 4"/>
          <p:cNvSpPr/>
          <p:nvPr/>
        </p:nvSpPr>
        <p:spPr>
          <a:xfrm>
            <a:off x="4038600" y="5105400"/>
            <a:ext cx="1676400" cy="14478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Eutrophication</a:t>
            </a:r>
            <a:endParaRPr lang="en-US" sz="1200" dirty="0">
              <a:solidFill>
                <a:schemeClr val="tx1"/>
              </a:solidFill>
            </a:endParaRPr>
          </a:p>
        </p:txBody>
      </p:sp>
      <p:sp>
        <p:nvSpPr>
          <p:cNvPr id="7" name="Oval 6"/>
          <p:cNvSpPr/>
          <p:nvPr/>
        </p:nvSpPr>
        <p:spPr>
          <a:xfrm>
            <a:off x="4191000" y="3429000"/>
            <a:ext cx="1600200" cy="14478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Contaminants</a:t>
            </a:r>
            <a:endParaRPr lang="en-US" sz="1200" dirty="0">
              <a:solidFill>
                <a:schemeClr val="tx1"/>
              </a:solidFill>
            </a:endParaRPr>
          </a:p>
        </p:txBody>
      </p:sp>
      <p:sp>
        <p:nvSpPr>
          <p:cNvPr id="8" name="Oval 7"/>
          <p:cNvSpPr/>
          <p:nvPr/>
        </p:nvSpPr>
        <p:spPr>
          <a:xfrm>
            <a:off x="4191000" y="1905000"/>
            <a:ext cx="1600200" cy="14478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Aquatic Habitats</a:t>
            </a:r>
            <a:endParaRPr lang="en-US" sz="1200" dirty="0">
              <a:solidFill>
                <a:schemeClr val="tx1"/>
              </a:solidFill>
            </a:endParaRPr>
          </a:p>
        </p:txBody>
      </p:sp>
      <p:sp>
        <p:nvSpPr>
          <p:cNvPr id="9" name="Oval 8"/>
          <p:cNvSpPr/>
          <p:nvPr/>
        </p:nvSpPr>
        <p:spPr>
          <a:xfrm>
            <a:off x="152400" y="3581400"/>
            <a:ext cx="1600200" cy="14478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Climate Change</a:t>
            </a:r>
            <a:endParaRPr lang="en-US" sz="1200" dirty="0">
              <a:solidFill>
                <a:schemeClr val="tx1"/>
              </a:solidFill>
            </a:endParaRPr>
          </a:p>
        </p:txBody>
      </p:sp>
      <p:sp>
        <p:nvSpPr>
          <p:cNvPr id="11" name="Oval 10"/>
          <p:cNvSpPr/>
          <p:nvPr/>
        </p:nvSpPr>
        <p:spPr>
          <a:xfrm>
            <a:off x="152400" y="1981200"/>
            <a:ext cx="1600200" cy="144780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Aquaculture</a:t>
            </a:r>
            <a:endParaRPr lang="en-US" sz="1200" dirty="0">
              <a:solidFill>
                <a:schemeClr val="tx1"/>
              </a:solidFill>
            </a:endParaRPr>
          </a:p>
        </p:txBody>
      </p:sp>
      <p:pic>
        <p:nvPicPr>
          <p:cNvPr id="2050" name="Picture 2"/>
          <p:cNvPicPr>
            <a:picLocks noChangeAspect="1" noChangeArrowheads="1"/>
          </p:cNvPicPr>
          <p:nvPr/>
        </p:nvPicPr>
        <p:blipFill>
          <a:blip r:embed="rId4" cstate="print"/>
          <a:srcRect/>
          <a:stretch>
            <a:fillRect/>
          </a:stretch>
        </p:blipFill>
        <p:spPr bwMode="auto">
          <a:xfrm>
            <a:off x="6477000" y="3276600"/>
            <a:ext cx="2120646" cy="1676400"/>
          </a:xfrm>
          <a:prstGeom prst="rect">
            <a:avLst/>
          </a:prstGeom>
          <a:noFill/>
          <a:ln w="9525">
            <a:noFill/>
            <a:miter lim="800000"/>
            <a:headEnd/>
            <a:tailEnd/>
          </a:ln>
        </p:spPr>
      </p:pic>
      <p:sp>
        <p:nvSpPr>
          <p:cNvPr id="13" name="Right Arrow 12"/>
          <p:cNvSpPr/>
          <p:nvPr/>
        </p:nvSpPr>
        <p:spPr>
          <a:xfrm>
            <a:off x="5638800" y="39624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5" cstate="print"/>
          <a:srcRect/>
          <a:stretch>
            <a:fillRect/>
          </a:stretch>
        </p:blipFill>
        <p:spPr bwMode="auto">
          <a:xfrm>
            <a:off x="6400800" y="5063616"/>
            <a:ext cx="2223619" cy="1676400"/>
          </a:xfrm>
          <a:prstGeom prst="rect">
            <a:avLst/>
          </a:prstGeom>
          <a:noFill/>
          <a:ln w="9525">
            <a:noFill/>
            <a:miter lim="800000"/>
            <a:headEnd/>
            <a:tailEnd/>
          </a:ln>
        </p:spPr>
      </p:pic>
      <p:sp>
        <p:nvSpPr>
          <p:cNvPr id="15" name="Right Arrow 14"/>
          <p:cNvSpPr/>
          <p:nvPr/>
        </p:nvSpPr>
        <p:spPr>
          <a:xfrm>
            <a:off x="5638800" y="57150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a:blip r:embed="rId6" cstate="print"/>
          <a:srcRect/>
          <a:stretch>
            <a:fillRect/>
          </a:stretch>
        </p:blipFill>
        <p:spPr bwMode="auto">
          <a:xfrm>
            <a:off x="6432756" y="1752600"/>
            <a:ext cx="2150778" cy="1447800"/>
          </a:xfrm>
          <a:prstGeom prst="rect">
            <a:avLst/>
          </a:prstGeom>
          <a:noFill/>
          <a:ln w="9525">
            <a:noFill/>
            <a:miter lim="800000"/>
            <a:headEnd/>
            <a:tailEnd/>
          </a:ln>
        </p:spPr>
      </p:pic>
      <p:sp>
        <p:nvSpPr>
          <p:cNvPr id="17" name="Right Arrow 16"/>
          <p:cNvSpPr/>
          <p:nvPr/>
        </p:nvSpPr>
        <p:spPr>
          <a:xfrm>
            <a:off x="5638800" y="24384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p:cNvPicPr>
            <a:picLocks noChangeAspect="1" noChangeArrowheads="1"/>
          </p:cNvPicPr>
          <p:nvPr/>
        </p:nvPicPr>
        <p:blipFill>
          <a:blip r:embed="rId7" cstate="print"/>
          <a:srcRect/>
          <a:stretch>
            <a:fillRect/>
          </a:stretch>
        </p:blipFill>
        <p:spPr bwMode="auto">
          <a:xfrm>
            <a:off x="2165556" y="3505200"/>
            <a:ext cx="1952625" cy="1504988"/>
          </a:xfrm>
          <a:prstGeom prst="rect">
            <a:avLst/>
          </a:prstGeom>
          <a:noFill/>
          <a:ln w="9525">
            <a:noFill/>
            <a:miter lim="800000"/>
            <a:headEnd/>
            <a:tailEnd/>
          </a:ln>
        </p:spPr>
      </p:pic>
      <p:sp>
        <p:nvSpPr>
          <p:cNvPr id="19" name="Right Arrow 18"/>
          <p:cNvSpPr/>
          <p:nvPr/>
        </p:nvSpPr>
        <p:spPr>
          <a:xfrm>
            <a:off x="1524000" y="41148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p:cNvPicPr>
            <a:picLocks noChangeAspect="1" noChangeArrowheads="1"/>
          </p:cNvPicPr>
          <p:nvPr/>
        </p:nvPicPr>
        <p:blipFill>
          <a:blip r:embed="rId8" cstate="print"/>
          <a:srcRect/>
          <a:stretch>
            <a:fillRect/>
          </a:stretch>
        </p:blipFill>
        <p:spPr bwMode="auto">
          <a:xfrm>
            <a:off x="2133600" y="1949244"/>
            <a:ext cx="1981200" cy="1435200"/>
          </a:xfrm>
          <a:prstGeom prst="rect">
            <a:avLst/>
          </a:prstGeom>
          <a:noFill/>
          <a:ln w="9525">
            <a:noFill/>
            <a:miter lim="800000"/>
            <a:headEnd/>
            <a:tailEnd/>
          </a:ln>
        </p:spPr>
      </p:pic>
      <p:sp>
        <p:nvSpPr>
          <p:cNvPr id="21" name="Right Arrow 20"/>
          <p:cNvSpPr/>
          <p:nvPr/>
        </p:nvSpPr>
        <p:spPr>
          <a:xfrm>
            <a:off x="1524000" y="2590800"/>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1143000"/>
          </a:xfrm>
        </p:spPr>
        <p:txBody>
          <a:bodyPr>
            <a:noAutofit/>
          </a:bodyPr>
          <a:lstStyle/>
          <a:p>
            <a:pPr algn="ctr"/>
            <a:r>
              <a:rPr lang="en-US" sz="2400" b="1" dirty="0" smtClean="0"/>
              <a:t>ESIP’s core goal of providing information on change in the Gulf of Maine keeps intersecting the needs of other initiatives in the region.</a:t>
            </a:r>
          </a:p>
        </p:txBody>
      </p:sp>
      <p:pic>
        <p:nvPicPr>
          <p:cNvPr id="18434" name="Picture 2"/>
          <p:cNvPicPr>
            <a:picLocks noChangeAspect="1" noChangeArrowheads="1"/>
          </p:cNvPicPr>
          <p:nvPr/>
        </p:nvPicPr>
        <p:blipFill>
          <a:blip r:embed="rId3" cstate="print"/>
          <a:srcRect/>
          <a:stretch>
            <a:fillRect/>
          </a:stretch>
        </p:blipFill>
        <p:spPr bwMode="auto">
          <a:xfrm>
            <a:off x="3383152" y="2819400"/>
            <a:ext cx="2408047" cy="2133600"/>
          </a:xfrm>
          <a:prstGeom prst="rect">
            <a:avLst/>
          </a:prstGeom>
          <a:noFill/>
          <a:ln w="9525">
            <a:noFill/>
            <a:miter lim="800000"/>
            <a:headEnd/>
            <a:tailEnd/>
          </a:ln>
        </p:spPr>
      </p:pic>
      <p:sp>
        <p:nvSpPr>
          <p:cNvPr id="18" name="TextBox 17"/>
          <p:cNvSpPr txBox="1"/>
          <p:nvPr/>
        </p:nvSpPr>
        <p:spPr>
          <a:xfrm>
            <a:off x="4010464" y="4108940"/>
            <a:ext cx="1371600" cy="461665"/>
          </a:xfrm>
          <a:prstGeom prst="rect">
            <a:avLst/>
          </a:prstGeom>
          <a:noFill/>
        </p:spPr>
        <p:txBody>
          <a:bodyPr wrap="square" rtlCol="0">
            <a:spAutoFit/>
          </a:bodyPr>
          <a:lstStyle/>
          <a:p>
            <a:pPr algn="ctr"/>
            <a:r>
              <a:rPr lang="en-US" sz="2400" b="1" dirty="0" smtClean="0">
                <a:solidFill>
                  <a:schemeClr val="bg1"/>
                </a:solidFill>
              </a:rPr>
              <a:t>ESIP</a:t>
            </a:r>
            <a:endParaRPr lang="en-US" sz="2400" b="1" dirty="0">
              <a:solidFill>
                <a:schemeClr val="bg1"/>
              </a:solidFill>
            </a:endParaRPr>
          </a:p>
        </p:txBody>
      </p:sp>
      <p:sp>
        <p:nvSpPr>
          <p:cNvPr id="20" name="Oval 19"/>
          <p:cNvSpPr/>
          <p:nvPr/>
        </p:nvSpPr>
        <p:spPr>
          <a:xfrm>
            <a:off x="6172200" y="2286000"/>
            <a:ext cx="1219200" cy="8382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1295400" y="4515728"/>
            <a:ext cx="1600200" cy="1323536"/>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324600" y="4572000"/>
            <a:ext cx="914400" cy="914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391400" y="3429000"/>
            <a:ext cx="914400" cy="914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295400" y="3505200"/>
            <a:ext cx="914400" cy="9144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828800" y="2362200"/>
            <a:ext cx="1295400" cy="9906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flipV="1">
            <a:off x="5334000" y="2819400"/>
            <a:ext cx="685800" cy="228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096000" y="3962400"/>
            <a:ext cx="12954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486400" y="4648200"/>
            <a:ext cx="609600" cy="228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3048000" y="4724400"/>
            <a:ext cx="685800" cy="2286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200400" y="3048000"/>
            <a:ext cx="609600" cy="7620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362200" y="3962400"/>
            <a:ext cx="1295400"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6553200" y="4876800"/>
            <a:ext cx="457200" cy="400110"/>
          </a:xfrm>
          <a:prstGeom prst="rect">
            <a:avLst/>
          </a:prstGeom>
          <a:noFill/>
        </p:spPr>
        <p:txBody>
          <a:bodyPr wrap="square" rtlCol="0">
            <a:spAutoFit/>
          </a:bodyPr>
          <a:lstStyle/>
          <a:p>
            <a:pPr algn="ctr"/>
            <a:r>
              <a:rPr lang="en-US" sz="2000" b="1" dirty="0" smtClean="0"/>
              <a:t>?</a:t>
            </a:r>
            <a:endParaRPr lang="en-US" sz="2000" b="1" dirty="0"/>
          </a:p>
        </p:txBody>
      </p:sp>
      <p:sp>
        <p:nvSpPr>
          <p:cNvPr id="44" name="TextBox 43"/>
          <p:cNvSpPr txBox="1"/>
          <p:nvPr/>
        </p:nvSpPr>
        <p:spPr>
          <a:xfrm>
            <a:off x="7501596" y="3705664"/>
            <a:ext cx="1066800" cy="400110"/>
          </a:xfrm>
          <a:prstGeom prst="rect">
            <a:avLst/>
          </a:prstGeom>
          <a:noFill/>
        </p:spPr>
        <p:txBody>
          <a:bodyPr wrap="square" rtlCol="0">
            <a:spAutoFit/>
          </a:bodyPr>
          <a:lstStyle/>
          <a:p>
            <a:r>
              <a:rPr lang="en-US" sz="2000" b="1" dirty="0" smtClean="0"/>
              <a:t>CCN</a:t>
            </a:r>
            <a:endParaRPr lang="en-US" sz="2000" b="1" dirty="0"/>
          </a:p>
        </p:txBody>
      </p:sp>
      <p:sp>
        <p:nvSpPr>
          <p:cNvPr id="45" name="TextBox 44"/>
          <p:cNvSpPr txBox="1"/>
          <p:nvPr/>
        </p:nvSpPr>
        <p:spPr>
          <a:xfrm>
            <a:off x="6248400" y="2514600"/>
            <a:ext cx="1066800" cy="400110"/>
          </a:xfrm>
          <a:prstGeom prst="rect">
            <a:avLst/>
          </a:prstGeom>
          <a:noFill/>
        </p:spPr>
        <p:txBody>
          <a:bodyPr wrap="square" rtlCol="0">
            <a:spAutoFit/>
          </a:bodyPr>
          <a:lstStyle/>
          <a:p>
            <a:r>
              <a:rPr lang="en-US" sz="2000" b="1" dirty="0" smtClean="0"/>
              <a:t>NEERS</a:t>
            </a:r>
            <a:endParaRPr lang="en-US" sz="2000" b="1" dirty="0"/>
          </a:p>
        </p:txBody>
      </p:sp>
      <p:sp>
        <p:nvSpPr>
          <p:cNvPr id="46" name="TextBox 45"/>
          <p:cNvSpPr txBox="1"/>
          <p:nvPr/>
        </p:nvSpPr>
        <p:spPr>
          <a:xfrm>
            <a:off x="1295400" y="5029200"/>
            <a:ext cx="2133600" cy="400110"/>
          </a:xfrm>
          <a:prstGeom prst="rect">
            <a:avLst/>
          </a:prstGeom>
          <a:noFill/>
        </p:spPr>
        <p:txBody>
          <a:bodyPr wrap="square" rtlCol="0">
            <a:spAutoFit/>
          </a:bodyPr>
          <a:lstStyle/>
          <a:p>
            <a:r>
              <a:rPr lang="en-US" sz="2000" b="1" dirty="0" smtClean="0"/>
              <a:t>NERACOOS</a:t>
            </a:r>
            <a:endParaRPr lang="en-US" sz="2000" b="1" dirty="0"/>
          </a:p>
        </p:txBody>
      </p:sp>
      <p:sp>
        <p:nvSpPr>
          <p:cNvPr id="48" name="TextBox 47"/>
          <p:cNvSpPr txBox="1"/>
          <p:nvPr/>
        </p:nvSpPr>
        <p:spPr>
          <a:xfrm>
            <a:off x="1205132" y="3733800"/>
            <a:ext cx="1143000" cy="400110"/>
          </a:xfrm>
          <a:prstGeom prst="rect">
            <a:avLst/>
          </a:prstGeom>
          <a:noFill/>
        </p:spPr>
        <p:txBody>
          <a:bodyPr wrap="square" rtlCol="0">
            <a:spAutoFit/>
          </a:bodyPr>
          <a:lstStyle/>
          <a:p>
            <a:pPr algn="ctr"/>
            <a:r>
              <a:rPr lang="en-US" sz="2000" b="1" dirty="0" smtClean="0"/>
              <a:t>BoFEP</a:t>
            </a:r>
            <a:endParaRPr lang="en-US" sz="2000" b="1" dirty="0"/>
          </a:p>
        </p:txBody>
      </p:sp>
      <p:sp>
        <p:nvSpPr>
          <p:cNvPr id="49" name="TextBox 48"/>
          <p:cNvSpPr txBox="1"/>
          <p:nvPr/>
        </p:nvSpPr>
        <p:spPr>
          <a:xfrm>
            <a:off x="2133600" y="2667000"/>
            <a:ext cx="762000" cy="400110"/>
          </a:xfrm>
          <a:prstGeom prst="rect">
            <a:avLst/>
          </a:prstGeom>
          <a:noFill/>
        </p:spPr>
        <p:txBody>
          <a:bodyPr wrap="square" rtlCol="0">
            <a:spAutoFit/>
          </a:bodyPr>
          <a:lstStyle/>
          <a:p>
            <a:r>
              <a:rPr lang="en-US" sz="2000" b="1" dirty="0" smtClean="0"/>
              <a:t>ALSI</a:t>
            </a:r>
            <a:endParaRPr lang="en-US" sz="2000" b="1" dirty="0"/>
          </a:p>
        </p:txBody>
      </p:sp>
      <p:sp>
        <p:nvSpPr>
          <p:cNvPr id="23" name="Oval 22"/>
          <p:cNvSpPr/>
          <p:nvPr/>
        </p:nvSpPr>
        <p:spPr>
          <a:xfrm>
            <a:off x="4419600" y="5562600"/>
            <a:ext cx="1219200" cy="838200"/>
          </a:xfrm>
          <a:prstGeom prst="ellips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572000" y="5791200"/>
            <a:ext cx="1066800" cy="400110"/>
          </a:xfrm>
          <a:prstGeom prst="rect">
            <a:avLst/>
          </a:prstGeom>
          <a:noFill/>
        </p:spPr>
        <p:txBody>
          <a:bodyPr wrap="square" rtlCol="0">
            <a:spAutoFit/>
          </a:bodyPr>
          <a:lstStyle/>
          <a:p>
            <a:r>
              <a:rPr lang="en-US" sz="2000" b="1" dirty="0" smtClean="0"/>
              <a:t>ISMP</a:t>
            </a:r>
            <a:endParaRPr lang="en-US" sz="2000" b="1" dirty="0"/>
          </a:p>
        </p:txBody>
      </p:sp>
      <p:cxnSp>
        <p:nvCxnSpPr>
          <p:cNvPr id="30" name="Straight Connector 29"/>
          <p:cNvCxnSpPr/>
          <p:nvPr/>
        </p:nvCxnSpPr>
        <p:spPr>
          <a:xfrm>
            <a:off x="5029200" y="5029200"/>
            <a:ext cx="76200" cy="381000"/>
          </a:xfrm>
          <a:prstGeom prst="line">
            <a:avLst/>
          </a:prstGeom>
          <a:ln w="508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 more awesome…</a:t>
            </a:r>
            <a:endParaRPr lang="en-US" dirty="0"/>
          </a:p>
        </p:txBody>
      </p:sp>
      <p:sp>
        <p:nvSpPr>
          <p:cNvPr id="4" name="TextBox 3"/>
          <p:cNvSpPr txBox="1"/>
          <p:nvPr/>
        </p:nvSpPr>
        <p:spPr>
          <a:xfrm>
            <a:off x="228600" y="2133600"/>
            <a:ext cx="6934200" cy="646331"/>
          </a:xfrm>
          <a:prstGeom prst="rect">
            <a:avLst/>
          </a:prstGeom>
          <a:noFill/>
        </p:spPr>
        <p:txBody>
          <a:bodyPr wrap="square" rtlCol="0">
            <a:spAutoFit/>
          </a:bodyPr>
          <a:lstStyle/>
          <a:p>
            <a:r>
              <a:rPr lang="en-US" sz="3600" dirty="0" smtClean="0"/>
              <a:t>Filling in the gaps!!</a:t>
            </a:r>
            <a:endParaRPr lang="en-US" sz="3600" dirty="0"/>
          </a:p>
        </p:txBody>
      </p:sp>
      <p:pic>
        <p:nvPicPr>
          <p:cNvPr id="36866" name="Picture 2"/>
          <p:cNvPicPr>
            <a:picLocks noChangeAspect="1" noChangeArrowheads="1"/>
          </p:cNvPicPr>
          <p:nvPr/>
        </p:nvPicPr>
        <p:blipFill>
          <a:blip r:embed="rId2" cstate="print"/>
          <a:srcRect/>
          <a:stretch>
            <a:fillRect/>
          </a:stretch>
        </p:blipFill>
        <p:spPr bwMode="auto">
          <a:xfrm>
            <a:off x="228600" y="3124200"/>
            <a:ext cx="4508885" cy="2209800"/>
          </a:xfrm>
          <a:prstGeom prst="rect">
            <a:avLst/>
          </a:prstGeom>
          <a:noFill/>
          <a:ln w="9525">
            <a:noFill/>
            <a:miter lim="800000"/>
            <a:headEnd/>
            <a:tailEnd/>
          </a:ln>
        </p:spPr>
      </p:pic>
      <p:pic>
        <p:nvPicPr>
          <p:cNvPr id="36867" name="Picture 3"/>
          <p:cNvPicPr>
            <a:picLocks noChangeAspect="1" noChangeArrowheads="1"/>
          </p:cNvPicPr>
          <p:nvPr/>
        </p:nvPicPr>
        <p:blipFill>
          <a:blip r:embed="rId3" cstate="print"/>
          <a:srcRect/>
          <a:stretch>
            <a:fillRect/>
          </a:stretch>
        </p:blipFill>
        <p:spPr bwMode="auto">
          <a:xfrm>
            <a:off x="4876800" y="2667000"/>
            <a:ext cx="3867150" cy="330122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choice…	</a:t>
            </a:r>
            <a:endParaRPr lang="en-US" dirty="0"/>
          </a:p>
        </p:txBody>
      </p:sp>
      <p:sp>
        <p:nvSpPr>
          <p:cNvPr id="3" name="Content Placeholder 2"/>
          <p:cNvSpPr>
            <a:spLocks noGrp="1"/>
          </p:cNvSpPr>
          <p:nvPr>
            <p:ph idx="1"/>
          </p:nvPr>
        </p:nvSpPr>
        <p:spPr/>
        <p:txBody>
          <a:bodyPr/>
          <a:lstStyle/>
          <a:p>
            <a:r>
              <a:rPr lang="en-US" dirty="0" smtClean="0"/>
              <a:t>EPA-ORD Land use and estuary condition</a:t>
            </a:r>
          </a:p>
          <a:p>
            <a:r>
              <a:rPr lang="en-US" dirty="0" smtClean="0"/>
              <a:t>Introduction to ESIP video</a:t>
            </a:r>
          </a:p>
          <a:p>
            <a:r>
              <a:rPr lang="en-US" dirty="0" smtClean="0"/>
              <a:t>Smart phone app…</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878</TotalTime>
  <Words>608</Words>
  <Application>Microsoft Office PowerPoint</Application>
  <PresentationFormat>On-screen Show (4:3)</PresentationFormat>
  <Paragraphs>100</Paragraphs>
  <Slides>19</Slides>
  <Notes>10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Flow</vt:lpstr>
      <vt:lpstr>The EcoSystem Indicator Partnership: Purpose and Progress</vt:lpstr>
      <vt:lpstr>ESIP &amp; Gulf of Maine</vt:lpstr>
      <vt:lpstr>ESIP’s Goals and the Action Plan</vt:lpstr>
      <vt:lpstr>ESIP’s Own Work Plan</vt:lpstr>
      <vt:lpstr>ESIP Community</vt:lpstr>
      <vt:lpstr>Products from Subcommittees</vt:lpstr>
      <vt:lpstr>ESIP’s core goal of providing information on change in the Gulf of Maine keeps intersecting the needs of other initiatives in the region.</vt:lpstr>
      <vt:lpstr>Even more awesome…</vt:lpstr>
      <vt:lpstr>Your choice… </vt:lpstr>
      <vt:lpstr>ORD Project From Concept to Analysis</vt:lpstr>
      <vt:lpstr>Description of the Study Area</vt:lpstr>
      <vt:lpstr>Slide 12</vt:lpstr>
      <vt:lpstr>Video…..</vt:lpstr>
      <vt:lpstr>Smartphone app: ICUC</vt:lpstr>
      <vt:lpstr>ICUC Smartphone app</vt:lpstr>
      <vt:lpstr>ESIP 2.0 </vt:lpstr>
      <vt:lpstr>ESIP  1.0</vt:lpstr>
      <vt:lpstr>ESIP  1.0 + 2.0</vt:lpstr>
      <vt:lpstr>Where are we going?</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Christine Tilburg</dc:creator>
  <cp:lastModifiedBy>Christine Tilburg</cp:lastModifiedBy>
  <cp:revision>88</cp:revision>
  <dcterms:created xsi:type="dcterms:W3CDTF">2015-04-09T13:46:38Z</dcterms:created>
  <dcterms:modified xsi:type="dcterms:W3CDTF">2015-06-18T00:30:22Z</dcterms:modified>
</cp:coreProperties>
</file>