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4" r:id="rId7"/>
    <p:sldId id="265" r:id="rId8"/>
    <p:sldId id="266" r:id="rId9"/>
    <p:sldId id="295" r:id="rId10"/>
    <p:sldId id="281" r:id="rId11"/>
    <p:sldId id="267" r:id="rId12"/>
    <p:sldId id="270" r:id="rId13"/>
    <p:sldId id="269" r:id="rId14"/>
    <p:sldId id="273" r:id="rId15"/>
    <p:sldId id="272" r:id="rId16"/>
    <p:sldId id="274" r:id="rId17"/>
    <p:sldId id="275" r:id="rId18"/>
    <p:sldId id="271" r:id="rId19"/>
    <p:sldId id="293" r:id="rId20"/>
    <p:sldId id="268" r:id="rId21"/>
    <p:sldId id="294" r:id="rId22"/>
    <p:sldId id="282" r:id="rId23"/>
    <p:sldId id="283" r:id="rId24"/>
    <p:sldId id="287" r:id="rId25"/>
    <p:sldId id="288" r:id="rId26"/>
    <p:sldId id="276" r:id="rId27"/>
    <p:sldId id="290" r:id="rId28"/>
    <p:sldId id="296"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88" autoAdjust="0"/>
  </p:normalViewPr>
  <p:slideViewPr>
    <p:cSldViewPr>
      <p:cViewPr varScale="1">
        <p:scale>
          <a:sx n="44" d="100"/>
          <a:sy n="44" d="100"/>
        </p:scale>
        <p:origin x="-1435"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1440" tIns="45720" rIns="91440" bIns="45720" rtlCol="0"/>
          <a:lstStyle>
            <a:lvl1pPr algn="r">
              <a:defRPr sz="1200"/>
            </a:lvl1pPr>
          </a:lstStyle>
          <a:p>
            <a:fld id="{E0C4B3BB-17F1-4C17-8E8F-2DC5336472F5}" type="datetimeFigureOut">
              <a:rPr lang="en-US" smtClean="0"/>
              <a:pPr/>
              <a:t>6/18/2015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6"/>
            <a:ext cx="2971800" cy="464820"/>
          </a:xfrm>
          <a:prstGeom prst="rect">
            <a:avLst/>
          </a:prstGeom>
        </p:spPr>
        <p:txBody>
          <a:bodyPr vert="horz" lIns="91440" tIns="45720" rIns="91440" bIns="45720" rtlCol="0" anchor="b"/>
          <a:lstStyle>
            <a:lvl1pPr algn="r">
              <a:defRPr sz="1200"/>
            </a:lvl1pPr>
          </a:lstStyle>
          <a:p>
            <a:fld id="{4BDBD510-5BE4-41AB-ABE2-D7768AC96253}" type="slidenum">
              <a:rPr lang="en-US" smtClean="0"/>
              <a:pPr/>
              <a:t>‹#›</a:t>
            </a:fld>
            <a:endParaRPr lang="en-US"/>
          </a:p>
        </p:txBody>
      </p:sp>
    </p:spTree>
    <p:extLst>
      <p:ext uri="{BB962C8B-B14F-4D97-AF65-F5344CB8AC3E}">
        <p14:creationId xmlns:p14="http://schemas.microsoft.com/office/powerpoint/2010/main" val="87485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p>
          <a:p>
            <a:endParaRPr lang="en-US" dirty="0" smtClean="0"/>
          </a:p>
          <a:p>
            <a:r>
              <a:rPr lang="en-US" dirty="0" smtClean="0"/>
              <a:t>CHECK TITLE</a:t>
            </a:r>
            <a:endParaRPr lang="en-US" dirty="0"/>
          </a:p>
        </p:txBody>
      </p:sp>
      <p:sp>
        <p:nvSpPr>
          <p:cNvPr id="4" name="Slide Number Placeholder 3"/>
          <p:cNvSpPr>
            <a:spLocks noGrp="1"/>
          </p:cNvSpPr>
          <p:nvPr>
            <p:ph type="sldNum" sz="quarter" idx="10"/>
          </p:nvPr>
        </p:nvSpPr>
        <p:spPr/>
        <p:txBody>
          <a:bodyPr/>
          <a:lstStyle/>
          <a:p>
            <a:pPr>
              <a:defRPr/>
            </a:pPr>
            <a:fld id="{59845C0C-71AD-4C8D-94F1-F66013B50348}" type="slidenum">
              <a:rPr lang="en-US" smtClean="0"/>
              <a:pPr>
                <a:defRPr/>
              </a:pPr>
              <a:t>1</a:t>
            </a:fld>
            <a:endParaRPr lang="en-US"/>
          </a:p>
        </p:txBody>
      </p:sp>
    </p:spTree>
    <p:extLst>
      <p:ext uri="{BB962C8B-B14F-4D97-AF65-F5344CB8AC3E}">
        <p14:creationId xmlns:p14="http://schemas.microsoft.com/office/powerpoint/2010/main" val="344416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fontAlgn="auto" hangingPunct="1">
              <a:spcAft>
                <a:spcPts val="0"/>
              </a:spcAft>
              <a:buFont typeface="Arial" panose="020B0604020202020204" pitchFamily="34" charset="0"/>
              <a:buNone/>
              <a:defRPr/>
            </a:pPr>
            <a:r>
              <a:rPr lang="en-US" sz="1100" b="1" dirty="0" smtClean="0"/>
              <a:t>Jeff</a:t>
            </a:r>
          </a:p>
          <a:p>
            <a:pPr marL="0" indent="0" eaLnBrk="1" fontAlgn="auto" hangingPunct="1">
              <a:spcAft>
                <a:spcPts val="0"/>
              </a:spcAft>
              <a:buFont typeface="Arial" panose="020B0604020202020204" pitchFamily="34" charset="0"/>
              <a:buNone/>
              <a:defRPr/>
            </a:pPr>
            <a:endParaRPr lang="en-US" sz="1100" b="1" dirty="0" smtClean="0"/>
          </a:p>
        </p:txBody>
      </p:sp>
      <p:sp>
        <p:nvSpPr>
          <p:cNvPr id="4" name="Slide Number Placeholder 3"/>
          <p:cNvSpPr>
            <a:spLocks noGrp="1"/>
          </p:cNvSpPr>
          <p:nvPr>
            <p:ph type="sldNum" sz="quarter" idx="10"/>
          </p:nvPr>
        </p:nvSpPr>
        <p:spPr/>
        <p:txBody>
          <a:bodyPr/>
          <a:lstStyle/>
          <a:p>
            <a:fld id="{C379C69E-5B35-4B48-8A30-6916B30CA810}" type="slidenum">
              <a:rPr lang="en-US" smtClean="0"/>
              <a:pPr/>
              <a:t>10</a:t>
            </a:fld>
            <a:endParaRPr lang="en-US"/>
          </a:p>
        </p:txBody>
      </p:sp>
    </p:spTree>
    <p:extLst>
      <p:ext uri="{BB962C8B-B14F-4D97-AF65-F5344CB8AC3E}">
        <p14:creationId xmlns:p14="http://schemas.microsoft.com/office/powerpoint/2010/main" val="923458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4BDBD510-5BE4-41AB-ABE2-D7768AC9625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a:t>
            </a:r>
            <a:endParaRPr lang="en-US" dirty="0"/>
          </a:p>
        </p:txBody>
      </p:sp>
      <p:sp>
        <p:nvSpPr>
          <p:cNvPr id="4" name="Slide Number Placeholder 3"/>
          <p:cNvSpPr>
            <a:spLocks noGrp="1"/>
          </p:cNvSpPr>
          <p:nvPr>
            <p:ph type="sldNum" sz="quarter" idx="10"/>
          </p:nvPr>
        </p:nvSpPr>
        <p:spPr/>
        <p:txBody>
          <a:bodyPr/>
          <a:lstStyle/>
          <a:p>
            <a:fld id="{4BDBD510-5BE4-41AB-ABE2-D7768AC9625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4BDBD510-5BE4-41AB-ABE2-D7768AC9625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Matt</a:t>
            </a:r>
            <a:endParaRPr lang="en-US" sz="1200" dirty="0" smtClean="0"/>
          </a:p>
          <a:p>
            <a:endParaRPr lang="en-US" dirty="0" smtClean="0"/>
          </a:p>
          <a:p>
            <a:r>
              <a:rPr lang="en-US" dirty="0" smtClean="0"/>
              <a:t>Metadata base of monitoring programs across the region</a:t>
            </a:r>
          </a:p>
          <a:p>
            <a:r>
              <a:rPr lang="en-US" dirty="0" smtClean="0"/>
              <a:t>Housed on NERACOOS website</a:t>
            </a:r>
          </a:p>
          <a:p>
            <a:r>
              <a:rPr lang="en-US" dirty="0" smtClean="0"/>
              <a:t>Searchable</a:t>
            </a:r>
            <a:r>
              <a:rPr lang="en-US" baseline="0" dirty="0" smtClean="0"/>
              <a:t> and currently in development</a:t>
            </a:r>
          </a:p>
          <a:p>
            <a:r>
              <a:rPr lang="en-US" baseline="0" dirty="0" smtClean="0"/>
              <a:t>These will help identify sentinel sites and indicators to measure at those sites</a:t>
            </a:r>
            <a:endParaRPr lang="en-US" dirty="0"/>
          </a:p>
        </p:txBody>
      </p:sp>
      <p:sp>
        <p:nvSpPr>
          <p:cNvPr id="4" name="Slide Number Placeholder 3"/>
          <p:cNvSpPr>
            <a:spLocks noGrp="1"/>
          </p:cNvSpPr>
          <p:nvPr>
            <p:ph type="sldNum" sz="quarter" idx="10"/>
          </p:nvPr>
        </p:nvSpPr>
        <p:spPr/>
        <p:txBody>
          <a:bodyPr/>
          <a:lstStyle/>
          <a:p>
            <a:fld id="{4BDBD510-5BE4-41AB-ABE2-D7768AC9625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matt</a:t>
            </a:r>
          </a:p>
          <a:p>
            <a:endParaRPr lang="en-US" dirty="0" smtClean="0"/>
          </a:p>
          <a:p>
            <a:r>
              <a:rPr lang="en-US" dirty="0" smtClean="0"/>
              <a:t>At the meeting, I was informed about work being done by FWS and NPS in Acadia as well.</a:t>
            </a:r>
          </a:p>
        </p:txBody>
      </p:sp>
      <p:sp>
        <p:nvSpPr>
          <p:cNvPr id="4" name="Slide Number Placeholder 3"/>
          <p:cNvSpPr>
            <a:spLocks noGrp="1"/>
          </p:cNvSpPr>
          <p:nvPr>
            <p:ph type="sldNum" sz="quarter" idx="5"/>
          </p:nvPr>
        </p:nvSpPr>
        <p:spPr/>
        <p:txBody>
          <a:bodyPr/>
          <a:lstStyle/>
          <a:p>
            <a:pPr>
              <a:defRPr/>
            </a:pPr>
            <a:fld id="{E8082A91-5D26-4ADC-93A9-27A1BACB888C}" type="slidenum">
              <a:rPr lang="en-US" smtClean="0"/>
              <a:pPr>
                <a:defRPr/>
              </a:pPr>
              <a:t>15</a:t>
            </a:fld>
            <a:endParaRPr lang="en-US"/>
          </a:p>
        </p:txBody>
      </p:sp>
    </p:spTree>
    <p:extLst>
      <p:ext uri="{BB962C8B-B14F-4D97-AF65-F5344CB8AC3E}">
        <p14:creationId xmlns:p14="http://schemas.microsoft.com/office/powerpoint/2010/main" val="2420934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Matt</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E5BAB9DC-A287-4553-930D-B9310031B548}" type="slidenum">
              <a:rPr lang="en-US" smtClean="0"/>
              <a:pPr>
                <a:defRPr/>
              </a:pPr>
              <a:t>16</a:t>
            </a:fld>
            <a:endParaRPr lang="en-US"/>
          </a:p>
        </p:txBody>
      </p:sp>
    </p:spTree>
    <p:extLst>
      <p:ext uri="{BB962C8B-B14F-4D97-AF65-F5344CB8AC3E}">
        <p14:creationId xmlns:p14="http://schemas.microsoft.com/office/powerpoint/2010/main" val="3055750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SzPct val="25000"/>
            </a:pPr>
            <a:r>
              <a:rPr lang="en-US" i="1" dirty="0" smtClean="0">
                <a:solidFill>
                  <a:srgbClr val="FFFF00"/>
                </a:solidFill>
                <a:cs typeface="Calibri" panose="020F0502020204030204" pitchFamily="34" charset="0"/>
                <a:sym typeface="Calibri" panose="020F0502020204030204" pitchFamily="34" charset="0"/>
              </a:rPr>
              <a:t>Matt</a:t>
            </a:r>
          </a:p>
          <a:p>
            <a:pPr>
              <a:spcBef>
                <a:spcPct val="0"/>
              </a:spcBef>
              <a:buSzPct val="25000"/>
            </a:pPr>
            <a:r>
              <a:rPr lang="en-US" i="1" dirty="0" smtClean="0">
                <a:solidFill>
                  <a:srgbClr val="FFFF00"/>
                </a:solidFill>
                <a:cs typeface="Calibri" panose="020F0502020204030204" pitchFamily="34" charset="0"/>
                <a:sym typeface="Calibri" panose="020F0502020204030204" pitchFamily="34" charset="0"/>
              </a:rPr>
              <a:t>Gulf of Maine, Stellwagen Basin:  </a:t>
            </a:r>
            <a:r>
              <a:rPr lang="en-US" dirty="0" smtClean="0">
                <a:solidFill>
                  <a:srgbClr val="FFFF00"/>
                </a:solidFill>
                <a:cs typeface="Calibri" panose="020F0502020204030204" pitchFamily="34" charset="0"/>
                <a:sym typeface="Calibri" panose="020F0502020204030204" pitchFamily="34" charset="0"/>
              </a:rPr>
              <a:t>Massachusetts Water Resources Authority (MWRA);10-36 stations, 1992- present; &gt;1000 samples </a:t>
            </a:r>
          </a:p>
          <a:p>
            <a:pPr>
              <a:spcBef>
                <a:spcPct val="0"/>
              </a:spcBef>
              <a:buSzPct val="25000"/>
            </a:pPr>
            <a:r>
              <a:rPr lang="en-US" i="1" dirty="0" smtClean="0">
                <a:solidFill>
                  <a:srgbClr val="FFFF00"/>
                </a:solidFill>
                <a:cs typeface="Calibri" panose="020F0502020204030204" pitchFamily="34" charset="0"/>
                <a:sym typeface="Calibri" panose="020F0502020204030204" pitchFamily="34" charset="0"/>
              </a:rPr>
              <a:t>Gulf of Maine: northern Massachusetts coastal waters; </a:t>
            </a:r>
            <a:r>
              <a:rPr lang="en-US" dirty="0" smtClean="0">
                <a:solidFill>
                  <a:srgbClr val="FFFF00"/>
                </a:solidFill>
                <a:cs typeface="Calibri" panose="020F0502020204030204" pitchFamily="34" charset="0"/>
                <a:sym typeface="Calibri" panose="020F0502020204030204" pitchFamily="34" charset="0"/>
              </a:rPr>
              <a:t>MA Coastal Zone Management (CZM); 2012; 207 samples </a:t>
            </a:r>
          </a:p>
          <a:p>
            <a:pPr>
              <a:spcBef>
                <a:spcPct val="0"/>
              </a:spcBef>
              <a:buSzPct val="25000"/>
            </a:pPr>
            <a:r>
              <a:rPr lang="en-US" i="1" dirty="0" smtClean="0">
                <a:solidFill>
                  <a:srgbClr val="FFFF00"/>
                </a:solidFill>
                <a:cs typeface="Calibri" panose="020F0502020204030204" pitchFamily="34" charset="0"/>
                <a:sym typeface="Calibri" panose="020F0502020204030204" pitchFamily="34" charset="0"/>
              </a:rPr>
              <a:t>Massachusetts and Cape Cod Bay: </a:t>
            </a:r>
            <a:r>
              <a:rPr lang="en-US" dirty="0" smtClean="0">
                <a:solidFill>
                  <a:srgbClr val="FFFF00"/>
                </a:solidFill>
                <a:cs typeface="Calibri" panose="020F0502020204030204" pitchFamily="34" charset="0"/>
                <a:sym typeface="Calibri" panose="020F0502020204030204" pitchFamily="34" charset="0"/>
              </a:rPr>
              <a:t>MA CZM; 2010; 100 samples; coastal waters </a:t>
            </a:r>
          </a:p>
          <a:p>
            <a:pPr>
              <a:spcBef>
                <a:spcPct val="0"/>
              </a:spcBef>
              <a:buSzPct val="25000"/>
            </a:pPr>
            <a:r>
              <a:rPr lang="en-US" i="1" dirty="0" smtClean="0">
                <a:solidFill>
                  <a:srgbClr val="FFFF00"/>
                </a:solidFill>
                <a:cs typeface="Calibri" panose="020F0502020204030204" pitchFamily="34" charset="0"/>
                <a:sym typeface="Calibri" panose="020F0502020204030204" pitchFamily="34" charset="0"/>
              </a:rPr>
              <a:t>Buzzards Bay, Cape Cod Bay </a:t>
            </a:r>
            <a:r>
              <a:rPr lang="en-US" dirty="0" smtClean="0">
                <a:solidFill>
                  <a:srgbClr val="FFFF00"/>
                </a:solidFill>
                <a:cs typeface="Calibri" panose="020F0502020204030204" pitchFamily="34" charset="0"/>
                <a:sym typeface="Calibri" panose="020F0502020204030204" pitchFamily="34" charset="0"/>
              </a:rPr>
              <a:t>and waters around Martha’s Vineyard and Nantucket: MA CZM 2011; 214 samples </a:t>
            </a:r>
          </a:p>
          <a:p>
            <a:pPr>
              <a:spcBef>
                <a:spcPct val="0"/>
              </a:spcBef>
              <a:buSzPct val="25000"/>
            </a:pPr>
            <a:r>
              <a:rPr lang="en-US" i="1" dirty="0" smtClean="0">
                <a:solidFill>
                  <a:srgbClr val="FFFF00"/>
                </a:solidFill>
                <a:cs typeface="Calibri" panose="020F0502020204030204" pitchFamily="34" charset="0"/>
                <a:sym typeface="Calibri" panose="020F0502020204030204" pitchFamily="34" charset="0"/>
              </a:rPr>
              <a:t>Buzzard Bay and Vineyard Sound</a:t>
            </a:r>
            <a:r>
              <a:rPr lang="en-US" dirty="0" smtClean="0">
                <a:solidFill>
                  <a:srgbClr val="FFFF00"/>
                </a:solidFill>
                <a:cs typeface="Calibri" panose="020F0502020204030204" pitchFamily="34" charset="0"/>
                <a:sym typeface="Calibri" panose="020F0502020204030204" pitchFamily="34" charset="0"/>
              </a:rPr>
              <a:t>; Database developed by Richard </a:t>
            </a:r>
            <a:r>
              <a:rPr lang="en-US" dirty="0" err="1" smtClean="0">
                <a:solidFill>
                  <a:srgbClr val="FFFF00"/>
                </a:solidFill>
                <a:cs typeface="Calibri" panose="020F0502020204030204" pitchFamily="34" charset="0"/>
                <a:sym typeface="Calibri" panose="020F0502020204030204" pitchFamily="34" charset="0"/>
              </a:rPr>
              <a:t>Osman</a:t>
            </a:r>
            <a:r>
              <a:rPr lang="en-US" dirty="0" smtClean="0">
                <a:solidFill>
                  <a:srgbClr val="FFFF00"/>
                </a:solidFill>
                <a:cs typeface="Calibri" panose="020F0502020204030204" pitchFamily="34" charset="0"/>
                <a:sym typeface="Calibri" panose="020F0502020204030204" pitchFamily="34" charset="0"/>
              </a:rPr>
              <a:t> (Smithsonian, SERC Lab) from Sumner et al.(1911); 1903 -1907; 450 samples; data on invertebrates, but also macroalgae, sea grasses, and fish </a:t>
            </a:r>
          </a:p>
          <a:p>
            <a:pPr>
              <a:spcBef>
                <a:spcPct val="0"/>
              </a:spcBef>
              <a:buSzPct val="25000"/>
            </a:pPr>
            <a:r>
              <a:rPr lang="en-US" i="1" dirty="0" smtClean="0">
                <a:solidFill>
                  <a:srgbClr val="FFFF00"/>
                </a:solidFill>
                <a:cs typeface="Calibri" panose="020F0502020204030204" pitchFamily="34" charset="0"/>
                <a:sym typeface="Calibri" panose="020F0502020204030204" pitchFamily="34" charset="0"/>
              </a:rPr>
              <a:t>Buzzards Bay; </a:t>
            </a:r>
            <a:r>
              <a:rPr lang="en-US" dirty="0" smtClean="0">
                <a:solidFill>
                  <a:srgbClr val="FFFF00"/>
                </a:solidFill>
                <a:cs typeface="Calibri" panose="020F0502020204030204" pitchFamily="34" charset="0"/>
                <a:sym typeface="Calibri" panose="020F0502020204030204" pitchFamily="34" charset="0"/>
              </a:rPr>
              <a:t>Coastal America Foundation / US ACOE; 2011- present; comparative re-sampling of the Sanders (1958) 19 stations in Buzzards Bay, MA </a:t>
            </a:r>
          </a:p>
          <a:p>
            <a:pPr>
              <a:spcBef>
                <a:spcPct val="0"/>
              </a:spcBef>
              <a:buSzPct val="25000"/>
            </a:pPr>
            <a:r>
              <a:rPr lang="en-US" i="1" dirty="0" smtClean="0">
                <a:solidFill>
                  <a:srgbClr val="FFFF00"/>
                </a:solidFill>
                <a:cs typeface="Calibri" panose="020F0502020204030204" pitchFamily="34" charset="0"/>
                <a:sym typeface="Calibri" panose="020F0502020204030204" pitchFamily="34" charset="0"/>
              </a:rPr>
              <a:t>Georges Bank Monitoring program</a:t>
            </a:r>
            <a:r>
              <a:rPr lang="en-US" dirty="0" smtClean="0">
                <a:solidFill>
                  <a:srgbClr val="FFFF00"/>
                </a:solidFill>
                <a:cs typeface="Calibri" panose="020F0502020204030204" pitchFamily="34" charset="0"/>
                <a:sym typeface="Calibri" panose="020F0502020204030204" pitchFamily="34" charset="0"/>
              </a:rPr>
              <a:t>; 1981-1984; 190 samples </a:t>
            </a:r>
          </a:p>
          <a:p>
            <a:pPr>
              <a:spcBef>
                <a:spcPct val="0"/>
              </a:spcBef>
              <a:buSzPct val="25000"/>
            </a:pPr>
            <a:r>
              <a:rPr lang="en-US" i="1" dirty="0" smtClean="0">
                <a:solidFill>
                  <a:srgbClr val="FFFF00"/>
                </a:solidFill>
                <a:cs typeface="Calibri" panose="020F0502020204030204" pitchFamily="34" charset="0"/>
                <a:sym typeface="Calibri" panose="020F0502020204030204" pitchFamily="34" charset="0"/>
              </a:rPr>
              <a:t>Atlantic Continental Slope &amp; Rise Study </a:t>
            </a:r>
            <a:r>
              <a:rPr lang="en-US" dirty="0" smtClean="0">
                <a:solidFill>
                  <a:srgbClr val="FFFF00"/>
                </a:solidFill>
                <a:cs typeface="Calibri" panose="020F0502020204030204" pitchFamily="34" charset="0"/>
                <a:sym typeface="Calibri" panose="020F0502020204030204" pitchFamily="34" charset="0"/>
              </a:rPr>
              <a:t>(ACSAR); 1984-1986; 190 samples; 14 stations </a:t>
            </a:r>
          </a:p>
          <a:p>
            <a:pPr>
              <a:spcBef>
                <a:spcPct val="0"/>
              </a:spcBef>
              <a:buSzPct val="25000"/>
            </a:pPr>
            <a:r>
              <a:rPr lang="en-US" i="1" dirty="0" smtClean="0">
                <a:solidFill>
                  <a:srgbClr val="FFFF00"/>
                </a:solidFill>
                <a:cs typeface="Calibri" panose="020F0502020204030204" pitchFamily="34" charset="0"/>
                <a:sym typeface="Calibri" panose="020F0502020204030204" pitchFamily="34" charset="0"/>
              </a:rPr>
              <a:t>New England Coastal Waters: </a:t>
            </a:r>
            <a:r>
              <a:rPr lang="en-US" dirty="0" smtClean="0">
                <a:solidFill>
                  <a:srgbClr val="FFFF00"/>
                </a:solidFill>
                <a:cs typeface="Calibri" panose="020F0502020204030204" pitchFamily="34" charset="0"/>
                <a:sym typeface="Calibri" panose="020F0502020204030204" pitchFamily="34" charset="0"/>
              </a:rPr>
              <a:t>US Army Corps of Engineers; various sites in Maine, </a:t>
            </a:r>
            <a:r>
              <a:rPr lang="en-US" i="1" dirty="0" smtClean="0">
                <a:solidFill>
                  <a:srgbClr val="FFFF00"/>
                </a:solidFill>
                <a:cs typeface="Calibri" panose="020F0502020204030204" pitchFamily="34" charset="0"/>
                <a:sym typeface="Calibri" panose="020F0502020204030204" pitchFamily="34" charset="0"/>
              </a:rPr>
              <a:t>Massachusetts, Rhode Island and Connecticut </a:t>
            </a:r>
            <a:r>
              <a:rPr lang="en-US" dirty="0" smtClean="0">
                <a:solidFill>
                  <a:srgbClr val="FFFF00"/>
                </a:solidFill>
                <a:cs typeface="Calibri" panose="020F0502020204030204" pitchFamily="34" charset="0"/>
                <a:sym typeface="Calibri" panose="020F0502020204030204" pitchFamily="34" charset="0"/>
              </a:rPr>
              <a:t>coastal &amp; estuarine waters related to the Disposal </a:t>
            </a:r>
            <a:r>
              <a:rPr lang="en-US" i="1" dirty="0" smtClean="0">
                <a:solidFill>
                  <a:srgbClr val="FFFF00"/>
                </a:solidFill>
                <a:cs typeface="Calibri" panose="020F0502020204030204" pitchFamily="34" charset="0"/>
                <a:sym typeface="Calibri" panose="020F0502020204030204" pitchFamily="34" charset="0"/>
              </a:rPr>
              <a:t>Area Monitoring System program</a:t>
            </a:r>
            <a:r>
              <a:rPr lang="en-US" dirty="0" smtClean="0">
                <a:solidFill>
                  <a:srgbClr val="FFFF00"/>
                </a:solidFill>
                <a:cs typeface="Calibri" panose="020F0502020204030204" pitchFamily="34" charset="0"/>
                <a:sym typeface="Calibri" panose="020F0502020204030204" pitchFamily="34" charset="0"/>
              </a:rPr>
              <a:t>; 1977 – present; primarily environmental data and sediment profile imagery that can be used to assess habitat characteristics, but some species data sets.  </a:t>
            </a:r>
          </a:p>
          <a:p>
            <a:pPr>
              <a:spcBef>
                <a:spcPct val="0"/>
              </a:spcBef>
              <a:buSzPct val="25000"/>
            </a:pPr>
            <a:r>
              <a:rPr lang="en-US" i="1" dirty="0" smtClean="0">
                <a:solidFill>
                  <a:srgbClr val="FFFF00"/>
                </a:solidFill>
                <a:cs typeface="Calibri" panose="020F0502020204030204" pitchFamily="34" charset="0"/>
                <a:sym typeface="Calibri" panose="020F0502020204030204" pitchFamily="34" charset="0"/>
              </a:rPr>
              <a:t>Block Island Sound </a:t>
            </a:r>
            <a:r>
              <a:rPr lang="en-US" dirty="0" smtClean="0">
                <a:solidFill>
                  <a:srgbClr val="FFFF00"/>
                </a:solidFill>
                <a:cs typeface="Calibri" panose="020F0502020204030204" pitchFamily="34" charset="0"/>
                <a:sym typeface="Calibri" panose="020F0502020204030204" pitchFamily="34" charset="0"/>
              </a:rPr>
              <a:t>– recent studies for RI Ocean SAMP, plus data from Theroux and </a:t>
            </a:r>
            <a:r>
              <a:rPr lang="en-US" dirty="0" err="1" smtClean="0">
                <a:solidFill>
                  <a:srgbClr val="FFFF00"/>
                </a:solidFill>
                <a:cs typeface="Calibri" panose="020F0502020204030204" pitchFamily="34" charset="0"/>
                <a:sym typeface="Calibri" panose="020F0502020204030204" pitchFamily="34" charset="0"/>
              </a:rPr>
              <a:t>Wigley</a:t>
            </a:r>
            <a:endParaRPr lang="en-US" dirty="0" smtClean="0">
              <a:solidFill>
                <a:srgbClr val="FFFF00"/>
              </a:solidFill>
              <a:cs typeface="Calibri" panose="020F0502020204030204" pitchFamily="34" charset="0"/>
              <a:sym typeface="Calibri" panose="020F0502020204030204" pitchFamily="34" charset="0"/>
            </a:endParaRPr>
          </a:p>
          <a:p>
            <a:pPr>
              <a:spcBef>
                <a:spcPct val="0"/>
              </a:spcBef>
              <a:buSzPct val="25000"/>
            </a:pPr>
            <a:r>
              <a:rPr lang="en-US" i="1" dirty="0" smtClean="0">
                <a:solidFill>
                  <a:srgbClr val="FFFF00"/>
                </a:solidFill>
                <a:cs typeface="Calibri" panose="020F0502020204030204" pitchFamily="34" charset="0"/>
                <a:sym typeface="Calibri" panose="020F0502020204030204" pitchFamily="34" charset="0"/>
              </a:rPr>
              <a:t>Long Island Sound</a:t>
            </a:r>
            <a:r>
              <a:rPr lang="en-US" dirty="0" smtClean="0">
                <a:solidFill>
                  <a:srgbClr val="FFFF00"/>
                </a:solidFill>
                <a:cs typeface="Calibri" panose="020F0502020204030204" pitchFamily="34" charset="0"/>
                <a:sym typeface="Calibri" panose="020F0502020204030204" pitchFamily="34" charset="0"/>
              </a:rPr>
              <a:t>; various data sets (see Zajac 1998; Zajac et al. 2000; Zajac et al. 2013, and references therein); &gt;2000  samples; 1958 – present; current Long Island Sound Mapping project  will add to both historical / recent biodiversity </a:t>
            </a:r>
          </a:p>
          <a:p>
            <a:pPr>
              <a:spcBef>
                <a:spcPct val="0"/>
              </a:spcBef>
              <a:buSzPct val="25000"/>
            </a:pPr>
            <a:r>
              <a:rPr lang="en-US" dirty="0" smtClean="0">
                <a:solidFill>
                  <a:srgbClr val="FFFF00"/>
                </a:solidFill>
                <a:cs typeface="Calibri" panose="020F0502020204030204" pitchFamily="34" charset="0"/>
                <a:sym typeface="Calibri" panose="020F0502020204030204" pitchFamily="34" charset="0"/>
              </a:rPr>
              <a:t>analyses and integrated analyses planned for the BDP-MBON project using data collected during the project period.   </a:t>
            </a:r>
          </a:p>
          <a:p>
            <a:pPr>
              <a:spcBef>
                <a:spcPct val="0"/>
              </a:spcBef>
              <a:buSzPct val="25000"/>
            </a:pPr>
            <a:r>
              <a:rPr lang="en-US" dirty="0" smtClean="0">
                <a:solidFill>
                  <a:srgbClr val="FFFF00"/>
                </a:solidFill>
                <a:cs typeface="Calibri" panose="020F0502020204030204" pitchFamily="34" charset="0"/>
                <a:sym typeface="Calibri" panose="020F0502020204030204" pitchFamily="34" charset="0"/>
              </a:rPr>
              <a:t>New York Bight REMAP; US EPA; 1993-1994; 169 stations </a:t>
            </a:r>
          </a:p>
          <a:p>
            <a:endParaRPr lang="en-US" sz="1000" dirty="0" smtClean="0"/>
          </a:p>
          <a:p>
            <a:endParaRPr lang="en-US" dirty="0" smtClean="0"/>
          </a:p>
        </p:txBody>
      </p:sp>
      <p:sp>
        <p:nvSpPr>
          <p:cNvPr id="4" name="Slide Number Placeholder 3"/>
          <p:cNvSpPr>
            <a:spLocks noGrp="1"/>
          </p:cNvSpPr>
          <p:nvPr>
            <p:ph type="sldNum" sz="quarter" idx="5"/>
          </p:nvPr>
        </p:nvSpPr>
        <p:spPr/>
        <p:txBody>
          <a:bodyPr/>
          <a:lstStyle/>
          <a:p>
            <a:pPr>
              <a:defRPr/>
            </a:pPr>
            <a:fld id="{1473642A-5FE2-4AFB-99C8-E250EB74D10C}" type="slidenum">
              <a:rPr lang="en-US" smtClean="0"/>
              <a:pPr>
                <a:defRPr/>
              </a:pPr>
              <a:t>17</a:t>
            </a:fld>
            <a:endParaRPr lang="en-US"/>
          </a:p>
        </p:txBody>
      </p:sp>
    </p:spTree>
    <p:extLst>
      <p:ext uri="{BB962C8B-B14F-4D97-AF65-F5344CB8AC3E}">
        <p14:creationId xmlns:p14="http://schemas.microsoft.com/office/powerpoint/2010/main" val="3586479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p>
          <a:p>
            <a:endParaRPr lang="en-US" dirty="0" smtClean="0"/>
          </a:p>
          <a:p>
            <a:r>
              <a:rPr lang="en-US" sz="1200" b="1" i="1" dirty="0" smtClean="0"/>
              <a:t>Consensus definition</a:t>
            </a:r>
            <a:r>
              <a:rPr lang="en-US" sz="1200" dirty="0" smtClean="0"/>
              <a:t> to distinguish between  </a:t>
            </a:r>
            <a:r>
              <a:rPr lang="en-US" sz="1200" b="1" dirty="0" smtClean="0"/>
              <a:t>Sentinel</a:t>
            </a:r>
            <a:r>
              <a:rPr lang="en-US" sz="1200" dirty="0" smtClean="0"/>
              <a:t> and </a:t>
            </a:r>
            <a:r>
              <a:rPr lang="en-US" sz="1200" b="1" dirty="0" smtClean="0"/>
              <a:t>Indicator</a:t>
            </a:r>
            <a:endParaRPr lang="en-US" dirty="0"/>
          </a:p>
        </p:txBody>
      </p:sp>
      <p:sp>
        <p:nvSpPr>
          <p:cNvPr id="4" name="Slide Number Placeholder 3"/>
          <p:cNvSpPr>
            <a:spLocks noGrp="1"/>
          </p:cNvSpPr>
          <p:nvPr>
            <p:ph type="sldNum" sz="quarter" idx="10"/>
          </p:nvPr>
        </p:nvSpPr>
        <p:spPr/>
        <p:txBody>
          <a:bodyPr/>
          <a:lstStyle/>
          <a:p>
            <a:pPr>
              <a:defRPr/>
            </a:pPr>
            <a:fld id="{59845C0C-71AD-4C8D-94F1-F66013B50348}" type="slidenum">
              <a:rPr lang="en-US" smtClean="0"/>
              <a:pPr>
                <a:defRPr/>
              </a:pPr>
              <a:t>18</a:t>
            </a:fld>
            <a:endParaRPr lang="en-US"/>
          </a:p>
        </p:txBody>
      </p:sp>
    </p:spTree>
    <p:extLst>
      <p:ext uri="{BB962C8B-B14F-4D97-AF65-F5344CB8AC3E}">
        <p14:creationId xmlns:p14="http://schemas.microsoft.com/office/powerpoint/2010/main" val="1435509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latin typeface="+mn-lt"/>
                <a:ea typeface="+mn-ea"/>
                <a:cs typeface="+mn-cs"/>
              </a:rPr>
              <a:t>The Coast and Estuarine work group identified the following specific criteria to help guide the selection of Sentinel Indicators.</a:t>
            </a:r>
            <a:endParaRPr lang="en-US" dirty="0" smtClean="0"/>
          </a:p>
          <a:p>
            <a:pPr marL="228600" indent="-228600" rtl="0" fontAlgn="base">
              <a:buFont typeface="+mj-lt"/>
              <a:buAutoNum type="arabicPeriod"/>
            </a:pPr>
            <a:r>
              <a:rPr lang="en-US" sz="1200" b="0" i="0" u="none" strike="noStrike" kern="1200" dirty="0" smtClean="0">
                <a:solidFill>
                  <a:schemeClr val="tx1"/>
                </a:solidFill>
                <a:latin typeface="+mn-lt"/>
                <a:ea typeface="+mn-ea"/>
                <a:cs typeface="+mn-cs"/>
              </a:rPr>
              <a:t>Can be consistently</a:t>
            </a:r>
            <a:r>
              <a:rPr lang="en-US" sz="1200" b="0" i="0" u="sng" strike="noStrike" kern="1200" dirty="0" smtClean="0">
                <a:solidFill>
                  <a:schemeClr val="tx1"/>
                </a:solidFill>
                <a:latin typeface="+mn-lt"/>
                <a:ea typeface="+mn-ea"/>
                <a:cs typeface="+mn-cs"/>
              </a:rPr>
              <a:t> measured at multiple sites</a:t>
            </a:r>
            <a:r>
              <a:rPr lang="en-US" sz="1200" b="0" i="0" u="none" strike="noStrike" kern="1200" dirty="0" smtClean="0">
                <a:solidFill>
                  <a:schemeClr val="tx1"/>
                </a:solidFill>
                <a:latin typeface="+mn-lt"/>
                <a:ea typeface="+mn-ea"/>
                <a:cs typeface="+mn-cs"/>
              </a:rPr>
              <a:t>, so that comparison among sites can be made;</a:t>
            </a:r>
          </a:p>
          <a:p>
            <a:pPr marL="228600" indent="-228600" rtl="0" fontAlgn="base">
              <a:buFont typeface="+mj-lt"/>
              <a:buAutoNum type="arabicPeriod"/>
            </a:pPr>
            <a:r>
              <a:rPr lang="en-US" sz="1200" b="0" i="0" u="none" strike="noStrike" kern="1200" dirty="0" smtClean="0">
                <a:solidFill>
                  <a:schemeClr val="tx1"/>
                </a:solidFill>
                <a:latin typeface="+mn-lt"/>
                <a:ea typeface="+mn-ea"/>
                <a:cs typeface="+mn-cs"/>
              </a:rPr>
              <a:t>Is hypothesized to be </a:t>
            </a:r>
            <a:r>
              <a:rPr lang="en-US" sz="1200" b="0" i="0" u="sng" strike="noStrike" kern="1200" dirty="0" smtClean="0">
                <a:solidFill>
                  <a:schemeClr val="tx1"/>
                </a:solidFill>
                <a:latin typeface="+mn-lt"/>
                <a:ea typeface="+mn-ea"/>
                <a:cs typeface="+mn-cs"/>
              </a:rPr>
              <a:t>responsive to climate change stressors</a:t>
            </a:r>
            <a:r>
              <a:rPr lang="en-US" sz="1200" b="0" i="0" u="none" strike="noStrike" kern="1200" dirty="0" smtClean="0">
                <a:solidFill>
                  <a:schemeClr val="tx1"/>
                </a:solidFill>
                <a:latin typeface="+mn-lt"/>
                <a:ea typeface="+mn-ea"/>
                <a:cs typeface="+mn-cs"/>
              </a:rPr>
              <a:t> (based on scientifically valid conceptual models of ecosystem changes in response to climate change – see table below) and can be potentially distinguished from natural variations or anthropogenic stressors with the appropriate sampling resolution;</a:t>
            </a:r>
          </a:p>
          <a:p>
            <a:pPr marL="228600" indent="-228600" rtl="0" fontAlgn="base">
              <a:buFont typeface="+mj-lt"/>
              <a:buAutoNum type="arabicPeriod"/>
            </a:pPr>
            <a:r>
              <a:rPr lang="en-US" sz="1200" b="0" i="0" u="none" strike="noStrike" kern="1200" dirty="0" smtClean="0">
                <a:solidFill>
                  <a:schemeClr val="tx1"/>
                </a:solidFill>
                <a:latin typeface="+mn-lt"/>
                <a:ea typeface="+mn-ea"/>
                <a:cs typeface="+mn-cs"/>
              </a:rPr>
              <a:t>Key species/groups or ecosystem properties that are known to be </a:t>
            </a:r>
            <a:r>
              <a:rPr lang="en-US" sz="1200" b="0" i="0" u="sng" strike="noStrike" kern="1200" dirty="0" smtClean="0">
                <a:solidFill>
                  <a:schemeClr val="tx1"/>
                </a:solidFill>
                <a:latin typeface="+mn-lt"/>
                <a:ea typeface="+mn-ea"/>
                <a:cs typeface="+mn-cs"/>
              </a:rPr>
              <a:t>fundamental to ecosystem structure and function</a:t>
            </a:r>
            <a:r>
              <a:rPr lang="en-US" sz="1200" b="0" i="0" u="none" strike="noStrike" kern="1200" dirty="0" smtClean="0">
                <a:solidFill>
                  <a:schemeClr val="tx1"/>
                </a:solidFill>
                <a:latin typeface="+mn-lt"/>
                <a:ea typeface="+mn-ea"/>
                <a:cs typeface="+mn-cs"/>
              </a:rPr>
              <a:t> (cover for the unexpected);</a:t>
            </a:r>
          </a:p>
          <a:p>
            <a:pPr marL="228600" indent="-228600" rtl="0" fontAlgn="base">
              <a:buFont typeface="+mj-lt"/>
              <a:buAutoNum type="arabicPeriod"/>
            </a:pPr>
            <a:r>
              <a:rPr lang="en-US" sz="1200" b="0" i="0" u="none" strike="noStrike" kern="1200" dirty="0" smtClean="0">
                <a:solidFill>
                  <a:schemeClr val="tx1"/>
                </a:solidFill>
                <a:latin typeface="+mn-lt"/>
                <a:ea typeface="+mn-ea"/>
                <a:cs typeface="+mn-cs"/>
              </a:rPr>
              <a:t>Representative regional biological communities and/or a species </a:t>
            </a:r>
            <a:r>
              <a:rPr lang="en-US" sz="1200" b="0" i="0" u="sng" strike="noStrike" kern="1200" dirty="0" smtClean="0">
                <a:solidFill>
                  <a:schemeClr val="tx1"/>
                </a:solidFill>
                <a:latin typeface="+mn-lt"/>
                <a:ea typeface="+mn-ea"/>
                <a:cs typeface="+mn-cs"/>
              </a:rPr>
              <a:t>at the edge of its range</a:t>
            </a:r>
            <a:r>
              <a:rPr lang="en-US" sz="1200" b="0" i="0" u="none" strike="noStrike" kern="1200" dirty="0" smtClean="0">
                <a:solidFill>
                  <a:schemeClr val="tx1"/>
                </a:solidFill>
                <a:latin typeface="+mn-lt"/>
                <a:ea typeface="+mn-ea"/>
                <a:cs typeface="+mn-cs"/>
              </a:rPr>
              <a:t> or in a habitat that is limited;</a:t>
            </a:r>
          </a:p>
          <a:p>
            <a:pPr marL="228600" indent="-228600" rtl="0" fontAlgn="base">
              <a:buFont typeface="+mj-lt"/>
              <a:buAutoNum type="arabicPeriod"/>
            </a:pPr>
            <a:r>
              <a:rPr lang="en-US" sz="1200" b="0" i="0" u="none" strike="noStrike" kern="1200" dirty="0" smtClean="0">
                <a:solidFill>
                  <a:schemeClr val="tx1"/>
                </a:solidFill>
                <a:latin typeface="+mn-lt"/>
                <a:ea typeface="+mn-ea"/>
                <a:cs typeface="+mn-cs"/>
              </a:rPr>
              <a:t>Has an existing or forthcoming data record (or time series) that would allow comparison of historic current, and future conditions </a:t>
            </a:r>
            <a:r>
              <a:rPr lang="en-US" sz="1200" b="0" i="0" u="sng" strike="noStrike" kern="1200" dirty="0" smtClean="0">
                <a:solidFill>
                  <a:schemeClr val="tx1"/>
                </a:solidFill>
                <a:latin typeface="+mn-lt"/>
                <a:ea typeface="+mn-ea"/>
                <a:cs typeface="+mn-cs"/>
              </a:rPr>
              <a:t>to identify long term trends</a:t>
            </a:r>
            <a:r>
              <a:rPr lang="en-US" sz="1200" b="0" i="0" u="none" strike="noStrike" kern="1200" dirty="0" smtClean="0">
                <a:solidFill>
                  <a:schemeClr val="tx1"/>
                </a:solidFill>
                <a:latin typeface="+mn-lt"/>
                <a:ea typeface="+mn-ea"/>
                <a:cs typeface="+mn-cs"/>
              </a:rPr>
              <a:t>;</a:t>
            </a:r>
          </a:p>
          <a:p>
            <a:pPr marL="228600" indent="-228600" rtl="0" fontAlgn="base">
              <a:buFont typeface="+mj-lt"/>
              <a:buAutoNum type="arabicPeriod"/>
            </a:pPr>
            <a:r>
              <a:rPr lang="en-US" sz="1200" b="0" i="0" u="none" strike="noStrike" kern="1200" dirty="0" smtClean="0">
                <a:solidFill>
                  <a:schemeClr val="tx1"/>
                </a:solidFill>
                <a:latin typeface="+mn-lt"/>
                <a:ea typeface="+mn-ea"/>
                <a:cs typeface="+mn-cs"/>
              </a:rPr>
              <a:t>Can be </a:t>
            </a:r>
            <a:r>
              <a:rPr lang="en-US" sz="1200" b="0" i="0" u="sng" strike="noStrike" kern="1200" dirty="0" smtClean="0">
                <a:solidFill>
                  <a:schemeClr val="tx1"/>
                </a:solidFill>
                <a:latin typeface="+mn-lt"/>
                <a:ea typeface="+mn-ea"/>
                <a:cs typeface="+mn-cs"/>
              </a:rPr>
              <a:t>measured and studied feasibly</a:t>
            </a:r>
            <a:r>
              <a:rPr lang="en-US" sz="1200" b="0" i="0" u="none" strike="noStrike" kern="1200" dirty="0" smtClean="0">
                <a:solidFill>
                  <a:schemeClr val="tx1"/>
                </a:solidFill>
                <a:latin typeface="+mn-lt"/>
                <a:ea typeface="+mn-ea"/>
                <a:cs typeface="+mn-cs"/>
              </a:rPr>
              <a:t> with respect to cost and available technology; and</a:t>
            </a:r>
          </a:p>
          <a:p>
            <a:pPr marL="228600" indent="-228600" rtl="0" fontAlgn="base">
              <a:buFont typeface="+mj-lt"/>
              <a:buAutoNum type="arabicPeriod"/>
            </a:pPr>
            <a:r>
              <a:rPr lang="en-US" sz="1200" b="0" i="0" u="none" strike="noStrike" kern="1200" dirty="0" smtClean="0">
                <a:solidFill>
                  <a:schemeClr val="tx1"/>
                </a:solidFill>
                <a:latin typeface="+mn-lt"/>
                <a:ea typeface="+mn-ea"/>
                <a:cs typeface="+mn-cs"/>
              </a:rPr>
              <a:t>Is </a:t>
            </a:r>
            <a:r>
              <a:rPr lang="en-US" sz="1200" b="0" i="0" u="sng" strike="noStrike" kern="1200" dirty="0" smtClean="0">
                <a:solidFill>
                  <a:schemeClr val="tx1"/>
                </a:solidFill>
                <a:latin typeface="+mn-lt"/>
                <a:ea typeface="+mn-ea"/>
                <a:cs typeface="+mn-cs"/>
              </a:rPr>
              <a:t>relevant to users</a:t>
            </a:r>
            <a:r>
              <a:rPr lang="en-US" sz="1200" b="0" i="0" u="none" strike="noStrike" kern="1200" dirty="0" smtClean="0">
                <a:solidFill>
                  <a:schemeClr val="tx1"/>
                </a:solidFill>
                <a:latin typeface="+mn-lt"/>
                <a:ea typeface="+mn-ea"/>
                <a:cs typeface="+mn-cs"/>
              </a:rPr>
              <a:t> (managers/decisions makers) and stakeholders (general public) and easily explained (i.e. who cares?).</a:t>
            </a:r>
          </a:p>
          <a:p>
            <a:endParaRPr lang="en-US" dirty="0" smtClean="0"/>
          </a:p>
          <a:p>
            <a:r>
              <a:rPr lang="en-US" dirty="0" smtClean="0"/>
              <a:t>Coastal barriers and Coastal forests may not be part of this iteration of this plan since no</a:t>
            </a:r>
            <a:r>
              <a:rPr lang="en-US" baseline="0" dirty="0" smtClean="0"/>
              <a:t> “champions” could be identified for these sentinel habitats.  But this will serve as a good example of how the plan will evolve as champions are identified and this would be one of the roles of CAIP.</a:t>
            </a:r>
            <a:endParaRPr lang="en-US" dirty="0"/>
          </a:p>
        </p:txBody>
      </p:sp>
      <p:sp>
        <p:nvSpPr>
          <p:cNvPr id="4" name="Slide Number Placeholder 3"/>
          <p:cNvSpPr>
            <a:spLocks noGrp="1"/>
          </p:cNvSpPr>
          <p:nvPr>
            <p:ph type="sldNum" sz="quarter" idx="10"/>
          </p:nvPr>
        </p:nvSpPr>
        <p:spPr/>
        <p:txBody>
          <a:bodyPr/>
          <a:lstStyle/>
          <a:p>
            <a:fld id="{4BDBD510-5BE4-41AB-ABE2-D7768AC9625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PICTURE</a:t>
            </a:r>
          </a:p>
          <a:p>
            <a:r>
              <a:rPr lang="en-US" dirty="0" smtClean="0"/>
              <a:t>matt</a:t>
            </a:r>
            <a:endParaRPr lang="en-US" dirty="0"/>
          </a:p>
        </p:txBody>
      </p:sp>
      <p:sp>
        <p:nvSpPr>
          <p:cNvPr id="4" name="Slide Number Placeholder 3"/>
          <p:cNvSpPr>
            <a:spLocks noGrp="1"/>
          </p:cNvSpPr>
          <p:nvPr>
            <p:ph type="sldNum" sz="quarter" idx="10"/>
          </p:nvPr>
        </p:nvSpPr>
        <p:spPr/>
        <p:txBody>
          <a:bodyPr/>
          <a:lstStyle/>
          <a:p>
            <a:fld id="{4BDBD510-5BE4-41AB-ABE2-D7768AC9625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pPr>
              <a:defRPr/>
            </a:pPr>
            <a:fld id="{59845C0C-71AD-4C8D-94F1-F66013B50348}" type="slidenum">
              <a:rPr lang="en-US" smtClean="0"/>
              <a:pPr>
                <a:defRPr/>
              </a:pPr>
              <a:t>20</a:t>
            </a:fld>
            <a:endParaRPr lang="en-US"/>
          </a:p>
        </p:txBody>
      </p:sp>
    </p:spTree>
    <p:extLst>
      <p:ext uri="{BB962C8B-B14F-4D97-AF65-F5344CB8AC3E}">
        <p14:creationId xmlns:p14="http://schemas.microsoft.com/office/powerpoint/2010/main" val="857408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4BDBD510-5BE4-41AB-ABE2-D7768AC9625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jeff</a:t>
            </a:r>
            <a:endParaRPr lang="en-US" dirty="0"/>
          </a:p>
        </p:txBody>
      </p:sp>
      <p:sp>
        <p:nvSpPr>
          <p:cNvPr id="4" name="Slide Number Placeholder 3"/>
          <p:cNvSpPr>
            <a:spLocks noGrp="1"/>
          </p:cNvSpPr>
          <p:nvPr>
            <p:ph type="sldNum" sz="quarter" idx="10"/>
          </p:nvPr>
        </p:nvSpPr>
        <p:spPr/>
        <p:txBody>
          <a:bodyPr/>
          <a:lstStyle/>
          <a:p>
            <a:fld id="{4BDBD510-5BE4-41AB-ABE2-D7768AC9625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jeff</a:t>
            </a:r>
            <a:endParaRPr lang="en-US" dirty="0"/>
          </a:p>
        </p:txBody>
      </p:sp>
      <p:sp>
        <p:nvSpPr>
          <p:cNvPr id="4" name="Slide Number Placeholder 3"/>
          <p:cNvSpPr>
            <a:spLocks noGrp="1"/>
          </p:cNvSpPr>
          <p:nvPr>
            <p:ph type="sldNum" sz="quarter" idx="10"/>
          </p:nvPr>
        </p:nvSpPr>
        <p:spPr/>
        <p:txBody>
          <a:bodyPr/>
          <a:lstStyle/>
          <a:p>
            <a:fld id="{4BDBD510-5BE4-41AB-ABE2-D7768AC9625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jeff</a:t>
            </a:r>
            <a:endParaRPr lang="en-US" dirty="0"/>
          </a:p>
        </p:txBody>
      </p:sp>
      <p:sp>
        <p:nvSpPr>
          <p:cNvPr id="4" name="Slide Number Placeholder 3"/>
          <p:cNvSpPr>
            <a:spLocks noGrp="1"/>
          </p:cNvSpPr>
          <p:nvPr>
            <p:ph type="sldNum" sz="quarter" idx="10"/>
          </p:nvPr>
        </p:nvSpPr>
        <p:spPr/>
        <p:txBody>
          <a:bodyPr/>
          <a:lstStyle/>
          <a:p>
            <a:fld id="{C379C69E-5B35-4B48-8A30-6916B30CA810}" type="slidenum">
              <a:rPr lang="en-US" smtClean="0"/>
              <a:pPr/>
              <a:t>24</a:t>
            </a:fld>
            <a:endParaRPr lang="en-US"/>
          </a:p>
        </p:txBody>
      </p:sp>
    </p:spTree>
    <p:extLst>
      <p:ext uri="{BB962C8B-B14F-4D97-AF65-F5344CB8AC3E}">
        <p14:creationId xmlns:p14="http://schemas.microsoft.com/office/powerpoint/2010/main" val="25016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Jeff</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With its present data management capability and neutral, science-based recognition, NERACOOS is the logical organization to be the home for the ISMN. </a:t>
            </a:r>
          </a:p>
          <a:p>
            <a:endParaRPr lang="en-US" dirty="0"/>
          </a:p>
        </p:txBody>
      </p:sp>
      <p:sp>
        <p:nvSpPr>
          <p:cNvPr id="4" name="Slide Number Placeholder 3"/>
          <p:cNvSpPr>
            <a:spLocks noGrp="1"/>
          </p:cNvSpPr>
          <p:nvPr>
            <p:ph type="sldNum" sz="quarter" idx="10"/>
          </p:nvPr>
        </p:nvSpPr>
        <p:spPr/>
        <p:txBody>
          <a:bodyPr/>
          <a:lstStyle/>
          <a:p>
            <a:fld id="{4BDBD510-5BE4-41AB-ABE2-D7768AC9625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4BDBD510-5BE4-41AB-ABE2-D7768AC9625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jeff</a:t>
            </a:r>
            <a:endParaRPr lang="en-US" dirty="0"/>
          </a:p>
        </p:txBody>
      </p:sp>
      <p:sp>
        <p:nvSpPr>
          <p:cNvPr id="4" name="Slide Number Placeholder 3"/>
          <p:cNvSpPr>
            <a:spLocks noGrp="1"/>
          </p:cNvSpPr>
          <p:nvPr>
            <p:ph type="sldNum" sz="quarter" idx="10"/>
          </p:nvPr>
        </p:nvSpPr>
        <p:spPr/>
        <p:txBody>
          <a:bodyPr/>
          <a:lstStyle/>
          <a:p>
            <a:fld id="{4BDBD510-5BE4-41AB-ABE2-D7768AC96253}"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PICTURE</a:t>
            </a:r>
          </a:p>
          <a:p>
            <a:r>
              <a:rPr lang="en-US" dirty="0" smtClean="0"/>
              <a:t>matt</a:t>
            </a:r>
            <a:endParaRPr lang="en-US" dirty="0"/>
          </a:p>
        </p:txBody>
      </p:sp>
      <p:sp>
        <p:nvSpPr>
          <p:cNvPr id="4" name="Slide Number Placeholder 3"/>
          <p:cNvSpPr>
            <a:spLocks noGrp="1"/>
          </p:cNvSpPr>
          <p:nvPr>
            <p:ph type="sldNum" sz="quarter" idx="10"/>
          </p:nvPr>
        </p:nvSpPr>
        <p:spPr/>
        <p:txBody>
          <a:bodyPr/>
          <a:lstStyle/>
          <a:p>
            <a:pPr>
              <a:defRPr/>
            </a:pPr>
            <a:fld id="{59845C0C-71AD-4C8D-94F1-F66013B50348}" type="slidenum">
              <a:rPr lang="en-US" smtClean="0"/>
              <a:pPr>
                <a:defRPr/>
              </a:pPr>
              <a:t>3</a:t>
            </a:fld>
            <a:endParaRPr lang="en-US"/>
          </a:p>
        </p:txBody>
      </p:sp>
    </p:spTree>
    <p:extLst>
      <p:ext uri="{BB962C8B-B14F-4D97-AF65-F5344CB8AC3E}">
        <p14:creationId xmlns:p14="http://schemas.microsoft.com/office/powerpoint/2010/main" val="367396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matt</a:t>
            </a:r>
          </a:p>
          <a:p>
            <a:pPr eaLnBrk="1" hangingPunct="1">
              <a:spcBef>
                <a:spcPct val="0"/>
              </a:spcBef>
            </a:pPr>
            <a:endParaRPr lang="en-US" dirty="0" smtClean="0"/>
          </a:p>
          <a:p>
            <a:r>
              <a:rPr lang="en-US" sz="1200" kern="1200" dirty="0" smtClean="0">
                <a:solidFill>
                  <a:schemeClr val="tx1"/>
                </a:solidFill>
                <a:latin typeface="+mn-lt"/>
                <a:ea typeface="+mn-ea"/>
                <a:cs typeface="+mn-cs"/>
              </a:rPr>
              <a:t>Historical SST observations from lightships and light-houses, combined with recent buoy and shore station observations, show significant long-term warming along the northeast U.S. coast and no significant trend along the southeast coast. To the north of Cape Hatteras, SSTs are warming at a rate 1.8–2.5 times larger than the regional atmospheric temperature trend but similar to atmospheric trends over Labrador and the Arctic, the</a:t>
            </a:r>
          </a:p>
          <a:p>
            <a:r>
              <a:rPr lang="en-US" sz="1200" kern="1200" dirty="0" smtClean="0">
                <a:solidFill>
                  <a:schemeClr val="tx1"/>
                </a:solidFill>
                <a:latin typeface="+mn-lt"/>
                <a:ea typeface="+mn-ea"/>
                <a:cs typeface="+mn-cs"/>
              </a:rPr>
              <a:t>source waters for the GOM and MAB. This suggests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that along-shelf transport results in coastal ocean warming that exceeds local atmospheric temperature increases. Thus, changes in ice cover (</a:t>
            </a:r>
            <a:r>
              <a:rPr lang="en-US" sz="1200" kern="1200" dirty="0" err="1" smtClean="0">
                <a:solidFill>
                  <a:schemeClr val="tx1"/>
                </a:solidFill>
                <a:latin typeface="+mn-lt"/>
                <a:ea typeface="+mn-ea"/>
                <a:cs typeface="+mn-cs"/>
              </a:rPr>
              <a:t>Stroeve</a:t>
            </a:r>
            <a:r>
              <a:rPr lang="en-US" sz="1200" kern="1200" dirty="0" smtClean="0">
                <a:solidFill>
                  <a:schemeClr val="tx1"/>
                </a:solidFill>
                <a:latin typeface="+mn-lt"/>
                <a:ea typeface="+mn-ea"/>
                <a:cs typeface="+mn-cs"/>
              </a:rPr>
              <a:t> et al. 2007) and continued Arctic warming (Steele et al. 2008; </a:t>
            </a:r>
            <a:r>
              <a:rPr lang="en-US" sz="1200" kern="1200" dirty="0" err="1" smtClean="0">
                <a:solidFill>
                  <a:schemeClr val="tx1"/>
                </a:solidFill>
                <a:latin typeface="+mn-lt"/>
                <a:ea typeface="+mn-ea"/>
                <a:cs typeface="+mn-cs"/>
              </a:rPr>
              <a:t>Trenberth</a:t>
            </a:r>
            <a:r>
              <a:rPr lang="en-US" sz="1200" kern="1200" dirty="0" smtClean="0">
                <a:solidFill>
                  <a:schemeClr val="tx1"/>
                </a:solidFill>
                <a:latin typeface="+mn-lt"/>
                <a:ea typeface="+mn-ea"/>
                <a:cs typeface="+mn-cs"/>
              </a:rPr>
              <a:t> et al. 2007) could have a profound impact on the north-east U.S. coastal ocean, because temperature plays a key role in coastal ecosystems , affecting livable habitat ranges and spawning behaviors of commercially important species.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Composite average SST anomalies (black) for GOM, MAB, SAB, and FL, smoothed with a 5-yr running mean, plus regional surface air temperature anomalies (gray) for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northeast United States, southeast United States, and Labrador. Best linear fits are plotted (thick dashed lines), and trends with 95% confidence intervals are noted</a:t>
            </a:r>
          </a:p>
          <a:p>
            <a:endParaRPr lang="en-US" sz="1200" kern="1200" dirty="0">
              <a:solidFill>
                <a:schemeClr val="tx1"/>
              </a:solidFill>
              <a:latin typeface="+mn-lt"/>
              <a:ea typeface="+mn-ea"/>
              <a:cs typeface="+mn-cs"/>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CD18C3-F5E4-45F7-9C05-5529F3AD471B}" type="slidenum">
              <a:rPr lang="en-US" smtClean="0"/>
              <a:pPr fontAlgn="base">
                <a:spcBef>
                  <a:spcPct val="0"/>
                </a:spcBef>
                <a:spcAft>
                  <a:spcPct val="0"/>
                </a:spcAft>
              </a:pPr>
              <a:t>4</a:t>
            </a:fld>
            <a:endParaRPr lang="en-US" smtClean="0"/>
          </a:p>
        </p:txBody>
      </p:sp>
    </p:spTree>
    <p:extLst>
      <p:ext uri="{BB962C8B-B14F-4D97-AF65-F5344CB8AC3E}">
        <p14:creationId xmlns:p14="http://schemas.microsoft.com/office/powerpoint/2010/main" val="235281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Matt</a:t>
            </a:r>
          </a:p>
          <a:p>
            <a:pPr eaLnBrk="1" hangingPunct="1">
              <a:spcBef>
                <a:spcPct val="0"/>
              </a:spcBef>
            </a:pPr>
            <a:endParaRPr lang="en-US" dirty="0" smtClean="0"/>
          </a:p>
          <a:p>
            <a:pPr eaLnBrk="1" hangingPunct="1">
              <a:spcBef>
                <a:spcPct val="0"/>
              </a:spcBef>
            </a:pPr>
            <a:r>
              <a:rPr lang="en-US" dirty="0" smtClean="0"/>
              <a:t>NOTES FROM THE ISMN S&amp;P Plan:</a:t>
            </a:r>
          </a:p>
          <a:p>
            <a:pPr eaLnBrk="1" hangingPunct="1">
              <a:spcBef>
                <a:spcPct val="0"/>
              </a:spcBef>
            </a:pPr>
            <a:r>
              <a:rPr lang="en-US" i="1" dirty="0" smtClean="0"/>
              <a:t>Calanus finmarchicus</a:t>
            </a:r>
            <a:r>
              <a:rPr lang="en-US" dirty="0" smtClean="0"/>
              <a:t>, is incredibly abundant in the deep GOM and often along its coastal shelf (Bigelow 1924; Johnson et al. 2011; Runge and Jones 2012). </a:t>
            </a:r>
            <a:r>
              <a:rPr lang="en-US" dirty="0" err="1" smtClean="0"/>
              <a:t>Euphausids</a:t>
            </a:r>
            <a:r>
              <a:rPr lang="en-US" dirty="0" smtClean="0"/>
              <a:t>, particularly </a:t>
            </a:r>
            <a:r>
              <a:rPr lang="en-US" i="1" dirty="0" err="1" smtClean="0"/>
              <a:t>Meganyctiphanes</a:t>
            </a:r>
            <a:r>
              <a:rPr lang="en-US" i="1" dirty="0" smtClean="0"/>
              <a:t> </a:t>
            </a:r>
            <a:r>
              <a:rPr lang="en-US" i="1" dirty="0" err="1" smtClean="0"/>
              <a:t>norvegica</a:t>
            </a:r>
            <a:r>
              <a:rPr lang="en-US" dirty="0" smtClean="0"/>
              <a:t>, are another energy rich zooplankton known to be very abundant in the Gulf of Maine but not well sampled. Recent statistical-based modeling of </a:t>
            </a:r>
            <a:r>
              <a:rPr lang="en-US" i="1" dirty="0" smtClean="0"/>
              <a:t>C. finmarchicus</a:t>
            </a:r>
            <a:r>
              <a:rPr lang="en-US" dirty="0" smtClean="0"/>
              <a:t> habitat characteristics, especially SST, predicts that ocean warming will drive the distribution of </a:t>
            </a:r>
            <a:r>
              <a:rPr lang="en-US" i="1" dirty="0" err="1" smtClean="0"/>
              <a:t>C.finmarchicus</a:t>
            </a:r>
            <a:r>
              <a:rPr lang="en-US" dirty="0" smtClean="0"/>
              <a:t> northward out of the GOM over the next several decades (</a:t>
            </a:r>
            <a:r>
              <a:rPr lang="en-US" dirty="0" err="1" smtClean="0"/>
              <a:t>Reygondeau</a:t>
            </a:r>
            <a:r>
              <a:rPr lang="en-US" dirty="0" smtClean="0"/>
              <a:t> and </a:t>
            </a:r>
            <a:r>
              <a:rPr lang="en-US" dirty="0" err="1" smtClean="0"/>
              <a:t>Beaugrand</a:t>
            </a:r>
            <a:r>
              <a:rPr lang="en-US" dirty="0" smtClean="0"/>
              <a:t> 2011). There is no similar study of </a:t>
            </a:r>
            <a:r>
              <a:rPr lang="en-US" i="1" dirty="0" smtClean="0"/>
              <a:t>M. </a:t>
            </a:r>
            <a:r>
              <a:rPr lang="en-US" i="1" dirty="0" err="1" smtClean="0"/>
              <a:t>norvegica</a:t>
            </a:r>
            <a:r>
              <a:rPr lang="en-US" dirty="0" smtClean="0"/>
              <a:t> or other </a:t>
            </a:r>
            <a:r>
              <a:rPr lang="en-US" dirty="0" err="1" smtClean="0"/>
              <a:t>euphausid</a:t>
            </a:r>
            <a:r>
              <a:rPr lang="en-US" dirty="0" smtClean="0"/>
              <a:t> species, but since it also resides at the southern edge of its subarctic range in the GOM, its distribution is also likely to be sensitive to these temp changes. By storing energy derived from spring and summer primary production, </a:t>
            </a:r>
            <a:r>
              <a:rPr lang="en-US" i="1" dirty="0" smtClean="0"/>
              <a:t>C. </a:t>
            </a:r>
            <a:r>
              <a:rPr lang="en-US" i="1" dirty="0" err="1" smtClean="0"/>
              <a:t>finmarchicus</a:t>
            </a:r>
            <a:r>
              <a:rPr lang="en-US" dirty="0" smtClean="0"/>
              <a:t> and </a:t>
            </a:r>
            <a:r>
              <a:rPr lang="en-US" dirty="0" err="1" smtClean="0"/>
              <a:t>euphausids</a:t>
            </a:r>
            <a:r>
              <a:rPr lang="en-US" dirty="0" smtClean="0"/>
              <a:t> sustain a high biomass of energy rich forage fish species, notably Atlantic herring, silver hake and </a:t>
            </a:r>
            <a:r>
              <a:rPr lang="en-US" dirty="0" err="1" smtClean="0"/>
              <a:t>sandlance</a:t>
            </a:r>
            <a:r>
              <a:rPr lang="en-US" dirty="0" smtClean="0"/>
              <a:t>.  These forage species are in turn primary prey for several species of marine mammals, seabirds, </a:t>
            </a:r>
            <a:r>
              <a:rPr lang="en-US" dirty="0" err="1" smtClean="0"/>
              <a:t>groundfish</a:t>
            </a:r>
            <a:r>
              <a:rPr lang="en-US" dirty="0" smtClean="0"/>
              <a:t> and highly migratory fishes such as Bluefin tuna. As there is no known functional substitute for these energy rich zooplankton in the Gulf of Maine system, substantial reduction in their abundance could trigger a regional ecosystem shift.  These components of the Gulf of Maine ecosystems are therefore hypothesized to be sentinel candidates for enhanced observing in the ISMN.</a:t>
            </a:r>
          </a:p>
          <a:p>
            <a:pPr eaLnBrk="1" hangingPunct="1">
              <a:spcBef>
                <a:spcPct val="0"/>
              </a:spcBef>
            </a:pPr>
            <a:r>
              <a:rPr lang="en-US" dirty="0" smtClean="0"/>
              <a:t> </a:t>
            </a:r>
          </a:p>
          <a:p>
            <a:pPr eaLnBrk="1" hangingPunct="1">
              <a:spcBef>
                <a:spcPct val="0"/>
              </a:spcBef>
            </a:pPr>
            <a:endParaRPr 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4B7E6BC-D9A8-4BDA-925D-6BD636AFAAA1}" type="slidenum">
              <a:rPr lang="en-US" smtClean="0"/>
              <a:pPr fontAlgn="base">
                <a:spcBef>
                  <a:spcPct val="0"/>
                </a:spcBef>
                <a:spcAft>
                  <a:spcPct val="0"/>
                </a:spcAft>
              </a:pPr>
              <a:t>5</a:t>
            </a:fld>
            <a:endParaRPr lang="en-US" smtClean="0"/>
          </a:p>
        </p:txBody>
      </p:sp>
    </p:spTree>
    <p:extLst>
      <p:ext uri="{BB962C8B-B14F-4D97-AF65-F5344CB8AC3E}">
        <p14:creationId xmlns:p14="http://schemas.microsoft.com/office/powerpoint/2010/main" val="3667118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pPr>
              <a:defRPr/>
            </a:pPr>
            <a:fld id="{59845C0C-71AD-4C8D-94F1-F66013B50348}" type="slidenum">
              <a:rPr lang="en-US" smtClean="0"/>
              <a:pPr>
                <a:defRPr/>
              </a:pPr>
              <a:t>6</a:t>
            </a:fld>
            <a:endParaRPr lang="en-US"/>
          </a:p>
        </p:txBody>
      </p:sp>
    </p:spTree>
    <p:extLst>
      <p:ext uri="{BB962C8B-B14F-4D97-AF65-F5344CB8AC3E}">
        <p14:creationId xmlns:p14="http://schemas.microsoft.com/office/powerpoint/2010/main" val="230832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4BDBD510-5BE4-41AB-ABE2-D7768AC9625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845C0C-71AD-4C8D-94F1-F66013B50348}" type="slidenum">
              <a:rPr lang="en-US" smtClean="0"/>
              <a:pPr>
                <a:defRPr/>
              </a:pPr>
              <a:t>8</a:t>
            </a:fld>
            <a:endParaRPr lang="en-US"/>
          </a:p>
        </p:txBody>
      </p:sp>
    </p:spTree>
    <p:extLst>
      <p:ext uri="{BB962C8B-B14F-4D97-AF65-F5344CB8AC3E}">
        <p14:creationId xmlns:p14="http://schemas.microsoft.com/office/powerpoint/2010/main" val="2034373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solidFill>
                  <a:srgbClr val="FFFF00"/>
                </a:solidFill>
              </a:rPr>
              <a:t>NERACOOS Strategic Priorities, 2011-2016</a:t>
            </a:r>
            <a:endParaRPr lang="en-US" sz="1600" dirty="0" smtClean="0">
              <a:solidFill>
                <a:srgbClr val="FFFF00"/>
              </a:solidFill>
            </a:endParaRPr>
          </a:p>
          <a:p>
            <a:r>
              <a:rPr lang="en-US" sz="1400" b="1" dirty="0" smtClean="0">
                <a:solidFill>
                  <a:srgbClr val="FFFF00"/>
                </a:solidFill>
              </a:rPr>
              <a:t>Ocean and Coastal Ecosystem Health: </a:t>
            </a:r>
          </a:p>
          <a:p>
            <a:endParaRPr lang="en-US" sz="1400" dirty="0" smtClean="0">
              <a:solidFill>
                <a:srgbClr val="FFFF00"/>
              </a:solidFill>
            </a:endParaRPr>
          </a:p>
          <a:p>
            <a:r>
              <a:rPr lang="en-US" dirty="0" smtClean="0"/>
              <a:t>Create an </a:t>
            </a:r>
            <a:r>
              <a:rPr lang="en-US" u="sng" dirty="0" smtClean="0"/>
              <a:t>Integrated Regional Sentinel Monitoring Program </a:t>
            </a:r>
            <a:r>
              <a:rPr lang="en-US" dirty="0" smtClean="0"/>
              <a:t>from the Canadian Maritimes to the New York Bight and Long Island Sound that includes current efforts. Key partners include but are not limited to OOI, MWRA, SBNMS, NMFS, NERRs, LISS, Estuaries Programs, and AZMP. Standardization of protocols and quality assurance where possible together with repeated sampling at fixed locations is important to allow regional scale comparisons. A variety of sampling platforms will be used as applicable (remote sensing, moorings, gliders, drifters, research vessels, ships of opportunity, etc.). Elements include;  </a:t>
            </a:r>
          </a:p>
          <a:p>
            <a:endParaRPr lang="en-US" dirty="0" smtClean="0"/>
          </a:p>
          <a:p>
            <a:r>
              <a:rPr lang="en-US" u="sng" dirty="0" smtClean="0"/>
              <a:t>Water column properties </a:t>
            </a:r>
            <a:r>
              <a:rPr lang="en-US" dirty="0" smtClean="0"/>
              <a:t>including physical, biogeochemical, and pelagic community structure and species richness  </a:t>
            </a:r>
          </a:p>
          <a:p>
            <a:r>
              <a:rPr lang="en-US" u="sng" dirty="0" smtClean="0"/>
              <a:t>Benthic properties </a:t>
            </a:r>
            <a:r>
              <a:rPr lang="en-US" dirty="0" smtClean="0"/>
              <a:t>including community structure, species richness, and habitat characterization with surficial sediment composition, and </a:t>
            </a:r>
          </a:p>
          <a:p>
            <a:r>
              <a:rPr lang="en-US" u="sng" dirty="0" smtClean="0"/>
              <a:t>Online environmental event reporting tool  </a:t>
            </a:r>
            <a:r>
              <a:rPr lang="en-US" dirty="0" smtClean="0"/>
              <a:t>for fish kills, algae blooms, sudden wetland dieback, invasive species, etc. </a:t>
            </a:r>
          </a:p>
          <a:p>
            <a:endParaRPr lang="en-US" dirty="0" smtClean="0"/>
          </a:p>
          <a:p>
            <a:r>
              <a:rPr lang="en-US" sz="1200" dirty="0" smtClean="0"/>
              <a:t>Spring 2012: OCEH Committees of NERACOOS and NROC </a:t>
            </a:r>
            <a:r>
              <a:rPr lang="en-US" sz="1200" dirty="0" err="1" smtClean="0"/>
              <a:t>mergeJ</a:t>
            </a:r>
            <a:r>
              <a:rPr lang="en-US" sz="1200" dirty="0" smtClean="0"/>
              <a:t>. Runge, M. Cot</a:t>
            </a:r>
            <a:r>
              <a:rPr lang="fr-CA" sz="1200" dirty="0" smtClean="0"/>
              <a:t>é</a:t>
            </a:r>
            <a:r>
              <a:rPr lang="en-US" sz="1200" dirty="0" smtClean="0"/>
              <a:t> and B. Thompson as co-chairs</a:t>
            </a:r>
            <a:endParaRPr lang="en-US" dirty="0" smtClean="0"/>
          </a:p>
          <a:p>
            <a:endParaRPr lang="en-US" dirty="0"/>
          </a:p>
        </p:txBody>
      </p:sp>
      <p:sp>
        <p:nvSpPr>
          <p:cNvPr id="4" name="Slide Number Placeholder 3"/>
          <p:cNvSpPr>
            <a:spLocks noGrp="1"/>
          </p:cNvSpPr>
          <p:nvPr>
            <p:ph type="sldNum" sz="quarter" idx="10"/>
          </p:nvPr>
        </p:nvSpPr>
        <p:spPr/>
        <p:txBody>
          <a:bodyPr/>
          <a:lstStyle/>
          <a:p>
            <a:fld id="{4BDBD510-5BE4-41AB-ABE2-D7768AC9625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F01C82-9110-4744-A8CB-4D7E98502F92}" type="datetimeFigureOut">
              <a:rPr lang="en-US" smtClean="0"/>
              <a:pPr/>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D672C-E7A4-41C7-BE2B-E10B729114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01C82-9110-4744-A8CB-4D7E98502F92}" type="datetimeFigureOut">
              <a:rPr lang="en-US" smtClean="0"/>
              <a:pPr/>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D672C-E7A4-41C7-BE2B-E10B729114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01C82-9110-4744-A8CB-4D7E98502F92}" type="datetimeFigureOut">
              <a:rPr lang="en-US" smtClean="0"/>
              <a:pPr/>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D672C-E7A4-41C7-BE2B-E10B729114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01C82-9110-4744-A8CB-4D7E98502F92}" type="datetimeFigureOut">
              <a:rPr lang="en-US" smtClean="0"/>
              <a:pPr/>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D672C-E7A4-41C7-BE2B-E10B729114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01C82-9110-4744-A8CB-4D7E98502F92}" type="datetimeFigureOut">
              <a:rPr lang="en-US" smtClean="0"/>
              <a:pPr/>
              <a:t>6/18/2015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D672C-E7A4-41C7-BE2B-E10B729114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F01C82-9110-4744-A8CB-4D7E98502F92}" type="datetimeFigureOut">
              <a:rPr lang="en-US" smtClean="0"/>
              <a:pPr/>
              <a:t>6/18/2015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D672C-E7A4-41C7-BE2B-E10B729114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F01C82-9110-4744-A8CB-4D7E98502F92}" type="datetimeFigureOut">
              <a:rPr lang="en-US" smtClean="0"/>
              <a:pPr/>
              <a:t>6/18/2015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8D672C-E7A4-41C7-BE2B-E10B729114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01C82-9110-4744-A8CB-4D7E98502F92}" type="datetimeFigureOut">
              <a:rPr lang="en-US" smtClean="0"/>
              <a:pPr/>
              <a:t>6/18/2015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8D672C-E7A4-41C7-BE2B-E10B729114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01C82-9110-4744-A8CB-4D7E98502F92}" type="datetimeFigureOut">
              <a:rPr lang="en-US" smtClean="0"/>
              <a:pPr/>
              <a:t>6/18/2015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8D672C-E7A4-41C7-BE2B-E10B729114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01C82-9110-4744-A8CB-4D7E98502F92}" type="datetimeFigureOut">
              <a:rPr lang="en-US" smtClean="0"/>
              <a:pPr/>
              <a:t>6/18/2015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D672C-E7A4-41C7-BE2B-E10B729114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01C82-9110-4744-A8CB-4D7E98502F92}" type="datetimeFigureOut">
              <a:rPr lang="en-US" smtClean="0"/>
              <a:pPr/>
              <a:t>6/18/2015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D672C-E7A4-41C7-BE2B-E10B729114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01C82-9110-4744-A8CB-4D7E98502F92}" type="datetimeFigureOut">
              <a:rPr lang="en-US" smtClean="0"/>
              <a:pPr/>
              <a:t>6/18/2015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D672C-E7A4-41C7-BE2B-E10B7291141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3400" y="228600"/>
            <a:ext cx="8229600" cy="1325563"/>
          </a:xfrm>
        </p:spPr>
        <p:txBody>
          <a:bodyPr>
            <a:noAutofit/>
          </a:bodyPr>
          <a:lstStyle/>
          <a:p>
            <a:pPr eaLnBrk="1" fontAlgn="auto" hangingPunct="1">
              <a:spcAft>
                <a:spcPts val="0"/>
              </a:spcAft>
              <a:defRPr/>
            </a:pPr>
            <a:r>
              <a:rPr lang="en-US" sz="2800" b="1" dirty="0" smtClean="0"/>
              <a:t>Integrated Sentinel Monitoring Network (ISMN) for Ecosystem Change in Northeastern U.S. </a:t>
            </a:r>
            <a:br>
              <a:rPr lang="en-US" sz="2800" b="1" dirty="0" smtClean="0"/>
            </a:br>
            <a:r>
              <a:rPr lang="en-US" sz="2800" b="1" dirty="0" smtClean="0"/>
              <a:t>Ocean and  Coastal  Waters</a:t>
            </a:r>
            <a:endParaRPr lang="en-US" sz="2800" dirty="0" smtClean="0"/>
          </a:p>
        </p:txBody>
      </p:sp>
      <p:pic>
        <p:nvPicPr>
          <p:cNvPr id="4099"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286000"/>
            <a:ext cx="6172200" cy="4103536"/>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2800" b="1" dirty="0" smtClean="0">
                <a:solidFill>
                  <a:srgbClr val="FFFF00"/>
                </a:solidFill>
              </a:rPr>
              <a:t>What is the ISMN?</a:t>
            </a:r>
            <a:endParaRPr lang="en-US" sz="2800" b="1" dirty="0">
              <a:solidFill>
                <a:srgbClr val="FFFF00"/>
              </a:solidFill>
            </a:endParaRPr>
          </a:p>
        </p:txBody>
      </p:sp>
      <p:sp>
        <p:nvSpPr>
          <p:cNvPr id="3" name="Content Placeholder 2"/>
          <p:cNvSpPr>
            <a:spLocks noGrp="1"/>
          </p:cNvSpPr>
          <p:nvPr>
            <p:ph idx="1"/>
          </p:nvPr>
        </p:nvSpPr>
        <p:spPr>
          <a:xfrm>
            <a:off x="457200" y="990600"/>
            <a:ext cx="8001000" cy="4876800"/>
          </a:xfrm>
        </p:spPr>
        <p:txBody>
          <a:bodyPr>
            <a:noAutofit/>
          </a:bodyPr>
          <a:lstStyle/>
          <a:p>
            <a:pPr marL="0" indent="0">
              <a:spcBef>
                <a:spcPts val="0"/>
              </a:spcBef>
              <a:buNone/>
            </a:pPr>
            <a:r>
              <a:rPr lang="en-US" sz="2200" dirty="0" smtClean="0"/>
              <a:t>The ISMN is a new regional infrastructure that: </a:t>
            </a:r>
          </a:p>
          <a:p>
            <a:pPr marL="914400" lvl="1" indent="-514350">
              <a:spcBef>
                <a:spcPts val="0"/>
              </a:spcBef>
              <a:buFont typeface="+mj-lt"/>
              <a:buAutoNum type="arabicPeriod"/>
            </a:pPr>
            <a:r>
              <a:rPr lang="en-US" sz="2200" dirty="0" smtClean="0"/>
              <a:t>Represents an agreement among a wide range of federal and state  agencies, researchers and non-government organizations of the need for a more integrated approach to assessing ecosystem change </a:t>
            </a:r>
          </a:p>
          <a:p>
            <a:pPr marL="914400" lvl="1" indent="-514350">
              <a:spcBef>
                <a:spcPts val="0"/>
              </a:spcBef>
              <a:buFont typeface="+mj-lt"/>
              <a:buAutoNum type="arabicPeriod"/>
            </a:pPr>
            <a:r>
              <a:rPr lang="en-US" sz="2200" dirty="0" smtClean="0"/>
              <a:t>Coordinates collection of consistent and long-term data </a:t>
            </a:r>
            <a:r>
              <a:rPr lang="en-US" sz="2200" dirty="0"/>
              <a:t>on NE coastal and ocean critical </a:t>
            </a:r>
            <a:r>
              <a:rPr lang="en-US" sz="2200" dirty="0" smtClean="0"/>
              <a:t>ecosystem properties </a:t>
            </a:r>
          </a:p>
          <a:p>
            <a:pPr marL="914400" lvl="1" indent="-514350">
              <a:spcBef>
                <a:spcPts val="0"/>
              </a:spcBef>
              <a:buFont typeface="+mj-lt"/>
              <a:buAutoNum type="arabicPeriod"/>
            </a:pPr>
            <a:r>
              <a:rPr lang="en-US" sz="2200" dirty="0" smtClean="0"/>
              <a:t>Supports  a comprehensive, centralized and easy-to-use system for managing observations data</a:t>
            </a:r>
          </a:p>
          <a:p>
            <a:pPr marL="914400" lvl="1" indent="-514350">
              <a:spcBef>
                <a:spcPts val="0"/>
              </a:spcBef>
              <a:buFont typeface="+mj-lt"/>
              <a:buAutoNum type="arabicPeriod"/>
            </a:pPr>
            <a:r>
              <a:rPr lang="en-US" sz="2200" dirty="0" smtClean="0"/>
              <a:t>Supports integrated analysis, </a:t>
            </a:r>
            <a:r>
              <a:rPr lang="en-US" sz="2200" dirty="0"/>
              <a:t> </a:t>
            </a:r>
            <a:r>
              <a:rPr lang="en-US" sz="2200" dirty="0" smtClean="0"/>
              <a:t>interpretation, and prediction of change in  regional coastal and ocean ecosystems</a:t>
            </a:r>
          </a:p>
          <a:p>
            <a:pPr marL="914400" lvl="1" indent="-514350">
              <a:spcBef>
                <a:spcPts val="0"/>
              </a:spcBef>
              <a:buFont typeface="+mj-lt"/>
              <a:buAutoNum type="arabicPeriod"/>
            </a:pPr>
            <a:r>
              <a:rPr lang="en-US" sz="2200" dirty="0" smtClean="0"/>
              <a:t>Connects managers, industry and the public to </a:t>
            </a:r>
            <a:r>
              <a:rPr lang="en-US" sz="2200" dirty="0"/>
              <a:t>timely </a:t>
            </a:r>
            <a:r>
              <a:rPr lang="en-US" sz="2200" dirty="0" smtClean="0"/>
              <a:t>information about </a:t>
            </a:r>
            <a:r>
              <a:rPr lang="en-US" sz="2200" dirty="0"/>
              <a:t>the status  </a:t>
            </a:r>
            <a:r>
              <a:rPr lang="en-US" sz="2200" dirty="0" smtClean="0"/>
              <a:t>and implications of </a:t>
            </a:r>
            <a:r>
              <a:rPr lang="en-US" sz="2200" dirty="0"/>
              <a:t>change in </a:t>
            </a:r>
            <a:r>
              <a:rPr lang="en-US" sz="2200" dirty="0" smtClean="0"/>
              <a:t>coastal </a:t>
            </a:r>
            <a:r>
              <a:rPr lang="en-US" sz="2200" dirty="0"/>
              <a:t>ecosystems </a:t>
            </a:r>
            <a:endParaRPr lang="en-US" sz="2200" dirty="0" smtClean="0"/>
          </a:p>
          <a:p>
            <a:pPr marL="914400" lvl="1" indent="-514350">
              <a:spcBef>
                <a:spcPts val="0"/>
              </a:spcBef>
              <a:buNone/>
            </a:pPr>
            <a:endParaRPr lang="en-US" sz="2200" dirty="0" smtClean="0"/>
          </a:p>
          <a:p>
            <a:pPr marL="514350" indent="-514350">
              <a:buNone/>
            </a:pP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86750" cy="685800"/>
          </a:xfrm>
        </p:spPr>
        <p:txBody>
          <a:bodyPr>
            <a:normAutofit/>
          </a:bodyPr>
          <a:lstStyle/>
          <a:p>
            <a:pPr eaLnBrk="1" fontAlgn="auto" hangingPunct="1">
              <a:spcAft>
                <a:spcPts val="0"/>
              </a:spcAft>
              <a:defRPr/>
            </a:pPr>
            <a:r>
              <a:rPr lang="en-US" altLang="en-US" sz="2800" b="1" dirty="0" smtClean="0">
                <a:solidFill>
                  <a:srgbClr val="FFFF00"/>
                </a:solidFill>
                <a:ea typeface="Calibri" pitchFamily="34" charset="0"/>
                <a:cs typeface="Times New Roman" pitchFamily="18" charset="0"/>
              </a:rPr>
              <a:t>Goal of the ISMN</a:t>
            </a:r>
            <a:endParaRPr lang="en-US" sz="2800" dirty="0"/>
          </a:p>
        </p:txBody>
      </p:sp>
      <p:sp>
        <p:nvSpPr>
          <p:cNvPr id="3" name="Content Placeholder 2"/>
          <p:cNvSpPr>
            <a:spLocks noGrp="1"/>
          </p:cNvSpPr>
          <p:nvPr>
            <p:ph idx="1"/>
          </p:nvPr>
        </p:nvSpPr>
        <p:spPr>
          <a:xfrm>
            <a:off x="342900" y="990600"/>
            <a:ext cx="8458200" cy="5334000"/>
          </a:xfrm>
        </p:spPr>
        <p:txBody>
          <a:bodyPr>
            <a:normAutofit/>
          </a:bodyPr>
          <a:lstStyle/>
          <a:p>
            <a:pPr marL="0" indent="0" eaLnBrk="1" fontAlgn="auto" hangingPunct="1">
              <a:spcAft>
                <a:spcPts val="0"/>
              </a:spcAft>
              <a:buFont typeface="Arial" panose="020B0604020202020204" pitchFamily="34" charset="0"/>
              <a:buNone/>
              <a:defRPr/>
            </a:pPr>
            <a:r>
              <a:rPr lang="en-US" sz="2200" b="1" dirty="0" smtClean="0"/>
              <a:t>VISION: </a:t>
            </a:r>
            <a:r>
              <a:rPr lang="en-US" sz="2200" dirty="0" smtClean="0"/>
              <a:t>To </a:t>
            </a:r>
            <a:r>
              <a:rPr lang="en-US" sz="2200" b="1" dirty="0">
                <a:solidFill>
                  <a:srgbClr val="FFFF00"/>
                </a:solidFill>
              </a:rPr>
              <a:t>create and sustain an adaptive sentinel monitoring and data management program </a:t>
            </a:r>
            <a:r>
              <a:rPr lang="en-US" sz="2200" dirty="0"/>
              <a:t>that </a:t>
            </a:r>
            <a:r>
              <a:rPr lang="en-US" sz="2200" b="1" dirty="0">
                <a:solidFill>
                  <a:srgbClr val="FFFF00"/>
                </a:solidFill>
              </a:rPr>
              <a:t>informs researchers, managers and the public</a:t>
            </a:r>
            <a:r>
              <a:rPr lang="en-US" sz="2200" dirty="0"/>
              <a:t> about ecosystem status and </a:t>
            </a:r>
            <a:r>
              <a:rPr lang="en-US" sz="2200" dirty="0" smtClean="0"/>
              <a:t>vulnerabilities, </a:t>
            </a:r>
            <a:r>
              <a:rPr lang="en-US" sz="2200" dirty="0"/>
              <a:t>and supports an integrated, ecosystem-based management framework for adaptive responses to climate change and related ecosystem pressures. </a:t>
            </a:r>
            <a:endParaRPr lang="en-US" sz="2200" dirty="0" smtClean="0"/>
          </a:p>
          <a:p>
            <a:pPr marL="0" indent="0" eaLnBrk="1" fontAlgn="auto" hangingPunct="1">
              <a:spcBef>
                <a:spcPts val="0"/>
              </a:spcBef>
              <a:spcAft>
                <a:spcPts val="0"/>
              </a:spcAft>
              <a:buFont typeface="Arial" panose="020B0604020202020204" pitchFamily="34" charset="0"/>
              <a:buNone/>
              <a:defRPr/>
            </a:pPr>
            <a:r>
              <a:rPr lang="en-US" sz="2200" dirty="0" smtClean="0"/>
              <a:t> </a:t>
            </a:r>
            <a:endParaRPr lang="en-US" sz="2200" dirty="0"/>
          </a:p>
          <a:p>
            <a:pPr marL="0" indent="0" eaLnBrk="1" fontAlgn="auto" hangingPunct="1">
              <a:spcAft>
                <a:spcPts val="0"/>
              </a:spcAft>
              <a:buFont typeface="Arial" panose="020B0604020202020204" pitchFamily="34" charset="0"/>
              <a:buNone/>
              <a:defRPr/>
            </a:pPr>
            <a:r>
              <a:rPr lang="en-US" sz="2200" b="1" dirty="0" smtClean="0"/>
              <a:t>GOAL: </a:t>
            </a:r>
            <a:r>
              <a:rPr lang="en-US" sz="2200" dirty="0" smtClean="0"/>
              <a:t>To </a:t>
            </a:r>
            <a:r>
              <a:rPr lang="en-US" sz="2200" b="1" dirty="0">
                <a:solidFill>
                  <a:srgbClr val="FFFF00"/>
                </a:solidFill>
              </a:rPr>
              <a:t>improve our ability to detect and understand the causes of long-term change</a:t>
            </a:r>
            <a:r>
              <a:rPr lang="en-US" sz="2200" dirty="0"/>
              <a:t> in the composition, structure, and function of Northeastern U.S. and Canadian maritime coastal </a:t>
            </a:r>
            <a:r>
              <a:rPr lang="en-US" sz="2200" dirty="0" smtClean="0"/>
              <a:t>and ocean ecosystems</a:t>
            </a:r>
            <a:r>
              <a:rPr lang="en-US" sz="2200" dirty="0"/>
              <a:t>. </a:t>
            </a:r>
            <a:endParaRPr lang="en-US" sz="2200" dirty="0" smtClean="0"/>
          </a:p>
          <a:p>
            <a:pPr marL="0" indent="0" algn="ctr">
              <a:spcBef>
                <a:spcPts val="0"/>
              </a:spcBef>
              <a:buNone/>
              <a:defRPr/>
            </a:pPr>
            <a:endParaRPr lang="en-US" sz="3600" b="1" dirty="0" smtClean="0">
              <a:solidFill>
                <a:srgbClr val="FFFF00"/>
              </a:solidFill>
            </a:endParaRPr>
          </a:p>
          <a:p>
            <a:pPr marL="0" indent="0" algn="ctr">
              <a:spcBef>
                <a:spcPts val="0"/>
              </a:spcBef>
              <a:buNone/>
              <a:defRPr/>
            </a:pPr>
            <a:r>
              <a:rPr lang="en-US" sz="3600" b="1" dirty="0" smtClean="0">
                <a:solidFill>
                  <a:srgbClr val="FFFF00"/>
                </a:solidFill>
              </a:rPr>
              <a:t>How was this done?</a:t>
            </a:r>
            <a:endParaRPr lang="en-US" sz="3600" dirty="0" smtClean="0"/>
          </a:p>
          <a:p>
            <a:pPr marL="0" indent="0" eaLnBrk="1" fontAlgn="auto" hangingPunct="1">
              <a:spcAft>
                <a:spcPts val="0"/>
              </a:spcAft>
              <a:buFont typeface="Arial" panose="020B0604020202020204" pitchFamily="34" charset="0"/>
              <a:buNone/>
              <a:defRPr/>
            </a:pPr>
            <a:endParaRPr lang="en-US" sz="3400" dirty="0" smtClean="0"/>
          </a:p>
          <a:p>
            <a:pPr marL="0" indent="0" eaLnBrk="1" fontAlgn="auto" hangingPunct="1">
              <a:spcBef>
                <a:spcPts val="0"/>
              </a:spcBef>
              <a:spcAft>
                <a:spcPts val="0"/>
              </a:spcAft>
              <a:buFont typeface="Arial" panose="020B0604020202020204" pitchFamily="34" charset="0"/>
              <a:buNone/>
              <a:defRPr/>
            </a:pPr>
            <a:endParaRPr lang="en-US" sz="3100" dirty="0"/>
          </a:p>
          <a:p>
            <a:pPr marL="0" indent="0" eaLnBrk="1" fontAlgn="auto" hangingPunct="1">
              <a:spcAft>
                <a:spcPts val="0"/>
              </a:spcAft>
              <a:buFont typeface="Arial" panose="020B0604020202020204" pitchFamily="34" charset="0"/>
              <a:buNone/>
              <a:defRPr/>
            </a:pPr>
            <a:endParaRPr lang="en-US" sz="3100" dirty="0" smtClean="0"/>
          </a:p>
          <a:p>
            <a:pPr eaLnBrk="1" fontAlgn="auto" hangingPunct="1">
              <a:spcAft>
                <a:spcPts val="0"/>
              </a:spcAft>
              <a:defRPr/>
            </a:pPr>
            <a:endParaRPr lang="en-US" dirty="0"/>
          </a:p>
        </p:txBody>
      </p:sp>
    </p:spTree>
    <p:extLst>
      <p:ext uri="{BB962C8B-B14F-4D97-AF65-F5344CB8AC3E}">
        <p14:creationId xmlns:p14="http://schemas.microsoft.com/office/powerpoint/2010/main" val="298339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304800"/>
            <a:ext cx="9144000" cy="914400"/>
          </a:xfrm>
        </p:spPr>
        <p:txBody>
          <a:bodyPr>
            <a:normAutofit fontScale="90000"/>
          </a:bodyPr>
          <a:lstStyle/>
          <a:p>
            <a:pPr>
              <a:defRPr/>
            </a:pPr>
            <a:r>
              <a:rPr lang="en-US" sz="2700" b="1" dirty="0" smtClean="0">
                <a:solidFill>
                  <a:srgbClr val="FFFF00"/>
                </a:solidFill>
              </a:rPr>
              <a:t>1) 5 Workshops – convened 50 scientists and managers to discuss the establishment and implementation of an ISMN framework</a:t>
            </a:r>
            <a:r>
              <a:rPr lang="en-US" sz="2800" dirty="0" smtClean="0"/>
              <a:t/>
            </a:r>
            <a:br>
              <a:rPr lang="en-US" sz="2800" dirty="0" smtClean="0"/>
            </a:br>
            <a:endParaRPr lang="en-US" sz="2800" b="1" dirty="0" smtClean="0">
              <a:solidFill>
                <a:srgbClr val="FFFF00"/>
              </a:solidFill>
            </a:endParaRPr>
          </a:p>
        </p:txBody>
      </p:sp>
      <p:sp>
        <p:nvSpPr>
          <p:cNvPr id="3" name="Content Placeholder 2"/>
          <p:cNvSpPr>
            <a:spLocks noGrp="1"/>
          </p:cNvSpPr>
          <p:nvPr>
            <p:ph sz="half" idx="1"/>
          </p:nvPr>
        </p:nvSpPr>
        <p:spPr>
          <a:xfrm>
            <a:off x="152400" y="1295400"/>
            <a:ext cx="4358880" cy="5343525"/>
          </a:xfrm>
        </p:spPr>
        <p:txBody>
          <a:bodyPr>
            <a:noAutofit/>
          </a:bodyPr>
          <a:lstStyle/>
          <a:p>
            <a:pPr marL="0" indent="0" eaLnBrk="1" fontAlgn="auto" hangingPunct="1">
              <a:spcAft>
                <a:spcPts val="0"/>
              </a:spcAft>
              <a:buFont typeface="Arial" panose="020B0604020202020204" pitchFamily="34" charset="0"/>
              <a:buNone/>
              <a:defRPr/>
            </a:pPr>
            <a:r>
              <a:rPr lang="en-US" sz="1600" b="1" dirty="0">
                <a:latin typeface="Calibri" panose="020F0502020204030204" pitchFamily="34" charset="0"/>
                <a:cs typeface="Calibri" panose="020F0502020204030204" pitchFamily="34" charset="0"/>
              </a:rPr>
              <a:t>Bigelow Laboratory for Ocean Sciences</a:t>
            </a:r>
          </a:p>
          <a:p>
            <a:pPr marL="0" indent="0" eaLnBrk="1" fontAlgn="auto" hangingPunct="1">
              <a:spcAft>
                <a:spcPts val="0"/>
              </a:spcAft>
              <a:buFont typeface="Arial" panose="020B0604020202020204" pitchFamily="34" charset="0"/>
              <a:buNone/>
              <a:defRPr/>
            </a:pPr>
            <a:r>
              <a:rPr lang="en-US" sz="1600" b="1" dirty="0">
                <a:latin typeface="Calibri" panose="020F0502020204030204" pitchFamily="34" charset="0"/>
                <a:cs typeface="Calibri" panose="020F0502020204030204" pitchFamily="34" charset="0"/>
              </a:rPr>
              <a:t>Casco Bay Estuary Partnership</a:t>
            </a:r>
          </a:p>
          <a:p>
            <a:pPr marL="0" indent="0" eaLnBrk="1" fontAlgn="auto" hangingPunct="1">
              <a:spcAft>
                <a:spcPts val="0"/>
              </a:spcAft>
              <a:buFont typeface="Arial" panose="020B0604020202020204" pitchFamily="34" charset="0"/>
              <a:buNone/>
              <a:defRPr/>
            </a:pPr>
            <a:r>
              <a:rPr lang="en-US" sz="1600" b="1" dirty="0">
                <a:latin typeface="Calibri" panose="020F0502020204030204" pitchFamily="34" charset="0"/>
                <a:cs typeface="Calibri" panose="020F0502020204030204" pitchFamily="34" charset="0"/>
              </a:rPr>
              <a:t>Connecticut Department of Energy and Environmental Protection</a:t>
            </a:r>
          </a:p>
          <a:p>
            <a:pPr marL="0" indent="0" eaLnBrk="1" fontAlgn="auto" hangingPunct="1">
              <a:spcAft>
                <a:spcPts val="0"/>
              </a:spcAft>
              <a:buFont typeface="Arial" panose="020B0604020202020204" pitchFamily="34" charset="0"/>
              <a:buNone/>
              <a:defRPr/>
            </a:pPr>
            <a:r>
              <a:rPr lang="en-US" sz="1600" b="1" dirty="0">
                <a:latin typeface="Calibri" panose="020F0502020204030204" pitchFamily="34" charset="0"/>
                <a:cs typeface="Calibri" panose="020F0502020204030204" pitchFamily="34" charset="0"/>
              </a:rPr>
              <a:t>Fisheries and Ocean Canada</a:t>
            </a:r>
          </a:p>
          <a:p>
            <a:pPr marL="0" indent="0" eaLnBrk="1" fontAlgn="auto" hangingPunct="1">
              <a:spcAft>
                <a:spcPts val="0"/>
              </a:spcAft>
              <a:buFont typeface="Arial" panose="020B0604020202020204" pitchFamily="34" charset="0"/>
              <a:buNone/>
              <a:defRPr/>
            </a:pPr>
            <a:r>
              <a:rPr lang="en-US" sz="1600" b="1" dirty="0">
                <a:latin typeface="Calibri" panose="020F0502020204030204" pitchFamily="34" charset="0"/>
                <a:cs typeface="Calibri" panose="020F0502020204030204" pitchFamily="34" charset="0"/>
              </a:rPr>
              <a:t>Great Bay National Estuarine Research Reserve</a:t>
            </a:r>
          </a:p>
          <a:p>
            <a:pPr marL="0" indent="0" eaLnBrk="1" fontAlgn="auto" hangingPunct="1">
              <a:spcAft>
                <a:spcPts val="0"/>
              </a:spcAft>
              <a:buFont typeface="Arial" panose="020B0604020202020204" pitchFamily="34" charset="0"/>
              <a:buNone/>
              <a:defRPr/>
            </a:pPr>
            <a:r>
              <a:rPr lang="en-US" sz="1600" b="1" dirty="0">
                <a:latin typeface="Calibri" panose="020F0502020204030204" pitchFamily="34" charset="0"/>
                <a:cs typeface="Calibri" panose="020F0502020204030204" pitchFamily="34" charset="0"/>
              </a:rPr>
              <a:t>Gulf of Maine Council Ecosystem Indicator Partnership</a:t>
            </a:r>
          </a:p>
          <a:p>
            <a:pPr marL="0" indent="0" eaLnBrk="1" fontAlgn="auto" hangingPunct="1">
              <a:spcAft>
                <a:spcPts val="0"/>
              </a:spcAft>
              <a:buFont typeface="Arial" panose="020B0604020202020204" pitchFamily="34" charset="0"/>
              <a:buNone/>
              <a:defRPr/>
            </a:pPr>
            <a:r>
              <a:rPr lang="en-US" sz="1600" b="1" dirty="0">
                <a:latin typeface="Calibri" panose="020F0502020204030204" pitchFamily="34" charset="0"/>
                <a:cs typeface="Calibri" panose="020F0502020204030204" pitchFamily="34" charset="0"/>
              </a:rPr>
              <a:t>Gulf of Maine Research Institute</a:t>
            </a:r>
          </a:p>
          <a:p>
            <a:pPr marL="0" indent="0" eaLnBrk="1" fontAlgn="auto" hangingPunct="1">
              <a:spcAft>
                <a:spcPts val="0"/>
              </a:spcAft>
              <a:buFont typeface="Arial" panose="020B0604020202020204" pitchFamily="34" charset="0"/>
              <a:buNone/>
              <a:defRPr/>
            </a:pPr>
            <a:r>
              <a:rPr lang="en-US" sz="1600" b="1" dirty="0">
                <a:latin typeface="Calibri" panose="020F0502020204030204" pitchFamily="34" charset="0"/>
                <a:cs typeface="Calibri" panose="020F0502020204030204" pitchFamily="34" charset="0"/>
              </a:rPr>
              <a:t>Maine Department of Marine Resources</a:t>
            </a:r>
          </a:p>
          <a:p>
            <a:pPr marL="0" indent="0" eaLnBrk="1" fontAlgn="auto" hangingPunct="1">
              <a:spcAft>
                <a:spcPts val="0"/>
              </a:spcAft>
              <a:buFont typeface="Arial" panose="020B0604020202020204" pitchFamily="34" charset="0"/>
              <a:buNone/>
              <a:defRPr/>
            </a:pPr>
            <a:r>
              <a:rPr lang="en-US" sz="1600" b="1" dirty="0">
                <a:latin typeface="Calibri" panose="020F0502020204030204" pitchFamily="34" charset="0"/>
                <a:cs typeface="Calibri" panose="020F0502020204030204" pitchFamily="34" charset="0"/>
              </a:rPr>
              <a:t>Maine Geological Survey</a:t>
            </a:r>
          </a:p>
          <a:p>
            <a:pPr marL="0" indent="0" eaLnBrk="1" fontAlgn="auto" hangingPunct="1">
              <a:spcAft>
                <a:spcPts val="0"/>
              </a:spcAft>
              <a:buFont typeface="Arial" panose="020B0604020202020204" pitchFamily="34" charset="0"/>
              <a:buNone/>
              <a:defRPr/>
            </a:pPr>
            <a:r>
              <a:rPr lang="en-US" sz="1600" b="1" dirty="0" smtClean="0">
                <a:latin typeface="Calibri" panose="020F0502020204030204" pitchFamily="34" charset="0"/>
                <a:cs typeface="Calibri" panose="020F0502020204030204" pitchFamily="34" charset="0"/>
              </a:rPr>
              <a:t>MassBays National Estuary Program</a:t>
            </a:r>
            <a:endParaRPr lang="en-US" sz="1600" b="1" dirty="0">
              <a:latin typeface="Calibri" panose="020F0502020204030204" pitchFamily="34" charset="0"/>
              <a:cs typeface="Calibri" panose="020F0502020204030204" pitchFamily="34" charset="0"/>
            </a:endParaRPr>
          </a:p>
          <a:p>
            <a:pPr marL="0" indent="0" eaLnBrk="1" fontAlgn="auto" hangingPunct="1">
              <a:spcAft>
                <a:spcPts val="0"/>
              </a:spcAft>
              <a:buFont typeface="Arial" panose="020B0604020202020204" pitchFamily="34" charset="0"/>
              <a:buNone/>
              <a:defRPr/>
            </a:pPr>
            <a:r>
              <a:rPr lang="en-US" sz="1600" b="1" dirty="0" smtClean="0">
                <a:latin typeface="Calibri" panose="020F0502020204030204" pitchFamily="34" charset="0"/>
                <a:cs typeface="Calibri" panose="020F0502020204030204" pitchFamily="34" charset="0"/>
              </a:rPr>
              <a:t>MA </a:t>
            </a:r>
            <a:r>
              <a:rPr lang="en-US" sz="1600" b="1" dirty="0">
                <a:latin typeface="Calibri" panose="020F0502020204030204" pitchFamily="34" charset="0"/>
                <a:cs typeface="Calibri" panose="020F0502020204030204" pitchFamily="34" charset="0"/>
              </a:rPr>
              <a:t>Department of Marine Fisheries</a:t>
            </a:r>
          </a:p>
          <a:p>
            <a:pPr marL="0" indent="0" eaLnBrk="1" fontAlgn="auto" hangingPunct="1">
              <a:spcAft>
                <a:spcPts val="0"/>
              </a:spcAft>
              <a:buFont typeface="Arial" panose="020B0604020202020204" pitchFamily="34" charset="0"/>
              <a:buNone/>
              <a:defRPr/>
            </a:pPr>
            <a:r>
              <a:rPr lang="en-US" sz="1600" b="1" dirty="0" smtClean="0">
                <a:latin typeface="Calibri" panose="020F0502020204030204" pitchFamily="34" charset="0"/>
                <a:cs typeface="Calibri" panose="020F0502020204030204" pitchFamily="34" charset="0"/>
              </a:rPr>
              <a:t>MA Office </a:t>
            </a:r>
            <a:r>
              <a:rPr lang="en-US" sz="1600" b="1" dirty="0">
                <a:latin typeface="Calibri" panose="020F0502020204030204" pitchFamily="34" charset="0"/>
                <a:cs typeface="Calibri" panose="020F0502020204030204" pitchFamily="34" charset="0"/>
              </a:rPr>
              <a:t>of Coastal Zone Management</a:t>
            </a:r>
          </a:p>
          <a:p>
            <a:pPr marL="0" indent="0" eaLnBrk="1" fontAlgn="auto" hangingPunct="1">
              <a:spcAft>
                <a:spcPts val="0"/>
              </a:spcAft>
              <a:buFont typeface="Arial" panose="020B0604020202020204" pitchFamily="34" charset="0"/>
              <a:buNone/>
              <a:defRPr/>
            </a:pPr>
            <a:r>
              <a:rPr lang="en-US" sz="1600" b="1" dirty="0">
                <a:latin typeface="Calibri" panose="020F0502020204030204" pitchFamily="34" charset="0"/>
                <a:cs typeface="Calibri" panose="020F0502020204030204" pitchFamily="34" charset="0"/>
              </a:rPr>
              <a:t>Massachusetts Water Resources Authority </a:t>
            </a:r>
          </a:p>
          <a:p>
            <a:pPr marL="0" indent="0" eaLnBrk="1" fontAlgn="auto" hangingPunct="1">
              <a:spcAft>
                <a:spcPts val="0"/>
              </a:spcAft>
              <a:buFont typeface="Arial" panose="020B0604020202020204" pitchFamily="34" charset="0"/>
              <a:buNone/>
              <a:defRPr/>
            </a:pPr>
            <a:r>
              <a:rPr lang="en-US" sz="1600" b="1" dirty="0" smtClean="0">
                <a:latin typeface="Calibri" panose="020F0502020204030204" pitchFamily="34" charset="0"/>
                <a:cs typeface="Calibri" panose="020F0502020204030204" pitchFamily="34" charset="0"/>
              </a:rPr>
              <a:t>MIT Sea </a:t>
            </a:r>
            <a:r>
              <a:rPr lang="en-US" sz="1600" b="1" dirty="0">
                <a:latin typeface="Calibri" panose="020F0502020204030204" pitchFamily="34" charset="0"/>
                <a:cs typeface="Calibri" panose="020F0502020204030204" pitchFamily="34" charset="0"/>
              </a:rPr>
              <a:t>Grant</a:t>
            </a:r>
          </a:p>
          <a:p>
            <a:pPr marL="0" indent="0" eaLnBrk="1" fontAlgn="auto" hangingPunct="1">
              <a:spcAft>
                <a:spcPts val="0"/>
              </a:spcAft>
              <a:buFont typeface="Arial" panose="020B0604020202020204" pitchFamily="34" charset="0"/>
              <a:buNone/>
              <a:defRPr/>
            </a:pPr>
            <a:r>
              <a:rPr lang="en-US" sz="1600" b="1" dirty="0" smtClean="0">
                <a:latin typeface="Calibri" panose="020F0502020204030204" pitchFamily="34" charset="0"/>
                <a:cs typeface="Calibri" panose="020F0502020204030204" pitchFamily="34" charset="0"/>
              </a:rPr>
              <a:t>NOAA/NMFS</a:t>
            </a:r>
            <a:endParaRPr lang="en-US" sz="1600" b="1" dirty="0">
              <a:latin typeface="Calibri" panose="020F0502020204030204" pitchFamily="34" charset="0"/>
              <a:cs typeface="Calibri" panose="020F0502020204030204" pitchFamily="34" charset="0"/>
            </a:endParaRPr>
          </a:p>
          <a:p>
            <a:pPr eaLnBrk="1" fontAlgn="auto" hangingPunct="1">
              <a:spcAft>
                <a:spcPts val="0"/>
              </a:spcAft>
              <a:defRPr/>
            </a:pPr>
            <a:endParaRPr lang="en-US" sz="1200"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4724400" y="1295400"/>
            <a:ext cx="4251720" cy="5276057"/>
          </a:xfrm>
        </p:spPr>
        <p:txBody>
          <a:bodyPr>
            <a:normAutofit fontScale="25000" lnSpcReduction="20000"/>
          </a:bodyPr>
          <a:lstStyle/>
          <a:p>
            <a:pPr marL="0" indent="0" eaLnBrk="1" fontAlgn="auto" hangingPunct="1">
              <a:spcAft>
                <a:spcPts val="0"/>
              </a:spcAft>
              <a:buFont typeface="Arial" panose="020B0604020202020204" pitchFamily="34" charset="0"/>
              <a:buNone/>
              <a:defRPr/>
            </a:pPr>
            <a:r>
              <a:rPr lang="en-US" sz="6400" b="1" dirty="0" smtClean="0">
                <a:latin typeface="Calibri" panose="020F0502020204030204" pitchFamily="34" charset="0"/>
                <a:cs typeface="Calibri" panose="020F0502020204030204" pitchFamily="34" charset="0"/>
              </a:rPr>
              <a:t>NERACOOS</a:t>
            </a:r>
            <a:endParaRPr lang="en-US" sz="6400" b="1" dirty="0">
              <a:latin typeface="Calibri" panose="020F0502020204030204" pitchFamily="34" charset="0"/>
              <a:cs typeface="Calibri" panose="020F0502020204030204" pitchFamily="34" charset="0"/>
            </a:endParaRPr>
          </a:p>
          <a:p>
            <a:pPr marL="0" indent="0" eaLnBrk="1" fontAlgn="auto" hangingPunct="1">
              <a:spcAft>
                <a:spcPts val="0"/>
              </a:spcAft>
              <a:buFont typeface="Arial" panose="020B0604020202020204" pitchFamily="34" charset="0"/>
              <a:buNone/>
              <a:defRPr/>
            </a:pPr>
            <a:r>
              <a:rPr lang="en-US" sz="6400" b="1" dirty="0">
                <a:latin typeface="Calibri" panose="020F0502020204030204" pitchFamily="34" charset="0"/>
                <a:cs typeface="Calibri" panose="020F0502020204030204" pitchFamily="34" charset="0"/>
              </a:rPr>
              <a:t>New England Interstate Water Pollution Control Commission</a:t>
            </a:r>
          </a:p>
          <a:p>
            <a:pPr marL="0" indent="0" eaLnBrk="1" fontAlgn="auto" hangingPunct="1">
              <a:spcAft>
                <a:spcPts val="0"/>
              </a:spcAft>
              <a:buFont typeface="Arial" panose="020B0604020202020204" pitchFamily="34" charset="0"/>
              <a:buNone/>
              <a:defRPr/>
            </a:pPr>
            <a:r>
              <a:rPr lang="en-US" sz="6400" b="1" dirty="0">
                <a:latin typeface="Calibri" panose="020F0502020204030204" pitchFamily="34" charset="0"/>
                <a:cs typeface="Calibri" panose="020F0502020204030204" pitchFamily="34" charset="0"/>
              </a:rPr>
              <a:t>New Haven University</a:t>
            </a:r>
          </a:p>
          <a:p>
            <a:pPr marL="0" indent="0" eaLnBrk="1" fontAlgn="auto" hangingPunct="1">
              <a:spcAft>
                <a:spcPts val="0"/>
              </a:spcAft>
              <a:buFont typeface="Arial" panose="020B0604020202020204" pitchFamily="34" charset="0"/>
              <a:buNone/>
              <a:defRPr/>
            </a:pPr>
            <a:r>
              <a:rPr lang="en-US" sz="6400" b="1" dirty="0" smtClean="0">
                <a:latin typeface="Calibri" panose="020F0502020204030204" pitchFamily="34" charset="0"/>
                <a:cs typeface="Calibri" panose="020F0502020204030204" pitchFamily="34" charset="0"/>
              </a:rPr>
              <a:t>Northeastern </a:t>
            </a:r>
            <a:r>
              <a:rPr lang="en-US" sz="6400" b="1" dirty="0">
                <a:latin typeface="Calibri" panose="020F0502020204030204" pitchFamily="34" charset="0"/>
                <a:cs typeface="Calibri" panose="020F0502020204030204" pitchFamily="34" charset="0"/>
              </a:rPr>
              <a:t>University</a:t>
            </a:r>
          </a:p>
          <a:p>
            <a:pPr marL="0" indent="0" eaLnBrk="1" fontAlgn="auto" hangingPunct="1">
              <a:spcAft>
                <a:spcPts val="0"/>
              </a:spcAft>
              <a:buFont typeface="Arial" panose="020B0604020202020204" pitchFamily="34" charset="0"/>
              <a:buNone/>
              <a:defRPr/>
            </a:pPr>
            <a:r>
              <a:rPr lang="en-US" sz="6400" b="1" dirty="0" smtClean="0">
                <a:latin typeface="Calibri" panose="020F0502020204030204" pitchFamily="34" charset="0"/>
                <a:cs typeface="Calibri" panose="020F0502020204030204" pitchFamily="34" charset="0"/>
              </a:rPr>
              <a:t>Center </a:t>
            </a:r>
            <a:r>
              <a:rPr lang="en-US" sz="6400" b="1" dirty="0">
                <a:latin typeface="Calibri" panose="020F0502020204030204" pitchFamily="34" charset="0"/>
                <a:cs typeface="Calibri" panose="020F0502020204030204" pitchFamily="34" charset="0"/>
              </a:rPr>
              <a:t>for Coastal Studies</a:t>
            </a:r>
          </a:p>
          <a:p>
            <a:pPr marL="0" indent="0" eaLnBrk="1" fontAlgn="auto" hangingPunct="1">
              <a:spcAft>
                <a:spcPts val="0"/>
              </a:spcAft>
              <a:buFont typeface="Arial" panose="020B0604020202020204" pitchFamily="34" charset="0"/>
              <a:buNone/>
              <a:defRPr/>
            </a:pPr>
            <a:r>
              <a:rPr lang="en-US" sz="6400" b="1" dirty="0">
                <a:latin typeface="Calibri" panose="020F0502020204030204" pitchFamily="34" charset="0"/>
                <a:cs typeface="Calibri" panose="020F0502020204030204" pitchFamily="34" charset="0"/>
              </a:rPr>
              <a:t>Rhode Island Department of Environmental Management</a:t>
            </a:r>
          </a:p>
          <a:p>
            <a:pPr marL="0" indent="0" eaLnBrk="1" fontAlgn="auto" hangingPunct="1">
              <a:spcAft>
                <a:spcPts val="0"/>
              </a:spcAft>
              <a:buFont typeface="Arial" panose="020B0604020202020204" pitchFamily="34" charset="0"/>
              <a:buNone/>
              <a:defRPr/>
            </a:pPr>
            <a:r>
              <a:rPr lang="en-US" sz="6400" b="1" dirty="0" err="1">
                <a:latin typeface="Calibri" panose="020F0502020204030204" pitchFamily="34" charset="0"/>
                <a:cs typeface="Calibri" panose="020F0502020204030204" pitchFamily="34" charset="0"/>
              </a:rPr>
              <a:t>Stellwagen</a:t>
            </a:r>
            <a:r>
              <a:rPr lang="en-US" sz="6400" b="1" dirty="0">
                <a:latin typeface="Calibri" panose="020F0502020204030204" pitchFamily="34" charset="0"/>
                <a:cs typeface="Calibri" panose="020F0502020204030204" pitchFamily="34" charset="0"/>
              </a:rPr>
              <a:t> Bank National Marine Sanctuary</a:t>
            </a:r>
          </a:p>
          <a:p>
            <a:pPr marL="0" indent="0" eaLnBrk="1" fontAlgn="auto" hangingPunct="1">
              <a:spcAft>
                <a:spcPts val="0"/>
              </a:spcAft>
              <a:buFont typeface="Arial" panose="020B0604020202020204" pitchFamily="34" charset="0"/>
              <a:buNone/>
              <a:defRPr/>
            </a:pPr>
            <a:r>
              <a:rPr lang="en-US" sz="6400" b="1" dirty="0">
                <a:latin typeface="Calibri" panose="020F0502020204030204" pitchFamily="34" charset="0"/>
                <a:cs typeface="Calibri" panose="020F0502020204030204" pitchFamily="34" charset="0"/>
              </a:rPr>
              <a:t>The Nature </a:t>
            </a:r>
            <a:r>
              <a:rPr lang="en-US" sz="6400" b="1" dirty="0" smtClean="0">
                <a:latin typeface="Calibri" panose="020F0502020204030204" pitchFamily="34" charset="0"/>
                <a:cs typeface="Calibri" panose="020F0502020204030204" pitchFamily="34" charset="0"/>
              </a:rPr>
              <a:t>Conservancy</a:t>
            </a:r>
          </a:p>
          <a:p>
            <a:pPr marL="0" indent="0" eaLnBrk="1" fontAlgn="auto" hangingPunct="1">
              <a:spcAft>
                <a:spcPts val="0"/>
              </a:spcAft>
              <a:buFont typeface="Arial" panose="020B0604020202020204" pitchFamily="34" charset="0"/>
              <a:buNone/>
              <a:defRPr/>
            </a:pPr>
            <a:r>
              <a:rPr lang="en-US" sz="6400" b="1" dirty="0" smtClean="0">
                <a:latin typeface="Calibri" panose="020F0502020204030204" pitchFamily="34" charset="0"/>
                <a:cs typeface="Calibri" panose="020F0502020204030204" pitchFamily="34" charset="0"/>
              </a:rPr>
              <a:t>Suffolk University</a:t>
            </a:r>
            <a:endParaRPr lang="en-US" sz="6400" b="1" dirty="0">
              <a:latin typeface="Calibri" panose="020F0502020204030204" pitchFamily="34" charset="0"/>
              <a:cs typeface="Calibri" panose="020F0502020204030204" pitchFamily="34" charset="0"/>
            </a:endParaRPr>
          </a:p>
          <a:p>
            <a:pPr marL="0" indent="0" eaLnBrk="1" fontAlgn="auto" hangingPunct="1">
              <a:spcAft>
                <a:spcPts val="0"/>
              </a:spcAft>
              <a:buFont typeface="Arial" panose="020B0604020202020204" pitchFamily="34" charset="0"/>
              <a:buNone/>
              <a:defRPr/>
            </a:pPr>
            <a:r>
              <a:rPr lang="en-US" sz="6400" b="1" dirty="0">
                <a:latin typeface="Calibri" panose="020F0502020204030204" pitchFamily="34" charset="0"/>
                <a:cs typeface="Calibri" panose="020F0502020204030204" pitchFamily="34" charset="0"/>
              </a:rPr>
              <a:t>U.S. Army Corps of Engineers</a:t>
            </a:r>
          </a:p>
          <a:p>
            <a:pPr marL="0" indent="0" eaLnBrk="1" fontAlgn="auto" hangingPunct="1">
              <a:spcAft>
                <a:spcPts val="0"/>
              </a:spcAft>
              <a:buFont typeface="Arial" panose="020B0604020202020204" pitchFamily="34" charset="0"/>
              <a:buNone/>
              <a:defRPr/>
            </a:pPr>
            <a:r>
              <a:rPr lang="en-US" sz="6400" b="1" dirty="0">
                <a:latin typeface="Calibri" panose="020F0502020204030204" pitchFamily="34" charset="0"/>
                <a:cs typeface="Calibri" panose="020F0502020204030204" pitchFamily="34" charset="0"/>
              </a:rPr>
              <a:t>U.S. Environmental Protection Agency</a:t>
            </a:r>
          </a:p>
          <a:p>
            <a:pPr marL="0" indent="0" eaLnBrk="1" fontAlgn="auto" hangingPunct="1">
              <a:spcAft>
                <a:spcPts val="0"/>
              </a:spcAft>
              <a:buFont typeface="Arial" panose="020B0604020202020204" pitchFamily="34" charset="0"/>
              <a:buNone/>
              <a:defRPr/>
            </a:pPr>
            <a:r>
              <a:rPr lang="en-US" sz="6400" b="1" dirty="0">
                <a:latin typeface="Calibri" panose="020F0502020204030204" pitchFamily="34" charset="0"/>
                <a:cs typeface="Calibri" panose="020F0502020204030204" pitchFamily="34" charset="0"/>
              </a:rPr>
              <a:t>U.S. Geological Survey</a:t>
            </a:r>
          </a:p>
          <a:p>
            <a:pPr marL="0" indent="0" eaLnBrk="1" fontAlgn="auto" hangingPunct="1">
              <a:spcAft>
                <a:spcPts val="0"/>
              </a:spcAft>
              <a:buFont typeface="Arial" panose="020B0604020202020204" pitchFamily="34" charset="0"/>
              <a:buNone/>
              <a:defRPr/>
            </a:pPr>
            <a:r>
              <a:rPr lang="en-US" sz="6400" b="1" dirty="0">
                <a:latin typeface="Calibri" panose="020F0502020204030204" pitchFamily="34" charset="0"/>
                <a:cs typeface="Calibri" panose="020F0502020204030204" pitchFamily="34" charset="0"/>
              </a:rPr>
              <a:t>University of Connecticut</a:t>
            </a:r>
          </a:p>
          <a:p>
            <a:pPr marL="0" indent="0" eaLnBrk="1" fontAlgn="auto" hangingPunct="1">
              <a:spcAft>
                <a:spcPts val="0"/>
              </a:spcAft>
              <a:buFont typeface="Arial" panose="020B0604020202020204" pitchFamily="34" charset="0"/>
              <a:buNone/>
              <a:defRPr/>
            </a:pPr>
            <a:r>
              <a:rPr lang="en-US" sz="6400" b="1" dirty="0">
                <a:latin typeface="Calibri" panose="020F0502020204030204" pitchFamily="34" charset="0"/>
                <a:cs typeface="Calibri" panose="020F0502020204030204" pitchFamily="34" charset="0"/>
              </a:rPr>
              <a:t>University of Maine</a:t>
            </a:r>
          </a:p>
          <a:p>
            <a:pPr marL="0" indent="0" eaLnBrk="1" fontAlgn="auto" hangingPunct="1">
              <a:spcAft>
                <a:spcPts val="0"/>
              </a:spcAft>
              <a:buFont typeface="Arial" panose="020B0604020202020204" pitchFamily="34" charset="0"/>
              <a:buNone/>
              <a:defRPr/>
            </a:pPr>
            <a:r>
              <a:rPr lang="en-US" sz="6400" b="1" dirty="0">
                <a:latin typeface="Calibri" panose="020F0502020204030204" pitchFamily="34" charset="0"/>
                <a:cs typeface="Calibri" panose="020F0502020204030204" pitchFamily="34" charset="0"/>
              </a:rPr>
              <a:t>University of Massachusetts Boston</a:t>
            </a:r>
          </a:p>
          <a:p>
            <a:pPr marL="0" indent="0" eaLnBrk="1" fontAlgn="auto" hangingPunct="1">
              <a:spcAft>
                <a:spcPts val="0"/>
              </a:spcAft>
              <a:buFont typeface="Arial" panose="020B0604020202020204" pitchFamily="34" charset="0"/>
              <a:buNone/>
              <a:defRPr/>
            </a:pPr>
            <a:r>
              <a:rPr lang="en-US" sz="6400" b="1" dirty="0">
                <a:latin typeface="Calibri" panose="020F0502020204030204" pitchFamily="34" charset="0"/>
                <a:cs typeface="Calibri" panose="020F0502020204030204" pitchFamily="34" charset="0"/>
              </a:rPr>
              <a:t>University of New Hampshire</a:t>
            </a:r>
          </a:p>
          <a:p>
            <a:pPr marL="0" indent="0" eaLnBrk="1" fontAlgn="auto" hangingPunct="1">
              <a:spcAft>
                <a:spcPts val="0"/>
              </a:spcAft>
              <a:buFont typeface="Arial" panose="020B0604020202020204" pitchFamily="34" charset="0"/>
              <a:buNone/>
              <a:defRPr/>
            </a:pPr>
            <a:r>
              <a:rPr lang="en-US" sz="6400" b="1" dirty="0">
                <a:latin typeface="Calibri" panose="020F0502020204030204" pitchFamily="34" charset="0"/>
                <a:cs typeface="Calibri" panose="020F0502020204030204" pitchFamily="34" charset="0"/>
              </a:rPr>
              <a:t>University of Rhode Island</a:t>
            </a:r>
          </a:p>
          <a:p>
            <a:pPr marL="0" indent="0" eaLnBrk="1" fontAlgn="auto" hangingPunct="1">
              <a:spcAft>
                <a:spcPts val="0"/>
              </a:spcAft>
              <a:buFont typeface="Arial" panose="020B0604020202020204" pitchFamily="34" charset="0"/>
              <a:buNone/>
              <a:defRPr/>
            </a:pPr>
            <a:r>
              <a:rPr lang="en-US" sz="6400" b="1" dirty="0">
                <a:latin typeface="Calibri" panose="020F0502020204030204" pitchFamily="34" charset="0"/>
                <a:cs typeface="Calibri" panose="020F0502020204030204" pitchFamily="34" charset="0"/>
              </a:rPr>
              <a:t>Wells National Estuarine Research Reserve</a:t>
            </a:r>
          </a:p>
          <a:p>
            <a:pPr marL="0" indent="0" eaLnBrk="1" fontAlgn="auto" hangingPunct="1">
              <a:spcAft>
                <a:spcPts val="0"/>
              </a:spcAft>
              <a:buFont typeface="Arial" panose="020B0604020202020204" pitchFamily="34" charset="0"/>
              <a:buNone/>
              <a:defRPr/>
            </a:pPr>
            <a:r>
              <a:rPr lang="en-US" sz="6400" b="1" dirty="0" smtClean="0">
                <a:latin typeface="Calibri" panose="020F0502020204030204" pitchFamily="34" charset="0"/>
                <a:cs typeface="Calibri" panose="020F0502020204030204" pitchFamily="34" charset="0"/>
              </a:rPr>
              <a:t>Woods Hole Oceanographic Institution</a:t>
            </a:r>
            <a:endParaRPr lang="en-US" sz="6400" b="1" dirty="0">
              <a:latin typeface="Calibri" panose="020F0502020204030204" pitchFamily="34" charset="0"/>
              <a:cs typeface="Calibri" panose="020F0502020204030204" pitchFamily="34" charset="0"/>
            </a:endParaRPr>
          </a:p>
          <a:p>
            <a:pPr marL="0" indent="0" eaLnBrk="1" fontAlgn="auto" hangingPunct="1">
              <a:spcAft>
                <a:spcPts val="0"/>
              </a:spcAft>
              <a:buFont typeface="Arial" panose="020B0604020202020204" pitchFamily="34" charset="0"/>
              <a:buNone/>
              <a:defRPr/>
            </a:pPr>
            <a:endParaRPr lang="en-US" b="1" dirty="0"/>
          </a:p>
          <a:p>
            <a:pPr eaLnBrk="1" fontAlgn="auto" hangingPunct="1">
              <a:spcAft>
                <a:spcPts val="0"/>
              </a:spcAft>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09650" y="1905000"/>
            <a:ext cx="7848600" cy="4603750"/>
          </a:xfrm>
        </p:spPr>
      </p:pic>
      <p:sp>
        <p:nvSpPr>
          <p:cNvPr id="13315" name="TextBox 4"/>
          <p:cNvSpPr txBox="1">
            <a:spLocks noChangeArrowheads="1"/>
          </p:cNvSpPr>
          <p:nvPr/>
        </p:nvSpPr>
        <p:spPr bwMode="auto">
          <a:xfrm>
            <a:off x="1965325" y="2660650"/>
            <a:ext cx="2400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400">
                <a:solidFill>
                  <a:schemeClr val="tx1"/>
                </a:solidFill>
                <a:latin typeface="Corbel" panose="020B0503020204020204" pitchFamily="34" charset="0"/>
              </a:defRPr>
            </a:lvl1pPr>
            <a:lvl2pPr marL="742950" indent="-285750">
              <a:lnSpc>
                <a:spcPct val="90000"/>
              </a:lnSpc>
              <a:spcBef>
                <a:spcPts val="375"/>
              </a:spcBef>
              <a:buFont typeface="Arial" panose="020B0604020202020204" pitchFamily="34" charset="0"/>
              <a:buChar char="•"/>
              <a:defRPr sz="2000">
                <a:solidFill>
                  <a:schemeClr val="tx1"/>
                </a:solidFill>
                <a:latin typeface="Corbel" panose="020B0503020204020204" pitchFamily="34" charset="0"/>
              </a:defRPr>
            </a:lvl2pPr>
            <a:lvl3pPr marL="1143000" indent="-228600">
              <a:lnSpc>
                <a:spcPct val="90000"/>
              </a:lnSpc>
              <a:spcBef>
                <a:spcPts val="375"/>
              </a:spcBef>
              <a:buFont typeface="Arial" panose="020B0604020202020204" pitchFamily="34" charset="0"/>
              <a:buChar char="•"/>
              <a:defRPr sz="1600">
                <a:solidFill>
                  <a:schemeClr val="tx1"/>
                </a:solidFill>
                <a:latin typeface="Corbel" panose="020B050302020402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00000"/>
              </a:lnSpc>
              <a:spcBef>
                <a:spcPct val="0"/>
              </a:spcBef>
              <a:buFontTx/>
              <a:buNone/>
            </a:pPr>
            <a:r>
              <a:rPr lang="en-US" altLang="en-US" sz="1800" dirty="0">
                <a:solidFill>
                  <a:srgbClr val="002060"/>
                </a:solidFill>
                <a:latin typeface="Calibri" panose="020F0502020204030204" pitchFamily="34" charset="0"/>
              </a:rPr>
              <a:t>Estuarine/nearshore </a:t>
            </a:r>
          </a:p>
          <a:p>
            <a:pPr eaLnBrk="1" hangingPunct="1">
              <a:lnSpc>
                <a:spcPct val="100000"/>
              </a:lnSpc>
              <a:spcBef>
                <a:spcPct val="0"/>
              </a:spcBef>
              <a:buFontTx/>
              <a:buNone/>
            </a:pPr>
            <a:r>
              <a:rPr lang="en-US" altLang="en-US" sz="1800" dirty="0">
                <a:solidFill>
                  <a:srgbClr val="002060"/>
                </a:solidFill>
                <a:latin typeface="Calibri" panose="020F0502020204030204" pitchFamily="34" charset="0"/>
              </a:rPr>
              <a:t>head of tide to coastal ocean</a:t>
            </a:r>
          </a:p>
        </p:txBody>
      </p:sp>
      <p:sp>
        <p:nvSpPr>
          <p:cNvPr id="6" name="Oval 5"/>
          <p:cNvSpPr/>
          <p:nvPr/>
        </p:nvSpPr>
        <p:spPr>
          <a:xfrm>
            <a:off x="533400" y="2362200"/>
            <a:ext cx="3810000" cy="1844675"/>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3455988" y="3286125"/>
            <a:ext cx="5399087" cy="1073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318" name="TextBox 7"/>
          <p:cNvSpPr txBox="1">
            <a:spLocks noChangeArrowheads="1"/>
          </p:cNvSpPr>
          <p:nvPr/>
        </p:nvSpPr>
        <p:spPr bwMode="auto">
          <a:xfrm>
            <a:off x="3886200" y="2208213"/>
            <a:ext cx="2514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400">
                <a:solidFill>
                  <a:schemeClr val="tx1"/>
                </a:solidFill>
                <a:latin typeface="Corbel" panose="020B0503020204020204" pitchFamily="34" charset="0"/>
              </a:defRPr>
            </a:lvl1pPr>
            <a:lvl2pPr marL="742950" indent="-285750">
              <a:lnSpc>
                <a:spcPct val="90000"/>
              </a:lnSpc>
              <a:spcBef>
                <a:spcPts val="375"/>
              </a:spcBef>
              <a:buFont typeface="Arial" panose="020B0604020202020204" pitchFamily="34" charset="0"/>
              <a:buChar char="•"/>
              <a:defRPr sz="2000">
                <a:solidFill>
                  <a:schemeClr val="tx1"/>
                </a:solidFill>
                <a:latin typeface="Corbel" panose="020B0503020204020204" pitchFamily="34" charset="0"/>
              </a:defRPr>
            </a:lvl2pPr>
            <a:lvl3pPr marL="1143000" indent="-228600">
              <a:lnSpc>
                <a:spcPct val="90000"/>
              </a:lnSpc>
              <a:spcBef>
                <a:spcPts val="375"/>
              </a:spcBef>
              <a:buFont typeface="Arial" panose="020B0604020202020204" pitchFamily="34" charset="0"/>
              <a:buChar char="•"/>
              <a:defRPr sz="1600">
                <a:solidFill>
                  <a:schemeClr val="tx1"/>
                </a:solidFill>
                <a:latin typeface="Corbel" panose="020B050302020402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00000"/>
              </a:lnSpc>
              <a:spcBef>
                <a:spcPct val="0"/>
              </a:spcBef>
              <a:buFontTx/>
              <a:buNone/>
            </a:pPr>
            <a:r>
              <a:rPr lang="en-US" altLang="en-US" sz="1800">
                <a:solidFill>
                  <a:srgbClr val="FF0000"/>
                </a:solidFill>
                <a:latin typeface="Calibri" panose="020F0502020204030204" pitchFamily="34" charset="0"/>
              </a:rPr>
              <a:t>Pelagic: water column  10 meters to offshore</a:t>
            </a:r>
          </a:p>
        </p:txBody>
      </p:sp>
      <p:sp>
        <p:nvSpPr>
          <p:cNvPr id="9" name="Oval 8"/>
          <p:cNvSpPr/>
          <p:nvPr/>
        </p:nvSpPr>
        <p:spPr>
          <a:xfrm rot="704708">
            <a:off x="1874838" y="4176713"/>
            <a:ext cx="7024687" cy="549275"/>
          </a:xfrm>
          <a:prstGeom prst="ellipse">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320" name="TextBox 9"/>
          <p:cNvSpPr txBox="1">
            <a:spLocks noChangeArrowheads="1"/>
          </p:cNvSpPr>
          <p:nvPr/>
        </p:nvSpPr>
        <p:spPr bwMode="auto">
          <a:xfrm>
            <a:off x="3273425" y="4779963"/>
            <a:ext cx="218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400">
                <a:solidFill>
                  <a:schemeClr val="tx1"/>
                </a:solidFill>
                <a:latin typeface="Corbel" panose="020B0503020204020204" pitchFamily="34" charset="0"/>
              </a:defRPr>
            </a:lvl1pPr>
            <a:lvl2pPr marL="742950" indent="-285750">
              <a:lnSpc>
                <a:spcPct val="90000"/>
              </a:lnSpc>
              <a:spcBef>
                <a:spcPts val="375"/>
              </a:spcBef>
              <a:buFont typeface="Arial" panose="020B0604020202020204" pitchFamily="34" charset="0"/>
              <a:buChar char="•"/>
              <a:defRPr sz="2000">
                <a:solidFill>
                  <a:schemeClr val="tx1"/>
                </a:solidFill>
                <a:latin typeface="Corbel" panose="020B0503020204020204" pitchFamily="34" charset="0"/>
              </a:defRPr>
            </a:lvl2pPr>
            <a:lvl3pPr marL="1143000" indent="-228600">
              <a:lnSpc>
                <a:spcPct val="90000"/>
              </a:lnSpc>
              <a:spcBef>
                <a:spcPts val="375"/>
              </a:spcBef>
              <a:buFont typeface="Arial" panose="020B0604020202020204" pitchFamily="34" charset="0"/>
              <a:buChar char="•"/>
              <a:defRPr sz="1600">
                <a:solidFill>
                  <a:schemeClr val="tx1"/>
                </a:solidFill>
                <a:latin typeface="Corbel" panose="020B050302020402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00000"/>
              </a:lnSpc>
              <a:spcBef>
                <a:spcPct val="0"/>
              </a:spcBef>
              <a:buFontTx/>
              <a:buNone/>
            </a:pPr>
            <a:r>
              <a:rPr lang="en-US" altLang="en-US" sz="1800">
                <a:solidFill>
                  <a:srgbClr val="FFFF00"/>
                </a:solidFill>
                <a:latin typeface="Calibri" panose="020F0502020204030204" pitchFamily="34" charset="0"/>
              </a:rPr>
              <a:t>Benthic covers oceanfloor from high tide to canyons</a:t>
            </a:r>
          </a:p>
        </p:txBody>
      </p:sp>
      <p:sp>
        <p:nvSpPr>
          <p:cNvPr id="13321" name="TextBox 2"/>
          <p:cNvSpPr txBox="1">
            <a:spLocks noChangeArrowheads="1"/>
          </p:cNvSpPr>
          <p:nvPr/>
        </p:nvSpPr>
        <p:spPr bwMode="auto">
          <a:xfrm>
            <a:off x="533400" y="233461"/>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sz="2800" b="1" dirty="0" smtClean="0">
                <a:solidFill>
                  <a:srgbClr val="FFFF00"/>
                </a:solidFill>
                <a:latin typeface="+mj-lt"/>
              </a:rPr>
              <a:t>2) Steering Committee formed 3 work groups focusing on pelagic</a:t>
            </a:r>
            <a:r>
              <a:rPr lang="en-US" sz="2800" b="1" dirty="0">
                <a:solidFill>
                  <a:srgbClr val="FFFF00"/>
                </a:solidFill>
                <a:latin typeface="+mj-lt"/>
              </a:rPr>
              <a:t>, benthic and </a:t>
            </a:r>
            <a:r>
              <a:rPr lang="en-US" sz="2800" b="1" dirty="0" smtClean="0">
                <a:solidFill>
                  <a:srgbClr val="FFFF00"/>
                </a:solidFill>
                <a:latin typeface="+mj-lt"/>
              </a:rPr>
              <a:t>coastal/estuarine habitats</a:t>
            </a:r>
            <a:endParaRPr lang="en-US" sz="2800" b="1" dirty="0">
              <a:solidFill>
                <a:srgbClr val="FFFF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325563"/>
          </a:xfrm>
        </p:spPr>
        <p:txBody>
          <a:bodyPr>
            <a:noAutofit/>
          </a:bodyPr>
          <a:lstStyle/>
          <a:p>
            <a:pPr>
              <a:defRPr/>
            </a:pPr>
            <a:r>
              <a:rPr lang="en-US" sz="2800" b="1" dirty="0" smtClean="0">
                <a:solidFill>
                  <a:srgbClr val="FFFF00"/>
                </a:solidFill>
              </a:rPr>
              <a:t>3) Developed an inventory of monitoring programs in the region (NERACOOS website)</a:t>
            </a:r>
            <a:endParaRPr lang="en-US" sz="2800" b="1" dirty="0">
              <a:solidFill>
                <a:srgbClr val="FFFF00"/>
              </a:solidFill>
            </a:endParaRPr>
          </a:p>
        </p:txBody>
      </p:sp>
      <p:pic>
        <p:nvPicPr>
          <p:cNvPr id="19459"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447800"/>
            <a:ext cx="7543800" cy="4226666"/>
          </a:xfrm>
        </p:spPr>
      </p:pic>
      <p:sp>
        <p:nvSpPr>
          <p:cNvPr id="4" name="TextBox 3"/>
          <p:cNvSpPr txBox="1"/>
          <p:nvPr/>
        </p:nvSpPr>
        <p:spPr>
          <a:xfrm>
            <a:off x="609600" y="5943600"/>
            <a:ext cx="7848600" cy="707886"/>
          </a:xfrm>
          <a:prstGeom prst="rect">
            <a:avLst/>
          </a:prstGeom>
          <a:noFill/>
        </p:spPr>
        <p:txBody>
          <a:bodyPr wrap="square" rtlCol="0">
            <a:spAutoFit/>
          </a:bodyPr>
          <a:lstStyle/>
          <a:p>
            <a:r>
              <a:rPr lang="en-US" sz="2000" b="1" dirty="0" smtClean="0">
                <a:solidFill>
                  <a:srgbClr val="FFFF00"/>
                </a:solidFill>
              </a:rPr>
              <a:t>Database of projects will be utilized to continue to identify gaps and add sentinel networks to our network</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2362200" cy="4114800"/>
          </a:xfrm>
        </p:spPr>
        <p:txBody>
          <a:bodyPr>
            <a:normAutofit/>
          </a:bodyPr>
          <a:lstStyle/>
          <a:p>
            <a:pPr eaLnBrk="1" fontAlgn="auto" hangingPunct="1">
              <a:spcAft>
                <a:spcPts val="0"/>
              </a:spcAft>
              <a:defRPr/>
            </a:pPr>
            <a:r>
              <a:rPr lang="en-US" sz="2400" dirty="0" smtClean="0"/>
              <a:t>We have identified gaps of monitoring: </a:t>
            </a:r>
            <a:br>
              <a:rPr lang="en-US" sz="2400" dirty="0" smtClean="0"/>
            </a:br>
            <a:r>
              <a:rPr lang="en-US" sz="2400" dirty="0" smtClean="0"/>
              <a:t/>
            </a:r>
            <a:br>
              <a:rPr lang="en-US" sz="2400" dirty="0" smtClean="0"/>
            </a:br>
            <a:r>
              <a:rPr lang="en-US" sz="2400" dirty="0" smtClean="0"/>
              <a:t>Spatial location of salt marsh elevation monitoring</a:t>
            </a:r>
            <a:endParaRPr lang="en-US" sz="2400" dirty="0"/>
          </a:p>
        </p:txBody>
      </p:sp>
      <p:pic>
        <p:nvPicPr>
          <p:cNvPr id="17411"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76562" y="325845"/>
            <a:ext cx="5862637" cy="6363880"/>
          </a:xfrm>
        </p:spPr>
      </p:pic>
      <p:sp>
        <p:nvSpPr>
          <p:cNvPr id="5" name="Isosceles Triangle 4"/>
          <p:cNvSpPr/>
          <p:nvPr/>
        </p:nvSpPr>
        <p:spPr>
          <a:xfrm>
            <a:off x="2976563" y="4564063"/>
            <a:ext cx="381000" cy="304800"/>
          </a:xfrm>
          <a:prstGeom prst="triangl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Isosceles Triangle 6"/>
          <p:cNvSpPr/>
          <p:nvPr/>
        </p:nvSpPr>
        <p:spPr>
          <a:xfrm>
            <a:off x="3662363" y="4716463"/>
            <a:ext cx="381000" cy="304800"/>
          </a:xfrm>
          <a:prstGeom prst="triangl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Isosceles Triangle 7"/>
          <p:cNvSpPr/>
          <p:nvPr/>
        </p:nvSpPr>
        <p:spPr>
          <a:xfrm>
            <a:off x="3284538" y="3352800"/>
            <a:ext cx="381000" cy="304800"/>
          </a:xfrm>
          <a:prstGeom prst="triangl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Isosceles Triangle 8"/>
          <p:cNvSpPr/>
          <p:nvPr/>
        </p:nvSpPr>
        <p:spPr>
          <a:xfrm>
            <a:off x="3670300" y="2667000"/>
            <a:ext cx="381000" cy="304800"/>
          </a:xfrm>
          <a:prstGeom prst="triangle">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Fig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57400"/>
            <a:ext cx="4614605" cy="4110038"/>
          </a:xfrm>
        </p:spPr>
      </p:pic>
      <p:sp>
        <p:nvSpPr>
          <p:cNvPr id="20483" name="TextBox 2"/>
          <p:cNvSpPr txBox="1">
            <a:spLocks noChangeArrowheads="1"/>
          </p:cNvSpPr>
          <p:nvPr/>
        </p:nvSpPr>
        <p:spPr bwMode="auto">
          <a:xfrm>
            <a:off x="381000" y="228600"/>
            <a:ext cx="8001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sz="2800" b="1" dirty="0" smtClean="0">
                <a:solidFill>
                  <a:srgbClr val="FFFF00"/>
                </a:solidFill>
                <a:latin typeface="+mn-lt"/>
              </a:rPr>
              <a:t>Example of a long term monitoring program that would be part of the network: </a:t>
            </a:r>
          </a:p>
          <a:p>
            <a:pPr algn="ctr" eaLnBrk="1" hangingPunct="1">
              <a:spcBef>
                <a:spcPct val="0"/>
              </a:spcBef>
              <a:buFontTx/>
              <a:buNone/>
              <a:defRPr/>
            </a:pPr>
            <a:r>
              <a:rPr lang="en-US" sz="2600" b="1" dirty="0" smtClean="0">
                <a:solidFill>
                  <a:srgbClr val="FFFF00"/>
                </a:solidFill>
                <a:latin typeface="+mn-lt"/>
              </a:rPr>
              <a:t>Atlantic Zonal Monitoring Program (Maritime Region): 1998-Present </a:t>
            </a:r>
          </a:p>
        </p:txBody>
      </p:sp>
      <p:sp>
        <p:nvSpPr>
          <p:cNvPr id="20484" name="TextBox 5"/>
          <p:cNvSpPr txBox="1">
            <a:spLocks noChangeArrowheads="1"/>
          </p:cNvSpPr>
          <p:nvPr/>
        </p:nvSpPr>
        <p:spPr bwMode="auto">
          <a:xfrm>
            <a:off x="5181600" y="2209800"/>
            <a:ext cx="36576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sz="1800" dirty="0" smtClean="0">
                <a:solidFill>
                  <a:srgbClr val="FFC000"/>
                </a:solidFill>
                <a:latin typeface="+mn-lt"/>
              </a:rPr>
              <a:t>Standard protocol</a:t>
            </a:r>
          </a:p>
          <a:p>
            <a:pPr>
              <a:spcBef>
                <a:spcPct val="0"/>
              </a:spcBef>
              <a:buNone/>
              <a:defRPr/>
            </a:pPr>
            <a:r>
              <a:rPr lang="en-US" sz="1800" dirty="0" smtClean="0">
                <a:solidFill>
                  <a:srgbClr val="FFFF00"/>
                </a:solidFill>
                <a:latin typeface="+mn-lt"/>
              </a:rPr>
              <a:t>CTD</a:t>
            </a:r>
          </a:p>
          <a:p>
            <a:pPr eaLnBrk="1" hangingPunct="1">
              <a:spcBef>
                <a:spcPct val="0"/>
              </a:spcBef>
              <a:buNone/>
              <a:defRPr/>
            </a:pPr>
            <a:r>
              <a:rPr lang="en-US" sz="1800" dirty="0" smtClean="0">
                <a:solidFill>
                  <a:srgbClr val="FFFF00"/>
                </a:solidFill>
                <a:latin typeface="+mn-lt"/>
              </a:rPr>
              <a:t>Bottle samples (6 depths)</a:t>
            </a:r>
          </a:p>
          <a:p>
            <a:pPr eaLnBrk="1" hangingPunct="1">
              <a:spcBef>
                <a:spcPct val="0"/>
              </a:spcBef>
              <a:buNone/>
              <a:defRPr/>
            </a:pPr>
            <a:r>
              <a:rPr lang="en-US" sz="1800" dirty="0" smtClean="0">
                <a:solidFill>
                  <a:srgbClr val="FFFF00"/>
                </a:solidFill>
                <a:latin typeface="+mn-lt"/>
              </a:rPr>
              <a:t>Net tow (vertical, 3/4m ring 202 mm mesh net)</a:t>
            </a:r>
          </a:p>
          <a:p>
            <a:pPr eaLnBrk="1" hangingPunct="1">
              <a:spcBef>
                <a:spcPct val="0"/>
              </a:spcBef>
              <a:buFontTx/>
              <a:buChar char="-"/>
              <a:defRPr/>
            </a:pPr>
            <a:endParaRPr lang="en-US" sz="1800" dirty="0" smtClean="0">
              <a:solidFill>
                <a:schemeClr val="bg1"/>
              </a:solidFill>
              <a:latin typeface="+mn-lt"/>
            </a:endParaRPr>
          </a:p>
          <a:p>
            <a:pPr eaLnBrk="1" hangingPunct="1">
              <a:spcBef>
                <a:spcPct val="0"/>
              </a:spcBef>
              <a:buFontTx/>
              <a:buNone/>
              <a:defRPr/>
            </a:pPr>
            <a:r>
              <a:rPr lang="en-US" sz="1800" dirty="0" smtClean="0">
                <a:solidFill>
                  <a:srgbClr val="FFC000"/>
                </a:solidFill>
                <a:latin typeface="+mn-lt"/>
              </a:rPr>
              <a:t>Hydrographic variables :</a:t>
            </a:r>
            <a:r>
              <a:rPr lang="en-US" sz="1800" dirty="0" smtClean="0">
                <a:solidFill>
                  <a:srgbClr val="FFFF00"/>
                </a:solidFill>
                <a:latin typeface="+mn-lt"/>
              </a:rPr>
              <a:t>temperature, salinity, DO, fluorescence, chlorophyll </a:t>
            </a:r>
            <a:r>
              <a:rPr lang="en-US" sz="1800" i="1" dirty="0" smtClean="0">
                <a:solidFill>
                  <a:srgbClr val="FFFF00"/>
                </a:solidFill>
                <a:latin typeface="+mn-lt"/>
              </a:rPr>
              <a:t>a</a:t>
            </a:r>
            <a:r>
              <a:rPr lang="en-US" sz="1800" dirty="0" smtClean="0">
                <a:solidFill>
                  <a:srgbClr val="FFFF00"/>
                </a:solidFill>
                <a:latin typeface="+mn-lt"/>
              </a:rPr>
              <a:t> and nutrients</a:t>
            </a:r>
          </a:p>
          <a:p>
            <a:pPr eaLnBrk="1" hangingPunct="1">
              <a:spcBef>
                <a:spcPct val="0"/>
              </a:spcBef>
              <a:buFontTx/>
              <a:buNone/>
              <a:defRPr/>
            </a:pPr>
            <a:endParaRPr lang="en-US" sz="1800" dirty="0" smtClean="0">
              <a:solidFill>
                <a:srgbClr val="FFFF00"/>
              </a:solidFill>
              <a:latin typeface="+mn-lt"/>
            </a:endParaRPr>
          </a:p>
          <a:p>
            <a:pPr eaLnBrk="1" hangingPunct="1">
              <a:spcBef>
                <a:spcPct val="0"/>
              </a:spcBef>
              <a:buFontTx/>
              <a:buNone/>
              <a:defRPr/>
            </a:pPr>
            <a:r>
              <a:rPr lang="en-US" sz="1800" dirty="0" smtClean="0">
                <a:solidFill>
                  <a:schemeClr val="bg1"/>
                </a:solidFill>
                <a:latin typeface="+mn-lt"/>
              </a:rPr>
              <a:t> </a:t>
            </a:r>
            <a:r>
              <a:rPr lang="en-US" sz="1800" dirty="0" smtClean="0">
                <a:solidFill>
                  <a:srgbClr val="FFC000"/>
                </a:solidFill>
                <a:latin typeface="+mn-lt"/>
              </a:rPr>
              <a:t>Plankton  variables: </a:t>
            </a:r>
          </a:p>
          <a:p>
            <a:pPr eaLnBrk="1" hangingPunct="1">
              <a:spcBef>
                <a:spcPct val="0"/>
              </a:spcBef>
              <a:buFontTx/>
              <a:buNone/>
              <a:defRPr/>
            </a:pPr>
            <a:r>
              <a:rPr lang="en-US" sz="1800" dirty="0" smtClean="0">
                <a:solidFill>
                  <a:srgbClr val="FFFF00"/>
                </a:solidFill>
                <a:latin typeface="+mn-lt"/>
              </a:rPr>
              <a:t>Phytoplankton cell counts</a:t>
            </a:r>
          </a:p>
          <a:p>
            <a:pPr eaLnBrk="1" hangingPunct="1">
              <a:spcBef>
                <a:spcPct val="0"/>
              </a:spcBef>
              <a:buFontTx/>
              <a:buNone/>
              <a:defRPr/>
            </a:pPr>
            <a:r>
              <a:rPr lang="en-US" sz="1800" dirty="0" smtClean="0">
                <a:solidFill>
                  <a:srgbClr val="FFFF00"/>
                </a:solidFill>
                <a:latin typeface="+mn-lt"/>
              </a:rPr>
              <a:t>Zooplankton biomass, species composition and abundance</a:t>
            </a:r>
          </a:p>
          <a:p>
            <a:pPr eaLnBrk="1" hangingPunct="1">
              <a:spcBef>
                <a:spcPct val="0"/>
              </a:spcBef>
              <a:buFontTx/>
              <a:buNone/>
              <a:defRPr/>
            </a:pPr>
            <a:endParaRPr lang="en-US" sz="1800"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6"/>
            <a:ext cx="8210550" cy="1325563"/>
          </a:xfrm>
        </p:spPr>
        <p:txBody>
          <a:bodyPr/>
          <a:lstStyle/>
          <a:p>
            <a:pPr eaLnBrk="1" fontAlgn="auto" hangingPunct="1">
              <a:spcAft>
                <a:spcPts val="0"/>
              </a:spcAft>
              <a:defRPr/>
            </a:pPr>
            <a:r>
              <a:rPr lang="en-US" sz="2800" b="1" dirty="0"/>
              <a:t>Benthic </a:t>
            </a:r>
            <a:r>
              <a:rPr lang="en-US" sz="2800" b="1" dirty="0" smtClean="0"/>
              <a:t>work group </a:t>
            </a:r>
            <a:r>
              <a:rPr lang="en-US" sz="2800" b="1" dirty="0"/>
              <a:t>has identified </a:t>
            </a:r>
            <a:r>
              <a:rPr lang="en-US" sz="2800" b="1" u="sng" dirty="0">
                <a:solidFill>
                  <a:srgbClr val="FFFF00"/>
                </a:solidFill>
              </a:rPr>
              <a:t>multiple</a:t>
            </a:r>
            <a:r>
              <a:rPr lang="en-US" sz="2800" b="1" dirty="0"/>
              <a:t> datasets and has </a:t>
            </a:r>
            <a:r>
              <a:rPr lang="en-US" sz="2800" b="1" dirty="0" smtClean="0"/>
              <a:t>identified </a:t>
            </a:r>
            <a:r>
              <a:rPr lang="en-US" sz="2800" b="1" dirty="0"/>
              <a:t>sentinel sites</a:t>
            </a:r>
          </a:p>
        </p:txBody>
      </p:sp>
      <p:pic>
        <p:nvPicPr>
          <p:cNvPr id="25603" name="Shape 162"/>
          <p:cNvPicPr preferRelativeResize="0">
            <a:picLocks noGrp="1"/>
          </p:cNvPicPr>
          <p:nvPr>
            <p:ph sz="half" idx="2"/>
          </p:nvPr>
        </p:nvPicPr>
        <p:blipFill>
          <a:blip r:embed="rId3" cstate="print">
            <a:extLst>
              <a:ext uri="{28A0092B-C50C-407E-A947-70E740481C1C}">
                <a14:useLocalDpi xmlns:a14="http://schemas.microsoft.com/office/drawing/2010/main" val="0"/>
              </a:ext>
            </a:extLst>
          </a:blip>
          <a:srcRect r="23605"/>
          <a:stretch>
            <a:fillRect/>
          </a:stretch>
        </p:blipFill>
        <p:spPr bwMode="auto">
          <a:xfrm>
            <a:off x="228600" y="1828800"/>
            <a:ext cx="4114800" cy="3946525"/>
          </a:xfrm>
        </p:spPr>
      </p:pic>
      <p:pic>
        <p:nvPicPr>
          <p:cNvPr id="25604" name="Shape 164"/>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b="8658"/>
          <a:stretch>
            <a:fillRect/>
          </a:stretch>
        </p:blipFill>
        <p:spPr bwMode="auto">
          <a:xfrm>
            <a:off x="4495800" y="1905000"/>
            <a:ext cx="4419600" cy="275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hape 163"/>
          <p:cNvSpPr txBox="1">
            <a:spLocks/>
          </p:cNvSpPr>
          <p:nvPr/>
        </p:nvSpPr>
        <p:spPr bwMode="auto">
          <a:xfrm>
            <a:off x="2590800" y="4724400"/>
            <a:ext cx="1981200" cy="8149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25" tIns="45700" rIns="91425" bIns="45700"/>
          <a:lstStyle>
            <a:lvl1pPr>
              <a:lnSpc>
                <a:spcPct val="90000"/>
              </a:lnSpc>
              <a:spcBef>
                <a:spcPts val="750"/>
              </a:spcBef>
              <a:buFont typeface="Arial" panose="020B0604020202020204" pitchFamily="34" charset="0"/>
              <a:buChar char="•"/>
              <a:defRPr sz="2400">
                <a:solidFill>
                  <a:schemeClr val="tx1"/>
                </a:solidFill>
                <a:latin typeface="Corbel" panose="020B0503020204020204" pitchFamily="34" charset="0"/>
              </a:defRPr>
            </a:lvl1pPr>
            <a:lvl2pPr marL="514350" indent="-171450">
              <a:lnSpc>
                <a:spcPct val="90000"/>
              </a:lnSpc>
              <a:spcBef>
                <a:spcPts val="375"/>
              </a:spcBef>
              <a:buFont typeface="Arial" panose="020B0604020202020204" pitchFamily="34" charset="0"/>
              <a:buChar char="•"/>
              <a:defRPr sz="2000">
                <a:solidFill>
                  <a:schemeClr val="tx1"/>
                </a:solidFill>
                <a:latin typeface="Corbel" panose="020B0503020204020204" pitchFamily="34" charset="0"/>
              </a:defRPr>
            </a:lvl2pPr>
            <a:lvl3pPr marL="857250" indent="-171450">
              <a:lnSpc>
                <a:spcPct val="90000"/>
              </a:lnSpc>
              <a:spcBef>
                <a:spcPts val="375"/>
              </a:spcBef>
              <a:buFont typeface="Arial" panose="020B0604020202020204" pitchFamily="34" charset="0"/>
              <a:buChar char="•"/>
              <a:defRPr sz="1600">
                <a:solidFill>
                  <a:schemeClr val="tx1"/>
                </a:solidFill>
                <a:latin typeface="Corbel" panose="020B0503020204020204" pitchFamily="34" charset="0"/>
              </a:defRPr>
            </a:lvl3pPr>
            <a:lvl4pPr marL="1200150" indent="-17145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4pPr>
            <a:lvl5pPr marL="1543050" indent="-17145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5pPr>
            <a:lvl6pPr marL="2000250" indent="-17145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6pPr>
            <a:lvl7pPr marL="2457450" indent="-17145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7pPr>
            <a:lvl8pPr marL="2914650" indent="-17145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8pPr>
            <a:lvl9pPr marL="3371850" indent="-17145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9pPr>
          </a:lstStyle>
          <a:p>
            <a:pPr>
              <a:lnSpc>
                <a:spcPct val="100000"/>
              </a:lnSpc>
              <a:spcBef>
                <a:spcPct val="0"/>
              </a:spcBef>
              <a:buClr>
                <a:srgbClr val="000000"/>
              </a:buClr>
              <a:buSzPct val="25000"/>
              <a:buFont typeface="Times New Roman" panose="02020603050405020304" pitchFamily="18" charset="0"/>
              <a:buNone/>
            </a:pPr>
            <a:r>
              <a:rPr lang="en-US" sz="1600" dirty="0">
                <a:solidFill>
                  <a:srgbClr val="FFFF00"/>
                </a:solidFill>
                <a:latin typeface="Times New Roman" panose="02020603050405020304" pitchFamily="18" charset="0"/>
                <a:cs typeface="Times New Roman" panose="02020603050405020304" pitchFamily="18" charset="0"/>
                <a:sym typeface="Times New Roman" panose="02020603050405020304" pitchFamily="18" charset="0"/>
              </a:rPr>
              <a:t>Aqua- NOAA Benthic database</a:t>
            </a:r>
          </a:p>
        </p:txBody>
      </p:sp>
      <p:sp>
        <p:nvSpPr>
          <p:cNvPr id="25606" name="Shape 165"/>
          <p:cNvSpPr txBox="1">
            <a:spLocks noChangeArrowheads="1"/>
          </p:cNvSpPr>
          <p:nvPr/>
        </p:nvSpPr>
        <p:spPr bwMode="auto">
          <a:xfrm>
            <a:off x="5562600" y="4876800"/>
            <a:ext cx="3222625" cy="1035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25" tIns="45700" rIns="91425" bIns="4570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Clr>
                <a:srgbClr val="000000"/>
              </a:buClr>
              <a:buSzPct val="25000"/>
              <a:buFont typeface="Times New Roman" panose="02020603050405020304" pitchFamily="18" charset="0"/>
              <a:buNone/>
            </a:pPr>
            <a:r>
              <a:rPr lang="en-US" dirty="0">
                <a:solidFill>
                  <a:srgbClr val="FFFF00"/>
                </a:solidFill>
                <a:latin typeface="Times New Roman" panose="02020603050405020304" pitchFamily="18" charset="0"/>
                <a:cs typeface="Times New Roman" panose="02020603050405020304" pitchFamily="18" charset="0"/>
                <a:sym typeface="Times New Roman" panose="02020603050405020304" pitchFamily="18" charset="0"/>
              </a:rPr>
              <a:t>High resolution grids conducted in NEBO sentinel sites by </a:t>
            </a:r>
            <a:r>
              <a:rPr lang="en-US" dirty="0" err="1">
                <a:solidFill>
                  <a:srgbClr val="FFFF00"/>
                </a:solidFill>
                <a:latin typeface="Times New Roman" panose="02020603050405020304" pitchFamily="18" charset="0"/>
                <a:cs typeface="Times New Roman" panose="02020603050405020304" pitchFamily="18" charset="0"/>
                <a:sym typeface="Times New Roman" panose="02020603050405020304" pitchFamily="18" charset="0"/>
              </a:rPr>
              <a:t>HabCam</a:t>
            </a:r>
            <a:r>
              <a:rPr lang="en-US" dirty="0">
                <a:solidFill>
                  <a:srgbClr val="FFFF00"/>
                </a:solidFill>
                <a:latin typeface="Times New Roman" panose="02020603050405020304" pitchFamily="18" charset="0"/>
                <a:cs typeface="Times New Roman" panose="02020603050405020304" pitchFamily="18" charset="0"/>
                <a:sym typeface="Times New Roman" panose="02020603050405020304" pitchFamily="18" charset="0"/>
              </a:rPr>
              <a:t> 2007-2010.</a:t>
            </a:r>
          </a:p>
          <a:p>
            <a:pPr>
              <a:buClr>
                <a:srgbClr val="000000"/>
              </a:buClr>
              <a:buFont typeface="Calibri" panose="020F0502020204030204" pitchFamily="34" charset="0"/>
              <a:buNone/>
            </a:pPr>
            <a:endParaRPr 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62391" y="0"/>
            <a:ext cx="7886700" cy="1325563"/>
          </a:xfrm>
        </p:spPr>
        <p:txBody>
          <a:bodyPr>
            <a:normAutofit fontScale="90000"/>
          </a:bodyPr>
          <a:lstStyle/>
          <a:p>
            <a:pPr>
              <a:defRPr/>
            </a:pPr>
            <a:r>
              <a:rPr lang="en-US" sz="2800" b="1" i="1" dirty="0" smtClean="0"/>
              <a:t/>
            </a:r>
            <a:br>
              <a:rPr lang="en-US" sz="2800" b="1" i="1" dirty="0" smtClean="0"/>
            </a:br>
            <a:r>
              <a:rPr lang="en-US" sz="2800" b="1" dirty="0" smtClean="0">
                <a:solidFill>
                  <a:srgbClr val="FFFF00"/>
                </a:solidFill>
              </a:rPr>
              <a:t>4) </a:t>
            </a:r>
            <a:r>
              <a:rPr lang="en-US" sz="3100" b="1" dirty="0" smtClean="0">
                <a:solidFill>
                  <a:srgbClr val="FFFF00"/>
                </a:solidFill>
              </a:rPr>
              <a:t>Established sentinel indicators to detect and measure changes in ecosystems </a:t>
            </a:r>
            <a:r>
              <a:rPr lang="en-US" sz="2800" dirty="0" smtClean="0"/>
              <a:t/>
            </a:r>
            <a:br>
              <a:rPr lang="en-US" sz="2800" dirty="0" smtClean="0"/>
            </a:br>
            <a:endParaRPr lang="en-US" sz="2400" b="1" dirty="0" smtClean="0"/>
          </a:p>
        </p:txBody>
      </p:sp>
      <p:sp>
        <p:nvSpPr>
          <p:cNvPr id="3" name="Content Placeholder 2"/>
          <p:cNvSpPr>
            <a:spLocks noGrp="1"/>
          </p:cNvSpPr>
          <p:nvPr>
            <p:ph idx="1"/>
          </p:nvPr>
        </p:nvSpPr>
        <p:spPr>
          <a:xfrm>
            <a:off x="228600" y="1219200"/>
            <a:ext cx="3581400" cy="4648200"/>
          </a:xfrm>
        </p:spPr>
        <p:txBody>
          <a:bodyPr>
            <a:normAutofit fontScale="77500" lnSpcReduction="20000"/>
          </a:bodyPr>
          <a:lstStyle/>
          <a:p>
            <a:pPr eaLnBrk="1" fontAlgn="auto" hangingPunct="1">
              <a:lnSpc>
                <a:spcPct val="120000"/>
              </a:lnSpc>
              <a:spcBef>
                <a:spcPts val="0"/>
              </a:spcBef>
              <a:spcAft>
                <a:spcPts val="0"/>
              </a:spcAft>
              <a:defRPr/>
            </a:pPr>
            <a:r>
              <a:rPr lang="en-US" sz="2600" b="1" i="1" u="sng" dirty="0" smtClean="0"/>
              <a:t>Sentinel</a:t>
            </a:r>
            <a:r>
              <a:rPr lang="en-US" sz="2600" dirty="0" smtClean="0"/>
              <a:t>  - a habitat</a:t>
            </a:r>
            <a:r>
              <a:rPr lang="en-US" sz="2600" dirty="0"/>
              <a:t>, </a:t>
            </a:r>
            <a:r>
              <a:rPr lang="en-US" sz="2600" dirty="0" smtClean="0"/>
              <a:t>(abiotic) </a:t>
            </a:r>
            <a:r>
              <a:rPr lang="en-US" sz="2600" dirty="0"/>
              <a:t>condition or process, or a species, population or community; </a:t>
            </a:r>
            <a:r>
              <a:rPr lang="en-US" sz="2600" dirty="0" smtClean="0"/>
              <a:t>it</a:t>
            </a:r>
            <a:r>
              <a:rPr lang="en-US" sz="2600" dirty="0"/>
              <a:t>s</a:t>
            </a:r>
            <a:r>
              <a:rPr lang="en-US" sz="2600" dirty="0" smtClean="0"/>
              <a:t> </a:t>
            </a:r>
            <a:r>
              <a:rPr lang="en-US" sz="2600" dirty="0"/>
              <a:t>change in state or condition indicates some aspect of ecosystem change (good or bad).</a:t>
            </a:r>
          </a:p>
          <a:p>
            <a:pPr marL="0" indent="0" eaLnBrk="1" fontAlgn="auto" hangingPunct="1">
              <a:lnSpc>
                <a:spcPct val="120000"/>
              </a:lnSpc>
              <a:spcBef>
                <a:spcPts val="0"/>
              </a:spcBef>
              <a:spcAft>
                <a:spcPts val="0"/>
              </a:spcAft>
              <a:buFont typeface="Arial" panose="020B0604020202020204" pitchFamily="34" charset="0"/>
              <a:buNone/>
              <a:defRPr/>
            </a:pPr>
            <a:endParaRPr lang="en-US" sz="2600" dirty="0" smtClean="0"/>
          </a:p>
          <a:p>
            <a:pPr eaLnBrk="1" fontAlgn="auto" hangingPunct="1">
              <a:lnSpc>
                <a:spcPct val="120000"/>
              </a:lnSpc>
              <a:spcBef>
                <a:spcPts val="0"/>
              </a:spcBef>
              <a:spcAft>
                <a:spcPts val="0"/>
              </a:spcAft>
              <a:defRPr/>
            </a:pPr>
            <a:r>
              <a:rPr lang="en-US" sz="2600" b="1" i="1" u="sng" dirty="0" smtClean="0"/>
              <a:t>Indicator</a:t>
            </a:r>
            <a:r>
              <a:rPr lang="en-US" sz="2600" dirty="0" smtClean="0"/>
              <a:t>  - a metric that provides information about </a:t>
            </a:r>
            <a:r>
              <a:rPr lang="en-US" sz="2600" dirty="0"/>
              <a:t>the direction of change in the state or condition of </a:t>
            </a:r>
            <a:r>
              <a:rPr lang="en-US" sz="2600" dirty="0" smtClean="0"/>
              <a:t>a </a:t>
            </a:r>
            <a:r>
              <a:rPr lang="en-US" sz="2600" dirty="0"/>
              <a:t>Sentinel.</a:t>
            </a:r>
          </a:p>
          <a:p>
            <a:pPr marL="0" indent="0" eaLnBrk="1" fontAlgn="auto" hangingPunct="1">
              <a:spcAft>
                <a:spcPts val="0"/>
              </a:spcAft>
              <a:buFont typeface="Arial" panose="020B0604020202020204" pitchFamily="34" charset="0"/>
              <a:buNone/>
              <a:defRPr/>
            </a:pPr>
            <a:endParaRPr lang="en-US" sz="2600" dirty="0"/>
          </a:p>
          <a:p>
            <a:pPr eaLnBrk="1" fontAlgn="auto" hangingPunct="1">
              <a:spcAft>
                <a:spcPts val="0"/>
              </a:spcAft>
              <a:defRPr/>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505200"/>
            <a:ext cx="4724885" cy="2728912"/>
          </a:xfrm>
          <a:prstGeom prst="rect">
            <a:avLst/>
          </a:prstGeom>
        </p:spPr>
      </p:pic>
      <p:sp>
        <p:nvSpPr>
          <p:cNvPr id="4" name="TextBox 3"/>
          <p:cNvSpPr txBox="1"/>
          <p:nvPr/>
        </p:nvSpPr>
        <p:spPr>
          <a:xfrm>
            <a:off x="4038600" y="1371600"/>
            <a:ext cx="4877285" cy="2043111"/>
          </a:xfrm>
          <a:prstGeom prst="rect">
            <a:avLst/>
          </a:prstGeom>
          <a:noFill/>
          <a:ln>
            <a:solidFill>
              <a:schemeClr val="tx1"/>
            </a:solidFill>
          </a:ln>
        </p:spPr>
        <p:txBody>
          <a:bodyPr wrap="square" rtlCol="0">
            <a:spAutoFit/>
          </a:bodyPr>
          <a:lstStyle/>
          <a:p>
            <a:pPr eaLnBrk="1" fontAlgn="auto" hangingPunct="1">
              <a:spcAft>
                <a:spcPts val="0"/>
              </a:spcAft>
              <a:defRPr/>
            </a:pPr>
            <a:r>
              <a:rPr lang="en-US" dirty="0"/>
              <a:t>Example: If salt marshes are considered a Sentinel, then the change in state of the salt marsh as measured by aerial extent (the indicator) tells you the salt marsh is changing due to some stressor (sea level rise) and indicates there may be important changes in your ecosystem, like potential loss of commercial fish nursery habitat. </a:t>
            </a:r>
          </a:p>
        </p:txBody>
      </p:sp>
      <p:sp>
        <p:nvSpPr>
          <p:cNvPr id="5" name="TextBox 4"/>
          <p:cNvSpPr txBox="1"/>
          <p:nvPr/>
        </p:nvSpPr>
        <p:spPr>
          <a:xfrm>
            <a:off x="5334000" y="6324600"/>
            <a:ext cx="3657600" cy="307777"/>
          </a:xfrm>
          <a:prstGeom prst="rect">
            <a:avLst/>
          </a:prstGeom>
          <a:noFill/>
        </p:spPr>
        <p:txBody>
          <a:bodyPr wrap="square" rtlCol="0">
            <a:spAutoFit/>
          </a:bodyPr>
          <a:lstStyle/>
          <a:p>
            <a:pPr algn="r"/>
            <a:r>
              <a:rPr lang="en-US" sz="1400" dirty="0" smtClean="0"/>
              <a:t>Source: LISS Sentinel Monitoring project</a:t>
            </a:r>
            <a:endParaRPr lang="en-US" sz="1400" dirty="0"/>
          </a:p>
        </p:txBody>
      </p:sp>
      <p:sp>
        <p:nvSpPr>
          <p:cNvPr id="7" name="Rectangle 6"/>
          <p:cNvSpPr/>
          <p:nvPr/>
        </p:nvSpPr>
        <p:spPr>
          <a:xfrm>
            <a:off x="304800" y="5562600"/>
            <a:ext cx="3429000" cy="1015663"/>
          </a:xfrm>
          <a:prstGeom prst="rect">
            <a:avLst/>
          </a:prstGeom>
        </p:spPr>
        <p:txBody>
          <a:bodyPr wrap="square">
            <a:spAutoFit/>
          </a:bodyPr>
          <a:lstStyle/>
          <a:p>
            <a:r>
              <a:rPr lang="en-US" sz="2000" dirty="0" smtClean="0"/>
              <a:t>Indicators are based on conceptual models that link drivers to ecosystem responses</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639762"/>
          </a:xfrm>
        </p:spPr>
        <p:txBody>
          <a:bodyPr>
            <a:normAutofit/>
          </a:bodyPr>
          <a:lstStyle/>
          <a:p>
            <a:r>
              <a:rPr lang="en-US" sz="2800" b="1" dirty="0" smtClean="0">
                <a:solidFill>
                  <a:srgbClr val="FFFF00"/>
                </a:solidFill>
              </a:rPr>
              <a:t>Example of sentinels: Coastal and Estuarine Ecosystems</a:t>
            </a:r>
            <a:endParaRPr lang="en-US" sz="2800" b="1" dirty="0">
              <a:solidFill>
                <a:srgbClr val="FFFF00"/>
              </a:solidFill>
            </a:endParaRPr>
          </a:p>
        </p:txBody>
      </p:sp>
      <p:sp>
        <p:nvSpPr>
          <p:cNvPr id="3" name="Content Placeholder 2"/>
          <p:cNvSpPr>
            <a:spLocks noGrp="1"/>
          </p:cNvSpPr>
          <p:nvPr>
            <p:ph idx="1"/>
          </p:nvPr>
        </p:nvSpPr>
        <p:spPr>
          <a:xfrm>
            <a:off x="457200" y="838201"/>
            <a:ext cx="8153400" cy="3886199"/>
          </a:xfrm>
        </p:spPr>
        <p:txBody>
          <a:bodyPr numCol="1">
            <a:normAutofit lnSpcReduction="10000"/>
          </a:bodyPr>
          <a:lstStyle/>
          <a:p>
            <a:pPr>
              <a:buNone/>
            </a:pPr>
            <a:r>
              <a:rPr lang="en-US" sz="2400" dirty="0" smtClean="0"/>
              <a:t>7 sentinel habitats of the coastal  and estuarine environment that gauge climate and ecosystem change impacts:  </a:t>
            </a:r>
          </a:p>
          <a:p>
            <a:pPr fontAlgn="base"/>
            <a:r>
              <a:rPr lang="en-US" sz="2400" dirty="0" smtClean="0"/>
              <a:t>estuaries and embayments</a:t>
            </a:r>
          </a:p>
          <a:p>
            <a:pPr fontAlgn="base"/>
            <a:r>
              <a:rPr lang="en-US" sz="2400" dirty="0" smtClean="0"/>
              <a:t>tidal wetlands</a:t>
            </a:r>
          </a:p>
          <a:p>
            <a:pPr fontAlgn="base"/>
            <a:r>
              <a:rPr lang="en-US" sz="2400" dirty="0" smtClean="0"/>
              <a:t>eelgrass and submerged aquatic vegetation</a:t>
            </a:r>
          </a:p>
          <a:p>
            <a:pPr fontAlgn="base"/>
            <a:r>
              <a:rPr lang="en-US" sz="2400" dirty="0" smtClean="0"/>
              <a:t>rocky shore biological communities</a:t>
            </a:r>
          </a:p>
          <a:p>
            <a:pPr fontAlgn="base"/>
            <a:r>
              <a:rPr lang="en-US" sz="2400" i="1" dirty="0" err="1" smtClean="0"/>
              <a:t>Saccharina</a:t>
            </a:r>
            <a:r>
              <a:rPr lang="en-US" sz="2400" dirty="0" smtClean="0"/>
              <a:t> </a:t>
            </a:r>
            <a:r>
              <a:rPr lang="en-US" sz="2400" i="1" dirty="0" err="1" smtClean="0"/>
              <a:t>latissima</a:t>
            </a:r>
            <a:r>
              <a:rPr lang="en-US" sz="2400" dirty="0" smtClean="0"/>
              <a:t> kelp beds</a:t>
            </a:r>
          </a:p>
          <a:p>
            <a:pPr fontAlgn="base"/>
            <a:r>
              <a:rPr lang="en-US" sz="2400" dirty="0" smtClean="0"/>
              <a:t>[coastal barriers]</a:t>
            </a:r>
          </a:p>
          <a:p>
            <a:pPr fontAlgn="base"/>
            <a:r>
              <a:rPr lang="en-US" sz="2400" dirty="0" smtClean="0"/>
              <a:t>[coastal forests]</a:t>
            </a:r>
            <a:endParaRPr lang="en-US" dirty="0"/>
          </a:p>
        </p:txBody>
      </p:sp>
      <p:graphicFrame>
        <p:nvGraphicFramePr>
          <p:cNvPr id="4" name="Table 3"/>
          <p:cNvGraphicFramePr>
            <a:graphicFrameLocks noGrp="1"/>
          </p:cNvGraphicFramePr>
          <p:nvPr/>
        </p:nvGraphicFramePr>
        <p:xfrm>
          <a:off x="381000" y="4800600"/>
          <a:ext cx="8077200" cy="1402080"/>
        </p:xfrm>
        <a:graphic>
          <a:graphicData uri="http://schemas.openxmlformats.org/drawingml/2006/table">
            <a:tbl>
              <a:tblPr firstRow="1" bandRow="1">
                <a:tableStyleId>{5C22544A-7EE6-4342-B048-85BDC9FD1C3A}</a:tableStyleId>
              </a:tblPr>
              <a:tblGrid>
                <a:gridCol w="2971800"/>
                <a:gridCol w="5105400"/>
              </a:tblGrid>
              <a:tr h="370840">
                <a:tc>
                  <a:txBody>
                    <a:bodyPr/>
                    <a:lstStyle/>
                    <a:p>
                      <a:r>
                        <a:rPr lang="en-US" sz="2000" dirty="0" smtClean="0"/>
                        <a:t>Sentinel Question </a:t>
                      </a:r>
                      <a:endParaRPr lang="en-US" sz="2000" dirty="0"/>
                    </a:p>
                  </a:txBody>
                  <a:tcPr/>
                </a:tc>
                <a:tc>
                  <a:txBody>
                    <a:bodyPr/>
                    <a:lstStyle/>
                    <a:p>
                      <a:r>
                        <a:rPr lang="en-US" sz="2000" dirty="0" smtClean="0"/>
                        <a:t>Indicators</a:t>
                      </a:r>
                      <a:endParaRPr lang="en-US" sz="2000" dirty="0"/>
                    </a:p>
                  </a:txBody>
                  <a:tcPr/>
                </a:tc>
              </a:tr>
              <a:tr h="370840">
                <a:tc>
                  <a:txBody>
                    <a:bodyPr/>
                    <a:lstStyle/>
                    <a:p>
                      <a:r>
                        <a:rPr lang="en-US" sz="2000" dirty="0" smtClean="0"/>
                        <a:t>Is there evidence of change in distribution of SAVs?</a:t>
                      </a:r>
                      <a:endParaRPr lang="en-US" sz="2000" dirty="0"/>
                    </a:p>
                  </a:txBody>
                  <a:tcPr/>
                </a:tc>
                <a:tc>
                  <a:txBody>
                    <a:bodyPr/>
                    <a:lstStyle/>
                    <a:p>
                      <a:r>
                        <a:rPr lang="en-US" sz="2000" dirty="0" smtClean="0"/>
                        <a:t>Areal</a:t>
                      </a:r>
                      <a:r>
                        <a:rPr lang="en-US" sz="2000" baseline="0" dirty="0" smtClean="0"/>
                        <a:t> extent, TSS, light availability, cover/shoot density/biomass, temperature, chlorophyll a, sediment grain size and carbon content.</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6" name="TextBox 5"/>
          <p:cNvSpPr txBox="1"/>
          <p:nvPr/>
        </p:nvSpPr>
        <p:spPr>
          <a:xfrm>
            <a:off x="457200" y="4953000"/>
            <a:ext cx="5943600" cy="584775"/>
          </a:xfrm>
          <a:prstGeom prst="rect">
            <a:avLst/>
          </a:prstGeom>
          <a:noFill/>
        </p:spPr>
        <p:txBody>
          <a:bodyPr wrap="square" rtlCol="0">
            <a:spAutoFit/>
          </a:bodyPr>
          <a:lstStyle/>
          <a:p>
            <a:r>
              <a:rPr lang="en-US" sz="3200" b="1" dirty="0" smtClean="0">
                <a:solidFill>
                  <a:schemeClr val="bg2"/>
                </a:solidFill>
              </a:rPr>
              <a:t>We love our coasts…. </a:t>
            </a:r>
            <a:endParaRPr lang="en-US" sz="3200" b="1" dirty="0">
              <a:solidFill>
                <a:schemeClr val="bg2"/>
              </a:solidFill>
            </a:endParaRPr>
          </a:p>
        </p:txBody>
      </p:sp>
    </p:spTree>
    <p:extLst>
      <p:ext uri="{BB962C8B-B14F-4D97-AF65-F5344CB8AC3E}">
        <p14:creationId xmlns:p14="http://schemas.microsoft.com/office/powerpoint/2010/main" val="4297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152400" y="1676400"/>
            <a:ext cx="4038600" cy="4876800"/>
          </a:xfrm>
        </p:spPr>
        <p:txBody>
          <a:bodyPr wrap="square" numCol="1" anchorCtr="0" compatLnSpc="1">
            <a:prstTxWarp prst="textNoShape">
              <a:avLst/>
            </a:prstTxWarp>
            <a:normAutofit/>
          </a:bodyPr>
          <a:lstStyle/>
          <a:p>
            <a:r>
              <a:rPr lang="en-US" altLang="en-US" sz="2400" dirty="0" smtClean="0">
                <a:solidFill>
                  <a:schemeClr val="tx1"/>
                </a:solidFill>
                <a:ea typeface="Calibri" panose="020F0502020204030204" pitchFamily="34" charset="0"/>
                <a:cs typeface="Arial" panose="020B0604020202020204" pitchFamily="34" charset="0"/>
              </a:rPr>
              <a:t>The plan is the foundation to secure funding</a:t>
            </a:r>
            <a:br>
              <a:rPr lang="en-US" altLang="en-US" sz="2400" dirty="0" smtClean="0">
                <a:solidFill>
                  <a:schemeClr val="tx1"/>
                </a:solidFill>
                <a:ea typeface="Calibri" panose="020F0502020204030204" pitchFamily="34" charset="0"/>
                <a:cs typeface="Arial" panose="020B0604020202020204" pitchFamily="34" charset="0"/>
              </a:rPr>
            </a:br>
            <a:r>
              <a:rPr lang="en-US" altLang="en-US" sz="2400" dirty="0" smtClean="0">
                <a:solidFill>
                  <a:schemeClr val="tx1"/>
                </a:solidFill>
                <a:ea typeface="Calibri" panose="020F0502020204030204" pitchFamily="34" charset="0"/>
                <a:cs typeface="Arial" panose="020B0604020202020204" pitchFamily="34" charset="0"/>
              </a:rPr>
              <a:t/>
            </a:r>
            <a:br>
              <a:rPr lang="en-US" altLang="en-US" sz="2400" dirty="0" smtClean="0">
                <a:solidFill>
                  <a:schemeClr val="tx1"/>
                </a:solidFill>
                <a:ea typeface="Calibri" panose="020F0502020204030204" pitchFamily="34" charset="0"/>
                <a:cs typeface="Arial" panose="020B0604020202020204" pitchFamily="34" charset="0"/>
              </a:rPr>
            </a:br>
            <a:r>
              <a:rPr lang="en-US" altLang="en-US" sz="2400" dirty="0" smtClean="0">
                <a:solidFill>
                  <a:schemeClr val="tx1"/>
                </a:solidFill>
                <a:ea typeface="Calibri" panose="020F0502020204030204" pitchFamily="34" charset="0"/>
                <a:cs typeface="Arial" panose="020B0604020202020204" pitchFamily="34" charset="0"/>
              </a:rPr>
              <a:t>Implementing the plan will fill monitoring and data gaps for the ISMN and create a “network of networks”</a:t>
            </a:r>
            <a:r>
              <a:rPr lang="en-US" altLang="en-US" sz="2700" dirty="0" smtClean="0">
                <a:solidFill>
                  <a:srgbClr val="000000"/>
                </a:solidFill>
                <a:ea typeface="Calibri" panose="020F0502020204030204" pitchFamily="34" charset="0"/>
                <a:cs typeface="Arial" panose="020B0604020202020204" pitchFamily="34" charset="0"/>
              </a:rPr>
              <a:t/>
            </a:r>
            <a:br>
              <a:rPr lang="en-US" altLang="en-US" sz="2700" dirty="0" smtClean="0">
                <a:solidFill>
                  <a:srgbClr val="000000"/>
                </a:solidFill>
                <a:ea typeface="Calibri" panose="020F0502020204030204" pitchFamily="34" charset="0"/>
                <a:cs typeface="Arial" panose="020B0604020202020204" pitchFamily="34" charset="0"/>
              </a:rPr>
            </a:br>
            <a:r>
              <a:rPr lang="en-US" altLang="en-US" sz="3200" dirty="0" smtClean="0">
                <a:solidFill>
                  <a:srgbClr val="000000"/>
                </a:solidFill>
                <a:ea typeface="Calibri" panose="020F0502020204030204" pitchFamily="34" charset="0"/>
                <a:cs typeface="Arial" panose="020B0604020202020204" pitchFamily="34" charset="0"/>
              </a:rPr>
              <a:t/>
            </a:r>
            <a:br>
              <a:rPr lang="en-US" altLang="en-US" sz="3200" dirty="0" smtClean="0">
                <a:solidFill>
                  <a:srgbClr val="000000"/>
                </a:solidFill>
                <a:ea typeface="Calibri" panose="020F0502020204030204" pitchFamily="34" charset="0"/>
                <a:cs typeface="Arial" panose="020B0604020202020204" pitchFamily="34" charset="0"/>
              </a:rPr>
            </a:br>
            <a:endParaRPr lang="en-US" altLang="en-US" sz="3200" dirty="0" smtClean="0">
              <a:solidFill>
                <a:srgbClr val="FFFF00"/>
              </a:solidFill>
              <a:ea typeface="Calibri" panose="020F0502020204030204" pitchFamily="34" charset="0"/>
              <a:cs typeface="Times New Roman" panose="02020603050405020304" pitchFamily="18" charset="0"/>
            </a:endParaRPr>
          </a:p>
        </p:txBody>
      </p:sp>
      <p:pic>
        <p:nvPicPr>
          <p:cNvPr id="6" name="Content Placeholder 5" descr="Picture2.png"/>
          <p:cNvPicPr>
            <a:picLocks noGrp="1" noChangeAspect="1"/>
          </p:cNvPicPr>
          <p:nvPr>
            <p:ph idx="1"/>
          </p:nvPr>
        </p:nvPicPr>
        <p:blipFill>
          <a:blip r:embed="rId3" cstate="print"/>
          <a:stretch>
            <a:fillRect/>
          </a:stretch>
        </p:blipFill>
        <p:spPr>
          <a:xfrm>
            <a:off x="4419600" y="990600"/>
            <a:ext cx="4565386" cy="5638800"/>
          </a:xfrm>
        </p:spPr>
      </p:pic>
      <p:sp>
        <p:nvSpPr>
          <p:cNvPr id="4" name="TextBox 3"/>
          <p:cNvSpPr txBox="1"/>
          <p:nvPr/>
        </p:nvSpPr>
        <p:spPr>
          <a:xfrm>
            <a:off x="304800" y="228600"/>
            <a:ext cx="8229600" cy="523220"/>
          </a:xfrm>
          <a:prstGeom prst="rect">
            <a:avLst/>
          </a:prstGeom>
          <a:noFill/>
        </p:spPr>
        <p:txBody>
          <a:bodyPr wrap="square" rtlCol="0">
            <a:spAutoFit/>
          </a:bodyPr>
          <a:lstStyle/>
          <a:p>
            <a:pPr algn="ctr"/>
            <a:r>
              <a:rPr lang="en-US" altLang="en-US" sz="2800" b="1" dirty="0" smtClean="0">
                <a:solidFill>
                  <a:srgbClr val="FFFF00"/>
                </a:solidFill>
                <a:ea typeface="Calibri" panose="020F0502020204030204" pitchFamily="34" charset="0"/>
                <a:cs typeface="Arial" panose="020B0604020202020204" pitchFamily="34" charset="0"/>
              </a:rPr>
              <a:t>5) Develop a Science and Implementation Plan</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86750" cy="685800"/>
          </a:xfrm>
        </p:spPr>
        <p:txBody>
          <a:bodyPr>
            <a:normAutofit/>
          </a:bodyPr>
          <a:lstStyle/>
          <a:p>
            <a:pPr eaLnBrk="1" fontAlgn="auto" hangingPunct="1">
              <a:spcAft>
                <a:spcPts val="0"/>
              </a:spcAft>
              <a:defRPr/>
            </a:pPr>
            <a:r>
              <a:rPr lang="en-US" altLang="en-US" sz="2800" b="1" dirty="0" smtClean="0">
                <a:solidFill>
                  <a:srgbClr val="FFFF00"/>
                </a:solidFill>
                <a:ea typeface="Calibri" pitchFamily="34" charset="0"/>
                <a:cs typeface="Times New Roman" pitchFamily="18" charset="0"/>
              </a:rPr>
              <a:t>Back to the Goal</a:t>
            </a:r>
            <a:endParaRPr lang="en-US" sz="2800" dirty="0"/>
          </a:p>
        </p:txBody>
      </p:sp>
      <p:sp>
        <p:nvSpPr>
          <p:cNvPr id="3" name="Content Placeholder 2"/>
          <p:cNvSpPr>
            <a:spLocks noGrp="1"/>
          </p:cNvSpPr>
          <p:nvPr>
            <p:ph idx="1"/>
          </p:nvPr>
        </p:nvSpPr>
        <p:spPr>
          <a:xfrm>
            <a:off x="342900" y="990600"/>
            <a:ext cx="8458200" cy="5334000"/>
          </a:xfrm>
        </p:spPr>
        <p:txBody>
          <a:bodyPr>
            <a:normAutofit/>
          </a:bodyPr>
          <a:lstStyle/>
          <a:p>
            <a:pPr marL="0" indent="0" eaLnBrk="1" fontAlgn="auto" hangingPunct="1">
              <a:spcAft>
                <a:spcPts val="0"/>
              </a:spcAft>
              <a:buFont typeface="Arial" panose="020B0604020202020204" pitchFamily="34" charset="0"/>
              <a:buNone/>
              <a:defRPr/>
            </a:pPr>
            <a:r>
              <a:rPr lang="en-US" sz="2200" b="1" dirty="0" smtClean="0"/>
              <a:t>GOAL: </a:t>
            </a:r>
            <a:r>
              <a:rPr lang="en-US" sz="2200" dirty="0" smtClean="0"/>
              <a:t>To </a:t>
            </a:r>
            <a:r>
              <a:rPr lang="en-US" sz="2200" b="1" dirty="0">
                <a:solidFill>
                  <a:srgbClr val="FFFF00"/>
                </a:solidFill>
              </a:rPr>
              <a:t>improve our ability to detect and understand the causes of long-term change</a:t>
            </a:r>
            <a:r>
              <a:rPr lang="en-US" sz="2200" dirty="0"/>
              <a:t> in the composition, structure, and function of Northeastern U.S. and Canadian maritime coastal </a:t>
            </a:r>
            <a:r>
              <a:rPr lang="en-US" sz="2200" dirty="0" smtClean="0"/>
              <a:t>and ocean ecosystems</a:t>
            </a:r>
            <a:r>
              <a:rPr lang="en-US" sz="2200" dirty="0"/>
              <a:t>. </a:t>
            </a:r>
            <a:endParaRPr lang="en-US" sz="2200" dirty="0" smtClean="0"/>
          </a:p>
          <a:p>
            <a:pPr marL="0" indent="0" algn="ctr">
              <a:spcBef>
                <a:spcPts val="0"/>
              </a:spcBef>
              <a:buNone/>
              <a:defRPr/>
            </a:pPr>
            <a:endParaRPr lang="en-US" sz="3600" b="1" dirty="0" smtClean="0">
              <a:solidFill>
                <a:srgbClr val="FFFF00"/>
              </a:solidFill>
            </a:endParaRPr>
          </a:p>
          <a:p>
            <a:pPr marL="0" indent="0" algn="ctr">
              <a:spcBef>
                <a:spcPts val="0"/>
              </a:spcBef>
              <a:buNone/>
              <a:defRPr/>
            </a:pPr>
            <a:r>
              <a:rPr lang="en-US" sz="3600" b="1" dirty="0" smtClean="0">
                <a:solidFill>
                  <a:srgbClr val="FFFF00"/>
                </a:solidFill>
              </a:rPr>
              <a:t>How will this be coordinated and  implemented?</a:t>
            </a:r>
            <a:endParaRPr lang="en-US" sz="3600" dirty="0" smtClean="0"/>
          </a:p>
          <a:p>
            <a:pPr marL="0" indent="0" eaLnBrk="1" fontAlgn="auto" hangingPunct="1">
              <a:spcAft>
                <a:spcPts val="0"/>
              </a:spcAft>
              <a:buFont typeface="Arial" panose="020B0604020202020204" pitchFamily="34" charset="0"/>
              <a:buNone/>
              <a:defRPr/>
            </a:pPr>
            <a:endParaRPr lang="en-US" sz="3400" dirty="0" smtClean="0"/>
          </a:p>
          <a:p>
            <a:pPr marL="0" indent="0" eaLnBrk="1" fontAlgn="auto" hangingPunct="1">
              <a:spcBef>
                <a:spcPts val="0"/>
              </a:spcBef>
              <a:spcAft>
                <a:spcPts val="0"/>
              </a:spcAft>
              <a:buFont typeface="Arial" panose="020B0604020202020204" pitchFamily="34" charset="0"/>
              <a:buNone/>
              <a:defRPr/>
            </a:pPr>
            <a:endParaRPr lang="en-US" sz="3100" dirty="0"/>
          </a:p>
          <a:p>
            <a:pPr marL="0" indent="0" eaLnBrk="1" fontAlgn="auto" hangingPunct="1">
              <a:spcAft>
                <a:spcPts val="0"/>
              </a:spcAft>
              <a:buFont typeface="Arial" panose="020B0604020202020204" pitchFamily="34" charset="0"/>
              <a:buNone/>
              <a:defRPr/>
            </a:pPr>
            <a:endParaRPr lang="en-US" sz="3100" dirty="0" smtClean="0"/>
          </a:p>
          <a:p>
            <a:pPr eaLnBrk="1" fontAlgn="auto" hangingPunct="1">
              <a:spcAft>
                <a:spcPts val="0"/>
              </a:spcAft>
              <a:defRPr/>
            </a:pPr>
            <a:endParaRPr lang="en-US" dirty="0"/>
          </a:p>
        </p:txBody>
      </p:sp>
    </p:spTree>
    <p:extLst>
      <p:ext uri="{BB962C8B-B14F-4D97-AF65-F5344CB8AC3E}">
        <p14:creationId xmlns:p14="http://schemas.microsoft.com/office/powerpoint/2010/main" val="298339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6200"/>
            <a:ext cx="8229600" cy="1143000"/>
          </a:xfrm>
        </p:spPr>
        <p:txBody>
          <a:bodyPr>
            <a:normAutofit/>
          </a:bodyPr>
          <a:lstStyle/>
          <a:p>
            <a:r>
              <a:rPr lang="en-US" sz="2800" b="1" dirty="0" smtClean="0">
                <a:solidFill>
                  <a:srgbClr val="FFFF00"/>
                </a:solidFill>
              </a:rPr>
              <a:t>ISMN Functions: Coordination</a:t>
            </a:r>
            <a:endParaRPr lang="en-US" sz="2800" b="1" dirty="0">
              <a:solidFill>
                <a:srgbClr val="FFFF00"/>
              </a:solidFill>
            </a:endParaRPr>
          </a:p>
        </p:txBody>
      </p:sp>
      <p:sp>
        <p:nvSpPr>
          <p:cNvPr id="9" name="Content Placeholder 8"/>
          <p:cNvSpPr>
            <a:spLocks noGrp="1"/>
          </p:cNvSpPr>
          <p:nvPr>
            <p:ph idx="1"/>
          </p:nvPr>
        </p:nvSpPr>
        <p:spPr>
          <a:xfrm>
            <a:off x="228600" y="914400"/>
            <a:ext cx="8763000" cy="5486400"/>
          </a:xfrm>
        </p:spPr>
        <p:txBody>
          <a:bodyPr>
            <a:normAutofit/>
          </a:bodyPr>
          <a:lstStyle/>
          <a:p>
            <a:r>
              <a:rPr lang="en-US" sz="2200" dirty="0"/>
              <a:t>Coordination of observing activities for all the participating federal and state </a:t>
            </a:r>
            <a:r>
              <a:rPr lang="en-US" sz="2200" dirty="0" smtClean="0"/>
              <a:t>agencies </a:t>
            </a:r>
            <a:r>
              <a:rPr lang="en-US" sz="2200" dirty="0"/>
              <a:t>that are presently involved </a:t>
            </a:r>
            <a:r>
              <a:rPr lang="en-US" sz="2200" dirty="0" smtClean="0"/>
              <a:t>in regional monitoring</a:t>
            </a:r>
          </a:p>
          <a:p>
            <a:pPr lvl="1"/>
            <a:r>
              <a:rPr lang="en-US" sz="2200" dirty="0" smtClean="0"/>
              <a:t>Oversight and support for collection of data on key indicators of ecosystem change</a:t>
            </a:r>
          </a:p>
          <a:p>
            <a:pPr lvl="1"/>
            <a:r>
              <a:rPr lang="en-US" sz="2200" dirty="0" smtClean="0"/>
              <a:t>Dynamic inventory of observing activities</a:t>
            </a:r>
          </a:p>
          <a:p>
            <a:pPr lvl="1"/>
            <a:r>
              <a:rPr lang="en-US" sz="2200" dirty="0" smtClean="0"/>
              <a:t>Central station for distribution of observing data and information </a:t>
            </a:r>
          </a:p>
          <a:p>
            <a:pPr lvl="1"/>
            <a:r>
              <a:rPr lang="en-US" sz="2200" dirty="0" smtClean="0"/>
              <a:t>Supports technical committees dealing with common issues, e.g. standardization of collection protocols, taxonomic capacity building, data quality control, model </a:t>
            </a:r>
            <a:r>
              <a:rPr lang="en-US" sz="2200" dirty="0" err="1" smtClean="0"/>
              <a:t>intercomparison</a:t>
            </a:r>
            <a:r>
              <a:rPr lang="en-US" sz="2200" dirty="0" smtClean="0"/>
              <a:t>, statistical methods, informatics solutions for genetic analysis, etc.</a:t>
            </a:r>
          </a:p>
          <a:p>
            <a:pPr lvl="1"/>
            <a:r>
              <a:rPr lang="en-US" sz="2200" dirty="0" smtClean="0"/>
              <a:t>Interface  citizen science monitoring activities and data with federal, state and other observing programs</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340750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76200"/>
            <a:ext cx="8534400" cy="1143000"/>
          </a:xfrm>
        </p:spPr>
        <p:txBody>
          <a:bodyPr>
            <a:normAutofit/>
          </a:bodyPr>
          <a:lstStyle/>
          <a:p>
            <a:r>
              <a:rPr lang="en-US" sz="2800" b="1" dirty="0" smtClean="0">
                <a:solidFill>
                  <a:srgbClr val="FFFF00"/>
                </a:solidFill>
              </a:rPr>
              <a:t>ISMN Functions: Analysis and Interpretation</a:t>
            </a:r>
            <a:endParaRPr lang="en-US" sz="2800" b="1" dirty="0">
              <a:solidFill>
                <a:srgbClr val="FFFF00"/>
              </a:solidFill>
            </a:endParaRPr>
          </a:p>
        </p:txBody>
      </p:sp>
      <p:sp>
        <p:nvSpPr>
          <p:cNvPr id="9" name="Content Placeholder 8"/>
          <p:cNvSpPr>
            <a:spLocks noGrp="1"/>
          </p:cNvSpPr>
          <p:nvPr>
            <p:ph idx="1"/>
          </p:nvPr>
        </p:nvSpPr>
        <p:spPr>
          <a:xfrm>
            <a:off x="457200" y="1219200"/>
            <a:ext cx="8229600" cy="4572000"/>
          </a:xfrm>
        </p:spPr>
        <p:txBody>
          <a:bodyPr>
            <a:normAutofit/>
          </a:bodyPr>
          <a:lstStyle/>
          <a:p>
            <a:r>
              <a:rPr lang="en-US" sz="2200" dirty="0" smtClean="0"/>
              <a:t>Supports a Center for Analysis, Interpretation and Prediction (CAIP)</a:t>
            </a:r>
          </a:p>
          <a:p>
            <a:pPr lvl="1"/>
            <a:r>
              <a:rPr lang="en-US" sz="2200" dirty="0" smtClean="0"/>
              <a:t>Experts and managers assemble to report and synthesize information on  indicator trends and predictions of ecosystem status</a:t>
            </a:r>
          </a:p>
          <a:p>
            <a:pPr lvl="1"/>
            <a:r>
              <a:rPr lang="en-US" sz="2200" dirty="0" smtClean="0"/>
              <a:t>Will be a source of information and expertise to  users such as NOAA Integrated Ecosystem Assessments, Northeastern Region Ecosystem Advisories, ESIP</a:t>
            </a:r>
          </a:p>
          <a:p>
            <a:pPr lvl="1"/>
            <a:r>
              <a:rPr lang="en-US" sz="2200" dirty="0" smtClean="0"/>
              <a:t>Will support use of physical and ecosystem models to diagnose and predict trends</a:t>
            </a:r>
          </a:p>
          <a:p>
            <a:pPr lvl="1"/>
            <a:r>
              <a:rPr lang="en-US" sz="2200" dirty="0" smtClean="0"/>
              <a:t>Link experts, information and models to specific state, federal and industry needs</a:t>
            </a:r>
            <a:endParaRPr lang="en-US" sz="2200" dirty="0"/>
          </a:p>
          <a:p>
            <a:endParaRPr lang="en-US" dirty="0">
              <a:solidFill>
                <a:schemeClr val="bg1"/>
              </a:solidFill>
            </a:endParaRPr>
          </a:p>
        </p:txBody>
      </p:sp>
    </p:spTree>
    <p:extLst>
      <p:ext uri="{BB962C8B-B14F-4D97-AF65-F5344CB8AC3E}">
        <p14:creationId xmlns:p14="http://schemas.microsoft.com/office/powerpoint/2010/main" val="3661509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FF00"/>
                </a:solidFill>
              </a:rPr>
              <a:t>Implementation of the ISMN</a:t>
            </a:r>
            <a:endParaRPr lang="en-US" sz="2800" b="1" dirty="0">
              <a:solidFill>
                <a:srgbClr val="FFFF00"/>
              </a:solidFill>
            </a:endParaRPr>
          </a:p>
        </p:txBody>
      </p:sp>
      <p:sp>
        <p:nvSpPr>
          <p:cNvPr id="3" name="Content Placeholder 2"/>
          <p:cNvSpPr>
            <a:spLocks noGrp="1"/>
          </p:cNvSpPr>
          <p:nvPr>
            <p:ph idx="1"/>
          </p:nvPr>
        </p:nvSpPr>
        <p:spPr>
          <a:xfrm>
            <a:off x="457200" y="1295400"/>
            <a:ext cx="8229600" cy="5105400"/>
          </a:xfrm>
        </p:spPr>
        <p:txBody>
          <a:bodyPr>
            <a:normAutofit/>
          </a:bodyPr>
          <a:lstStyle/>
          <a:p>
            <a:pPr marL="0" indent="0">
              <a:buNone/>
            </a:pPr>
            <a:r>
              <a:rPr lang="en-US" sz="2400" dirty="0" smtClean="0"/>
              <a:t>Building ISMN infrastructure  for sustained data collection, management and synthesis of sentinel/ indicator and other observing data.</a:t>
            </a:r>
          </a:p>
          <a:p>
            <a:pPr marL="914400" lvl="1" indent="-514350"/>
            <a:r>
              <a:rPr lang="en-US" sz="2400" dirty="0" smtClean="0"/>
              <a:t>Support a website</a:t>
            </a:r>
          </a:p>
          <a:p>
            <a:pPr marL="914400" lvl="1" indent="-514350"/>
            <a:r>
              <a:rPr lang="en-US" sz="2400" dirty="0" smtClean="0"/>
              <a:t>Develop data </a:t>
            </a:r>
            <a:r>
              <a:rPr lang="en-US" sz="2400" dirty="0"/>
              <a:t>management capacity</a:t>
            </a:r>
          </a:p>
          <a:p>
            <a:pPr marL="914400" lvl="1" indent="-514350"/>
            <a:r>
              <a:rPr lang="en-US" sz="2400" dirty="0" smtClean="0"/>
              <a:t>Establish and oversee technical committees </a:t>
            </a:r>
          </a:p>
          <a:p>
            <a:pPr marL="914400" lvl="1" indent="-514350"/>
            <a:r>
              <a:rPr lang="en-US" sz="2400" dirty="0" smtClean="0"/>
              <a:t>Establish and manage the CAIP</a:t>
            </a:r>
          </a:p>
          <a:p>
            <a:pPr marL="914400" lvl="1" indent="-514350"/>
            <a:r>
              <a:rPr lang="en-US" sz="2400" dirty="0" smtClean="0"/>
              <a:t>Support bridging of data and processed information to managers and the public</a:t>
            </a:r>
          </a:p>
          <a:p>
            <a:pPr marL="514350" indent="-514350">
              <a:buAutoNum type="arabicPeriod"/>
            </a:pPr>
            <a:endParaRPr lang="en-US" dirty="0">
              <a:solidFill>
                <a:schemeClr val="bg1"/>
              </a:solidFill>
            </a:endParaRPr>
          </a:p>
        </p:txBody>
      </p:sp>
    </p:spTree>
    <p:extLst>
      <p:ext uri="{BB962C8B-B14F-4D97-AF65-F5344CB8AC3E}">
        <p14:creationId xmlns:p14="http://schemas.microsoft.com/office/powerpoint/2010/main" val="4291671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FFFF00"/>
                </a:solidFill>
              </a:rPr>
              <a:t>Implementation: Building the infrastructure</a:t>
            </a:r>
            <a:endParaRPr lang="en-US" sz="2800" b="1" dirty="0">
              <a:solidFill>
                <a:srgbClr val="FFFF00"/>
              </a:solidFill>
            </a:endParaRPr>
          </a:p>
        </p:txBody>
      </p:sp>
      <p:grpSp>
        <p:nvGrpSpPr>
          <p:cNvPr id="3" name="Group 3"/>
          <p:cNvGrpSpPr/>
          <p:nvPr/>
        </p:nvGrpSpPr>
        <p:grpSpPr>
          <a:xfrm>
            <a:off x="685800" y="2036506"/>
            <a:ext cx="7988964" cy="3200400"/>
            <a:chOff x="685800" y="2514600"/>
            <a:chExt cx="7988964" cy="3200400"/>
          </a:xfrm>
        </p:grpSpPr>
        <p:sp>
          <p:nvSpPr>
            <p:cNvPr id="42" name="Rectangle 41"/>
            <p:cNvSpPr/>
            <p:nvPr/>
          </p:nvSpPr>
          <p:spPr>
            <a:xfrm>
              <a:off x="3505200" y="2819400"/>
              <a:ext cx="2209800" cy="6096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ISMN Director</a:t>
              </a:r>
              <a:endParaRPr lang="en-US" dirty="0"/>
            </a:p>
          </p:txBody>
        </p:sp>
        <p:cxnSp>
          <p:nvCxnSpPr>
            <p:cNvPr id="6" name="Straight Connector 5"/>
            <p:cNvCxnSpPr/>
            <p:nvPr/>
          </p:nvCxnSpPr>
          <p:spPr>
            <a:xfrm>
              <a:off x="4572000" y="3429000"/>
              <a:ext cx="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6"/>
            <p:cNvGrpSpPr/>
            <p:nvPr/>
          </p:nvGrpSpPr>
          <p:grpSpPr>
            <a:xfrm>
              <a:off x="3505200" y="3886200"/>
              <a:ext cx="2209800" cy="838200"/>
              <a:chOff x="3505200" y="3886200"/>
              <a:chExt cx="2209800" cy="838200"/>
            </a:xfrm>
          </p:grpSpPr>
          <p:sp>
            <p:nvSpPr>
              <p:cNvPr id="40" name="Rectangle 39"/>
              <p:cNvSpPr/>
              <p:nvPr/>
            </p:nvSpPr>
            <p:spPr>
              <a:xfrm>
                <a:off x="3505200" y="3886200"/>
                <a:ext cx="22098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817048" y="3965154"/>
                <a:ext cx="1641475" cy="646331"/>
              </a:xfrm>
              <a:prstGeom prst="rect">
                <a:avLst/>
              </a:prstGeom>
            </p:spPr>
            <p:txBody>
              <a:bodyPr wrap="none">
                <a:spAutoFit/>
              </a:bodyPr>
              <a:lstStyle/>
              <a:p>
                <a:r>
                  <a:rPr lang="en-US" dirty="0" smtClean="0"/>
                  <a:t>ISMN Oversight</a:t>
                </a:r>
              </a:p>
              <a:p>
                <a:r>
                  <a:rPr lang="en-US" dirty="0" smtClean="0"/>
                  <a:t>Committee</a:t>
                </a:r>
                <a:endParaRPr lang="en-US" dirty="0"/>
              </a:p>
            </p:txBody>
          </p:sp>
        </p:grpSp>
        <p:grpSp>
          <p:nvGrpSpPr>
            <p:cNvPr id="7" name="Group 7"/>
            <p:cNvGrpSpPr/>
            <p:nvPr/>
          </p:nvGrpSpPr>
          <p:grpSpPr>
            <a:xfrm>
              <a:off x="685800" y="2705099"/>
              <a:ext cx="2209800" cy="419101"/>
              <a:chOff x="6307394" y="2867367"/>
              <a:chExt cx="2209800" cy="419101"/>
            </a:xfrm>
          </p:grpSpPr>
          <p:sp>
            <p:nvSpPr>
              <p:cNvPr id="38" name="Rectangle 37"/>
              <p:cNvSpPr/>
              <p:nvPr/>
            </p:nvSpPr>
            <p:spPr>
              <a:xfrm>
                <a:off x="6307394" y="2867367"/>
                <a:ext cx="2209800" cy="4191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57343" y="2905469"/>
                <a:ext cx="1503489" cy="369332"/>
              </a:xfrm>
              <a:prstGeom prst="rect">
                <a:avLst/>
              </a:prstGeom>
              <a:ln>
                <a:solidFill>
                  <a:schemeClr val="accent1"/>
                </a:solidFill>
              </a:ln>
            </p:spPr>
            <p:txBody>
              <a:bodyPr wrap="none">
                <a:spAutoFit/>
              </a:bodyPr>
              <a:lstStyle/>
              <a:p>
                <a:r>
                  <a:rPr lang="en-US" dirty="0" smtClean="0"/>
                  <a:t>Data manager</a:t>
                </a:r>
                <a:endParaRPr lang="en-US" dirty="0"/>
              </a:p>
            </p:txBody>
          </p:sp>
        </p:grpSp>
        <p:grpSp>
          <p:nvGrpSpPr>
            <p:cNvPr id="8" name="Group 8"/>
            <p:cNvGrpSpPr/>
            <p:nvPr/>
          </p:nvGrpSpPr>
          <p:grpSpPr>
            <a:xfrm>
              <a:off x="685800" y="3267374"/>
              <a:ext cx="2209800" cy="428326"/>
              <a:chOff x="685800" y="2836606"/>
              <a:chExt cx="2209800" cy="428326"/>
            </a:xfrm>
          </p:grpSpPr>
          <p:sp>
            <p:nvSpPr>
              <p:cNvPr id="36" name="Rectangle 35"/>
              <p:cNvSpPr/>
              <p:nvPr/>
            </p:nvSpPr>
            <p:spPr>
              <a:xfrm>
                <a:off x="685800" y="2836606"/>
                <a:ext cx="2209800" cy="4283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283898" y="2836606"/>
                <a:ext cx="1270797" cy="369332"/>
              </a:xfrm>
              <a:prstGeom prst="rect">
                <a:avLst/>
              </a:prstGeom>
            </p:spPr>
            <p:txBody>
              <a:bodyPr wrap="none">
                <a:spAutoFit/>
              </a:bodyPr>
              <a:lstStyle/>
              <a:p>
                <a:r>
                  <a:rPr lang="en-US" dirty="0" smtClean="0"/>
                  <a:t>Webmaster</a:t>
                </a:r>
                <a:endParaRPr lang="en-US" dirty="0"/>
              </a:p>
            </p:txBody>
          </p:sp>
        </p:grpSp>
        <p:grpSp>
          <p:nvGrpSpPr>
            <p:cNvPr id="9" name="Group 9"/>
            <p:cNvGrpSpPr/>
            <p:nvPr/>
          </p:nvGrpSpPr>
          <p:grpSpPr>
            <a:xfrm>
              <a:off x="998878" y="4876800"/>
              <a:ext cx="2209800" cy="838200"/>
              <a:chOff x="978310" y="5046407"/>
              <a:chExt cx="2209800" cy="838200"/>
            </a:xfrm>
          </p:grpSpPr>
          <p:sp>
            <p:nvSpPr>
              <p:cNvPr id="34" name="Rectangle 33"/>
              <p:cNvSpPr/>
              <p:nvPr/>
            </p:nvSpPr>
            <p:spPr>
              <a:xfrm>
                <a:off x="978310" y="5046407"/>
                <a:ext cx="22098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153284" y="5091571"/>
                <a:ext cx="1859851" cy="738664"/>
              </a:xfrm>
              <a:prstGeom prst="rect">
                <a:avLst/>
              </a:prstGeom>
            </p:spPr>
            <p:txBody>
              <a:bodyPr wrap="square">
                <a:spAutoFit/>
              </a:bodyPr>
              <a:lstStyle/>
              <a:p>
                <a:r>
                  <a:rPr lang="en-US" sz="1400" dirty="0" smtClean="0"/>
                  <a:t>Center for Analysis. Interpretation and Prediction  (CAIP)</a:t>
                </a:r>
                <a:endParaRPr lang="en-US" sz="1400" dirty="0"/>
              </a:p>
            </p:txBody>
          </p:sp>
        </p:grpSp>
        <p:grpSp>
          <p:nvGrpSpPr>
            <p:cNvPr id="10" name="Group 10"/>
            <p:cNvGrpSpPr/>
            <p:nvPr/>
          </p:nvGrpSpPr>
          <p:grpSpPr>
            <a:xfrm>
              <a:off x="6274164" y="4876800"/>
              <a:ext cx="2286000" cy="838200"/>
              <a:chOff x="3505200" y="5029200"/>
              <a:chExt cx="2286000" cy="838200"/>
            </a:xfrm>
          </p:grpSpPr>
          <p:sp>
            <p:nvSpPr>
              <p:cNvPr id="32" name="Rectangle 31"/>
              <p:cNvSpPr/>
              <p:nvPr/>
            </p:nvSpPr>
            <p:spPr>
              <a:xfrm>
                <a:off x="3505200" y="5029200"/>
                <a:ext cx="22098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505200" y="5144799"/>
                <a:ext cx="2286000" cy="646331"/>
              </a:xfrm>
              <a:prstGeom prst="rect">
                <a:avLst/>
              </a:prstGeom>
            </p:spPr>
            <p:txBody>
              <a:bodyPr wrap="square">
                <a:spAutoFit/>
              </a:bodyPr>
              <a:lstStyle/>
              <a:p>
                <a:r>
                  <a:rPr lang="en-US" dirty="0" smtClean="0"/>
                  <a:t>Technical Science </a:t>
                </a:r>
              </a:p>
              <a:p>
                <a:r>
                  <a:rPr lang="en-US" dirty="0" smtClean="0"/>
                  <a:t>Committees</a:t>
                </a:r>
                <a:endParaRPr lang="en-US" dirty="0"/>
              </a:p>
            </p:txBody>
          </p:sp>
        </p:grpSp>
        <p:grpSp>
          <p:nvGrpSpPr>
            <p:cNvPr id="11" name="Group 11"/>
            <p:cNvGrpSpPr/>
            <p:nvPr/>
          </p:nvGrpSpPr>
          <p:grpSpPr>
            <a:xfrm>
              <a:off x="6324600" y="3200400"/>
              <a:ext cx="2350164" cy="532779"/>
              <a:chOff x="6349181" y="5048865"/>
              <a:chExt cx="2350164" cy="838200"/>
            </a:xfrm>
          </p:grpSpPr>
          <p:sp>
            <p:nvSpPr>
              <p:cNvPr id="30" name="Rectangle 29"/>
              <p:cNvSpPr/>
              <p:nvPr/>
            </p:nvSpPr>
            <p:spPr>
              <a:xfrm>
                <a:off x="6349181" y="5048865"/>
                <a:ext cx="2209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349181" y="5208154"/>
                <a:ext cx="2350164" cy="581055"/>
              </a:xfrm>
              <a:prstGeom prst="rect">
                <a:avLst/>
              </a:prstGeom>
              <a:ln>
                <a:solidFill>
                  <a:schemeClr val="tx1"/>
                </a:solidFill>
              </a:ln>
            </p:spPr>
            <p:txBody>
              <a:bodyPr wrap="square">
                <a:spAutoFit/>
              </a:bodyPr>
              <a:lstStyle/>
              <a:p>
                <a:r>
                  <a:rPr lang="en-US" dirty="0" smtClean="0"/>
                  <a:t> Liaison Support</a:t>
                </a:r>
                <a:endParaRPr lang="en-US" dirty="0"/>
              </a:p>
            </p:txBody>
          </p:sp>
        </p:grpSp>
        <p:cxnSp>
          <p:nvCxnSpPr>
            <p:cNvPr id="13" name="Straight Connector 12"/>
            <p:cNvCxnSpPr/>
            <p:nvPr/>
          </p:nvCxnSpPr>
          <p:spPr>
            <a:xfrm>
              <a:off x="2083210" y="4305300"/>
              <a:ext cx="14219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57400" y="4305300"/>
              <a:ext cx="0" cy="571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4"/>
            <p:cNvGrpSpPr/>
            <p:nvPr/>
          </p:nvGrpSpPr>
          <p:grpSpPr>
            <a:xfrm>
              <a:off x="2895600" y="2851667"/>
              <a:ext cx="608729" cy="656302"/>
              <a:chOff x="3079708" y="2851667"/>
              <a:chExt cx="608729" cy="656302"/>
            </a:xfrm>
          </p:grpSpPr>
          <p:cxnSp>
            <p:nvCxnSpPr>
              <p:cNvPr id="26" name="Straight Connector 25"/>
              <p:cNvCxnSpPr/>
              <p:nvPr/>
            </p:nvCxnSpPr>
            <p:spPr>
              <a:xfrm>
                <a:off x="3094860" y="3505200"/>
                <a:ext cx="2579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79708" y="2874395"/>
                <a:ext cx="2579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37648" y="2851667"/>
                <a:ext cx="0" cy="656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376230" y="3179818"/>
                <a:ext cx="3122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5"/>
            <p:cNvGrpSpPr/>
            <p:nvPr/>
          </p:nvGrpSpPr>
          <p:grpSpPr>
            <a:xfrm rot="10800000">
              <a:off x="5715000" y="2843366"/>
              <a:ext cx="608729" cy="656302"/>
              <a:chOff x="3079708" y="2851667"/>
              <a:chExt cx="608729" cy="656302"/>
            </a:xfrm>
          </p:grpSpPr>
          <p:cxnSp>
            <p:nvCxnSpPr>
              <p:cNvPr id="22" name="Straight Connector 21"/>
              <p:cNvCxnSpPr/>
              <p:nvPr/>
            </p:nvCxnSpPr>
            <p:spPr>
              <a:xfrm>
                <a:off x="3094860" y="3505200"/>
                <a:ext cx="2579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79708" y="2874395"/>
                <a:ext cx="2579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337648" y="2851667"/>
                <a:ext cx="0" cy="6563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76230" y="3179818"/>
                <a:ext cx="3122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6"/>
            <p:cNvGrpSpPr/>
            <p:nvPr/>
          </p:nvGrpSpPr>
          <p:grpSpPr>
            <a:xfrm>
              <a:off x="6324600" y="2514600"/>
              <a:ext cx="2350164" cy="550607"/>
              <a:chOff x="6349181" y="5048865"/>
              <a:chExt cx="2350164" cy="838200"/>
            </a:xfrm>
          </p:grpSpPr>
          <p:sp>
            <p:nvSpPr>
              <p:cNvPr id="20" name="Rectangle 19"/>
              <p:cNvSpPr/>
              <p:nvPr/>
            </p:nvSpPr>
            <p:spPr>
              <a:xfrm>
                <a:off x="6349181" y="5048865"/>
                <a:ext cx="22098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349181" y="5208154"/>
                <a:ext cx="2350164" cy="562241"/>
              </a:xfrm>
              <a:prstGeom prst="rect">
                <a:avLst/>
              </a:prstGeom>
            </p:spPr>
            <p:txBody>
              <a:bodyPr wrap="square">
                <a:spAutoFit/>
              </a:bodyPr>
              <a:lstStyle/>
              <a:p>
                <a:r>
                  <a:rPr lang="en-US" dirty="0" smtClean="0"/>
                  <a:t>Project Coordinator</a:t>
                </a:r>
                <a:endParaRPr lang="en-US" dirty="0"/>
              </a:p>
            </p:txBody>
          </p:sp>
        </p:grpSp>
        <p:cxnSp>
          <p:nvCxnSpPr>
            <p:cNvPr id="18" name="Straight Connector 17"/>
            <p:cNvCxnSpPr/>
            <p:nvPr/>
          </p:nvCxnSpPr>
          <p:spPr>
            <a:xfrm flipH="1">
              <a:off x="5705168" y="4318205"/>
              <a:ext cx="15270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32198" y="4305300"/>
              <a:ext cx="0" cy="571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1882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19" y="381000"/>
            <a:ext cx="7886700" cy="1325563"/>
          </a:xfrm>
        </p:spPr>
        <p:txBody>
          <a:bodyPr>
            <a:normAutofit/>
          </a:bodyPr>
          <a:lstStyle/>
          <a:p>
            <a:pPr eaLnBrk="1" fontAlgn="auto" hangingPunct="1">
              <a:spcAft>
                <a:spcPts val="0"/>
              </a:spcAft>
              <a:defRPr/>
            </a:pPr>
            <a:r>
              <a:rPr lang="en-US" sz="2800" b="1" dirty="0" smtClean="0">
                <a:solidFill>
                  <a:srgbClr val="FFFF00"/>
                </a:solidFill>
              </a:rPr>
              <a:t>Implementation: A database subcommittee evaluating data structure</a:t>
            </a:r>
            <a:endParaRPr lang="en-US" sz="2800" b="1" dirty="0">
              <a:solidFill>
                <a:srgbClr val="FFFF00"/>
              </a:solidFill>
            </a:endParaRPr>
          </a:p>
        </p:txBody>
      </p:sp>
      <p:sp>
        <p:nvSpPr>
          <p:cNvPr id="11267" name="Content Placeholder 2"/>
          <p:cNvSpPr>
            <a:spLocks noGrp="1"/>
          </p:cNvSpPr>
          <p:nvPr>
            <p:ph idx="1"/>
          </p:nvPr>
        </p:nvSpPr>
        <p:spPr/>
        <p:txBody>
          <a:bodyPr>
            <a:normAutofit/>
          </a:bodyPr>
          <a:lstStyle/>
          <a:p>
            <a:pPr eaLnBrk="1" hangingPunct="1">
              <a:defRPr/>
            </a:pPr>
            <a:r>
              <a:rPr lang="en-US" sz="2400" dirty="0" smtClean="0"/>
              <a:t>Interoperability</a:t>
            </a:r>
          </a:p>
          <a:p>
            <a:pPr eaLnBrk="1" hangingPunct="1">
              <a:defRPr/>
            </a:pPr>
            <a:r>
              <a:rPr lang="en-US" sz="2400" dirty="0" smtClean="0"/>
              <a:t>Quality control</a:t>
            </a:r>
          </a:p>
          <a:p>
            <a:pPr eaLnBrk="1" hangingPunct="1">
              <a:defRPr/>
            </a:pPr>
            <a:r>
              <a:rPr lang="en-US" sz="2400" dirty="0" smtClean="0"/>
              <a:t>Distributed data system, accessibility to all</a:t>
            </a:r>
          </a:p>
          <a:p>
            <a:pPr eaLnBrk="1" hangingPunct="1">
              <a:defRPr/>
            </a:pPr>
            <a:r>
              <a:rPr lang="en-US" sz="2400" dirty="0" smtClean="0"/>
              <a:t>Analyzing , interpreting, synthesizing data to tell stories and inform management </a:t>
            </a:r>
          </a:p>
          <a:p>
            <a:pPr eaLnBrk="1" hangingPunct="1">
              <a:defRPr/>
            </a:pPr>
            <a:r>
              <a:rPr lang="en-US" sz="2400" dirty="0" smtClean="0"/>
              <a:t>Standardization</a:t>
            </a:r>
          </a:p>
          <a:p>
            <a:pPr eaLnBrk="1" hangingPunct="1">
              <a:defRPr/>
            </a:pPr>
            <a:r>
              <a:rPr lang="en-US" sz="2400" dirty="0" smtClean="0"/>
              <a:t>Coordinate with Northeast Coastal and Ocean Data Partnership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dirty="0" smtClean="0">
                <a:solidFill>
                  <a:srgbClr val="FFFF00"/>
                </a:solidFill>
              </a:rPr>
              <a:t>Next steps</a:t>
            </a:r>
            <a:endParaRPr lang="en-US" sz="2800" b="1" dirty="0">
              <a:solidFill>
                <a:srgbClr val="FFFF00"/>
              </a:solidFill>
            </a:endParaRPr>
          </a:p>
        </p:txBody>
      </p:sp>
      <p:sp>
        <p:nvSpPr>
          <p:cNvPr id="3" name="Content Placeholder 2"/>
          <p:cNvSpPr>
            <a:spLocks noGrp="1"/>
          </p:cNvSpPr>
          <p:nvPr>
            <p:ph idx="1"/>
          </p:nvPr>
        </p:nvSpPr>
        <p:spPr>
          <a:xfrm>
            <a:off x="304800" y="990601"/>
            <a:ext cx="8458200" cy="2133599"/>
          </a:xfrm>
        </p:spPr>
        <p:txBody>
          <a:bodyPr>
            <a:normAutofit/>
          </a:bodyPr>
          <a:lstStyle/>
          <a:p>
            <a:r>
              <a:rPr lang="en-US" sz="2400" dirty="0" smtClean="0"/>
              <a:t>Completion of the S&amp;I Plan: June, 2015</a:t>
            </a:r>
          </a:p>
          <a:p>
            <a:r>
              <a:rPr lang="en-US" sz="2400" dirty="0" smtClean="0"/>
              <a:t>Send out for formal review: Summer, 2015</a:t>
            </a:r>
          </a:p>
          <a:p>
            <a:r>
              <a:rPr lang="en-US" sz="2400" dirty="0" smtClean="0"/>
              <a:t>Revise and formal publication: Fall, 2015</a:t>
            </a:r>
          </a:p>
          <a:p>
            <a:r>
              <a:rPr lang="en-US" sz="2400" dirty="0" smtClean="0"/>
              <a:t>Seek funding sources for components of the ISMN</a:t>
            </a:r>
          </a:p>
          <a:p>
            <a:endParaRPr lang="en-US" sz="2400" dirty="0" smtClean="0"/>
          </a:p>
          <a:p>
            <a:pPr marL="0" indent="0">
              <a:buNone/>
            </a:pPr>
            <a:endParaRPr lang="en-US" dirty="0">
              <a:solidFill>
                <a:schemeClr val="bg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733800"/>
            <a:ext cx="3605950" cy="27051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a:off x="6324600" y="6211669"/>
            <a:ext cx="2362200" cy="523220"/>
          </a:xfrm>
          <a:prstGeom prst="rect">
            <a:avLst/>
          </a:prstGeom>
          <a:noFill/>
        </p:spPr>
        <p:txBody>
          <a:bodyPr wrap="square" rtlCol="0">
            <a:spAutoFit/>
          </a:bodyPr>
          <a:lstStyle/>
          <a:p>
            <a:pPr algn="r"/>
            <a:r>
              <a:rPr lang="en-US" sz="1400" dirty="0" smtClean="0"/>
              <a:t>Image source: Jeremy Miller, NERRS</a:t>
            </a:r>
            <a:endParaRPr lang="en-US" sz="1400" dirty="0"/>
          </a:p>
        </p:txBody>
      </p:sp>
      <p:sp>
        <p:nvSpPr>
          <p:cNvPr id="6" name="TextBox 5"/>
          <p:cNvSpPr txBox="1"/>
          <p:nvPr/>
        </p:nvSpPr>
        <p:spPr>
          <a:xfrm>
            <a:off x="228600" y="5257800"/>
            <a:ext cx="4419600" cy="923330"/>
          </a:xfrm>
          <a:prstGeom prst="rect">
            <a:avLst/>
          </a:prstGeom>
          <a:noFill/>
        </p:spPr>
        <p:txBody>
          <a:bodyPr wrap="square" rtlCol="0">
            <a:spAutoFit/>
          </a:bodyPr>
          <a:lstStyle/>
          <a:p>
            <a:r>
              <a:rPr lang="en-US" dirty="0" smtClean="0"/>
              <a:t>For more information visit the website: http://www.neracoos.org/sentinelmonitoring</a:t>
            </a:r>
          </a:p>
          <a:p>
            <a:endParaRPr lang="en-US" dirty="0"/>
          </a:p>
        </p:txBody>
      </p:sp>
    </p:spTree>
    <p:extLst>
      <p:ext uri="{BB962C8B-B14F-4D97-AF65-F5344CB8AC3E}">
        <p14:creationId xmlns:p14="http://schemas.microsoft.com/office/powerpoint/2010/main" val="959665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dirty="0" smtClean="0">
                <a:solidFill>
                  <a:srgbClr val="FFFF00"/>
                </a:solidFill>
              </a:rPr>
              <a:t>Acknowledgements</a:t>
            </a:r>
            <a:endParaRPr lang="en-US" sz="2800" b="1" dirty="0">
              <a:solidFill>
                <a:srgbClr val="FFFF00"/>
              </a:solidFill>
            </a:endParaRPr>
          </a:p>
        </p:txBody>
      </p:sp>
      <p:sp>
        <p:nvSpPr>
          <p:cNvPr id="3" name="Content Placeholder 2"/>
          <p:cNvSpPr>
            <a:spLocks noGrp="1"/>
          </p:cNvSpPr>
          <p:nvPr>
            <p:ph idx="1"/>
          </p:nvPr>
        </p:nvSpPr>
        <p:spPr>
          <a:xfrm>
            <a:off x="457200" y="1295400"/>
            <a:ext cx="8229600" cy="5029200"/>
          </a:xfrm>
        </p:spPr>
        <p:txBody>
          <a:bodyPr>
            <a:normAutofit/>
          </a:bodyPr>
          <a:lstStyle/>
          <a:p>
            <a:pPr>
              <a:buNone/>
            </a:pPr>
            <a:r>
              <a:rPr lang="en-US" sz="2400" dirty="0" smtClean="0"/>
              <a:t>Jeff Runge  GMRI </a:t>
            </a:r>
          </a:p>
          <a:p>
            <a:pPr>
              <a:buNone/>
            </a:pPr>
            <a:r>
              <a:rPr lang="en-US" sz="2400" dirty="0" smtClean="0"/>
              <a:t>Andrew </a:t>
            </a:r>
            <a:r>
              <a:rPr lang="en-US" sz="2400" dirty="0" err="1" smtClean="0"/>
              <a:t>Allyn</a:t>
            </a:r>
            <a:r>
              <a:rPr lang="en-US" sz="2400" dirty="0" smtClean="0"/>
              <a:t> UMass Amherst</a:t>
            </a:r>
          </a:p>
          <a:p>
            <a:pPr>
              <a:buNone/>
            </a:pPr>
            <a:r>
              <a:rPr lang="en-US" sz="2400" dirty="0" smtClean="0"/>
              <a:t>Mel Cote, Matt </a:t>
            </a:r>
            <a:r>
              <a:rPr lang="en-US" sz="2400" dirty="0" err="1" smtClean="0"/>
              <a:t>Liebman</a:t>
            </a:r>
            <a:r>
              <a:rPr lang="en-US" sz="2400" dirty="0" smtClean="0"/>
              <a:t> EPA</a:t>
            </a:r>
          </a:p>
          <a:p>
            <a:pPr>
              <a:buNone/>
            </a:pPr>
            <a:r>
              <a:rPr lang="en-US" sz="2400" dirty="0" smtClean="0"/>
              <a:t>Paul Stacey Great Bay NERR</a:t>
            </a:r>
          </a:p>
          <a:p>
            <a:pPr>
              <a:buNone/>
            </a:pPr>
            <a:r>
              <a:rPr lang="en-US" sz="2400" dirty="0" smtClean="0"/>
              <a:t>Ron </a:t>
            </a:r>
            <a:r>
              <a:rPr lang="en-US" sz="2400" dirty="0" err="1" smtClean="0"/>
              <a:t>Rozsa</a:t>
            </a:r>
            <a:r>
              <a:rPr lang="en-US" sz="2400" dirty="0" smtClean="0"/>
              <a:t>, Roman </a:t>
            </a:r>
            <a:r>
              <a:rPr lang="en-US" sz="2400" dirty="0" err="1" smtClean="0"/>
              <a:t>Zajac</a:t>
            </a:r>
            <a:r>
              <a:rPr lang="en-US" sz="2400" dirty="0" smtClean="0"/>
              <a:t> – LISS</a:t>
            </a:r>
          </a:p>
          <a:p>
            <a:pPr>
              <a:buNone/>
            </a:pPr>
            <a:endParaRPr lang="en-US" sz="2400" dirty="0" smtClean="0"/>
          </a:p>
          <a:p>
            <a:pPr>
              <a:buNone/>
            </a:pPr>
            <a:endParaRPr lang="en-US" sz="2400" dirty="0" smtClean="0"/>
          </a:p>
          <a:p>
            <a:pPr>
              <a:buNone/>
            </a:pP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29" y="63948"/>
            <a:ext cx="9036424" cy="6794052"/>
          </a:xfrm>
        </p:spPr>
      </p:pic>
      <p:sp>
        <p:nvSpPr>
          <p:cNvPr id="2" name="Title 1"/>
          <p:cNvSpPr>
            <a:spLocks noGrp="1"/>
          </p:cNvSpPr>
          <p:nvPr>
            <p:ph type="title"/>
          </p:nvPr>
        </p:nvSpPr>
        <p:spPr>
          <a:xfrm>
            <a:off x="609600" y="4267200"/>
            <a:ext cx="7886700" cy="1325563"/>
          </a:xfrm>
        </p:spPr>
        <p:txBody>
          <a:bodyPr>
            <a:noAutofit/>
          </a:bodyPr>
          <a:lstStyle/>
          <a:p>
            <a:r>
              <a:rPr lang="en-US" sz="3200" b="1" dirty="0" smtClean="0"/>
              <a:t>But we have used the coasts to live, </a:t>
            </a:r>
            <a:br>
              <a:rPr lang="en-US" sz="3200" b="1" dirty="0" smtClean="0"/>
            </a:br>
            <a:r>
              <a:rPr lang="en-US" sz="3200" b="1" dirty="0" smtClean="0"/>
              <a:t>do business, discharge sewage, extract resources, and alter habitats</a:t>
            </a:r>
            <a:endParaRPr lang="en-US" sz="3200" b="1" dirty="0"/>
          </a:p>
        </p:txBody>
      </p:sp>
    </p:spTree>
    <p:extLst>
      <p:ext uri="{BB962C8B-B14F-4D97-AF65-F5344CB8AC3E}">
        <p14:creationId xmlns:p14="http://schemas.microsoft.com/office/powerpoint/2010/main" val="137498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819400" y="5486400"/>
            <a:ext cx="381000" cy="22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p:cNvSpPr/>
          <p:nvPr/>
        </p:nvSpPr>
        <p:spPr>
          <a:xfrm>
            <a:off x="76200" y="1828800"/>
            <a:ext cx="5029200" cy="472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7172" name="Title 1"/>
          <p:cNvSpPr>
            <a:spLocks noGrp="1"/>
          </p:cNvSpPr>
          <p:nvPr>
            <p:ph type="title"/>
          </p:nvPr>
        </p:nvSpPr>
        <p:spPr>
          <a:xfrm>
            <a:off x="304800" y="152400"/>
            <a:ext cx="8610600" cy="1554162"/>
          </a:xfrm>
        </p:spPr>
        <p:txBody>
          <a:bodyPr>
            <a:normAutofit fontScale="90000"/>
          </a:bodyPr>
          <a:lstStyle/>
          <a:p>
            <a:pPr eaLnBrk="1" fontAlgn="auto" hangingPunct="1">
              <a:spcAft>
                <a:spcPts val="0"/>
              </a:spcAft>
              <a:defRPr/>
            </a:pPr>
            <a:r>
              <a:rPr lang="en-US" altLang="en-US" sz="2400" dirty="0" smtClean="0">
                <a:solidFill>
                  <a:schemeClr val="tx1"/>
                </a:solidFill>
              </a:rPr>
              <a:t/>
            </a:r>
            <a:br>
              <a:rPr lang="en-US" altLang="en-US" sz="2400" dirty="0" smtClean="0">
                <a:solidFill>
                  <a:schemeClr val="tx1"/>
                </a:solidFill>
              </a:rPr>
            </a:br>
            <a:r>
              <a:rPr lang="en-US" altLang="en-US" sz="2700" dirty="0" smtClean="0">
                <a:solidFill>
                  <a:schemeClr val="tx1"/>
                </a:solidFill>
              </a:rPr>
              <a:t>The mean sea surface temperature has been increasing in the past 100 years and more quickly in the past 10 years </a:t>
            </a:r>
            <a:br>
              <a:rPr lang="en-US" altLang="en-US" sz="2700" dirty="0" smtClean="0">
                <a:solidFill>
                  <a:schemeClr val="tx1"/>
                </a:solidFill>
              </a:rPr>
            </a:br>
            <a:r>
              <a:rPr lang="en-US" altLang="en-US" sz="2700" b="1" dirty="0" smtClean="0">
                <a:solidFill>
                  <a:srgbClr val="C00000"/>
                </a:solidFill>
              </a:rPr>
              <a:t>What does this mean for ecosystem health? </a:t>
            </a:r>
            <a:r>
              <a:rPr lang="en-US" altLang="en-US" sz="2700" b="1" dirty="0" smtClean="0">
                <a:solidFill>
                  <a:srgbClr val="FFC000"/>
                </a:solidFill>
              </a:rPr>
              <a:t/>
            </a:r>
            <a:br>
              <a:rPr lang="en-US" altLang="en-US" sz="2700" b="1" dirty="0" smtClean="0">
                <a:solidFill>
                  <a:srgbClr val="FFC000"/>
                </a:solidFill>
              </a:rPr>
            </a:br>
            <a:r>
              <a:rPr lang="en-US" sz="2700" dirty="0" smtClean="0"/>
              <a:t>Can </a:t>
            </a:r>
            <a:r>
              <a:rPr lang="en-US" sz="2700" dirty="0"/>
              <a:t>we monitor and quantify these changes to the ecosystem?</a:t>
            </a:r>
            <a:br>
              <a:rPr lang="en-US" sz="2700" dirty="0"/>
            </a:br>
            <a:endParaRPr lang="en-US" altLang="en-US" sz="2400" b="1" dirty="0" smtClean="0">
              <a:solidFill>
                <a:schemeClr val="tx1"/>
              </a:solidFill>
            </a:endParaRPr>
          </a:p>
        </p:txBody>
      </p:sp>
      <p:sp>
        <p:nvSpPr>
          <p:cNvPr id="5125" name="TextBox 13"/>
          <p:cNvSpPr txBox="1">
            <a:spLocks noChangeArrowheads="1"/>
          </p:cNvSpPr>
          <p:nvPr/>
        </p:nvSpPr>
        <p:spPr bwMode="auto">
          <a:xfrm rot="16200000">
            <a:off x="-985660" y="4017447"/>
            <a:ext cx="3042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400">
                <a:solidFill>
                  <a:schemeClr val="tx1"/>
                </a:solidFill>
                <a:latin typeface="Corbel" panose="020B0503020204020204" pitchFamily="34" charset="0"/>
              </a:defRPr>
            </a:lvl1pPr>
            <a:lvl2pPr marL="742950" indent="-285750">
              <a:lnSpc>
                <a:spcPct val="90000"/>
              </a:lnSpc>
              <a:spcBef>
                <a:spcPts val="375"/>
              </a:spcBef>
              <a:buFont typeface="Arial" panose="020B0604020202020204" pitchFamily="34" charset="0"/>
              <a:buChar char="•"/>
              <a:defRPr sz="2000">
                <a:solidFill>
                  <a:schemeClr val="tx1"/>
                </a:solidFill>
                <a:latin typeface="Corbel" panose="020B0503020204020204" pitchFamily="34" charset="0"/>
              </a:defRPr>
            </a:lvl2pPr>
            <a:lvl3pPr marL="1143000" indent="-228600">
              <a:lnSpc>
                <a:spcPct val="90000"/>
              </a:lnSpc>
              <a:spcBef>
                <a:spcPts val="375"/>
              </a:spcBef>
              <a:buFont typeface="Arial" panose="020B0604020202020204" pitchFamily="34" charset="0"/>
              <a:buChar char="•"/>
              <a:defRPr sz="1600">
                <a:solidFill>
                  <a:schemeClr val="tx1"/>
                </a:solidFill>
                <a:latin typeface="Corbel" panose="020B050302020402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00000"/>
              </a:lnSpc>
              <a:spcBef>
                <a:spcPct val="0"/>
              </a:spcBef>
              <a:buFontTx/>
              <a:buNone/>
            </a:pPr>
            <a:r>
              <a:rPr lang="en-US" sz="1800" dirty="0">
                <a:latin typeface="Calibri" panose="020F0502020204030204" pitchFamily="34" charset="0"/>
                <a:cs typeface="Arial" panose="020B0604020202020204" pitchFamily="34" charset="0"/>
              </a:rPr>
              <a:t>Temperature anomaly (Deg. C)</a:t>
            </a:r>
          </a:p>
        </p:txBody>
      </p:sp>
      <p:sp>
        <p:nvSpPr>
          <p:cNvPr id="5127" name="TextBox 19"/>
          <p:cNvSpPr txBox="1">
            <a:spLocks noChangeArrowheads="1"/>
          </p:cNvSpPr>
          <p:nvPr/>
        </p:nvSpPr>
        <p:spPr bwMode="auto">
          <a:xfrm>
            <a:off x="2362200" y="1905000"/>
            <a:ext cx="227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400">
                <a:solidFill>
                  <a:schemeClr val="tx1"/>
                </a:solidFill>
                <a:latin typeface="Corbel" panose="020B0503020204020204" pitchFamily="34" charset="0"/>
              </a:defRPr>
            </a:lvl1pPr>
            <a:lvl2pPr marL="742950" indent="-285750">
              <a:lnSpc>
                <a:spcPct val="90000"/>
              </a:lnSpc>
              <a:spcBef>
                <a:spcPts val="375"/>
              </a:spcBef>
              <a:buFont typeface="Arial" panose="020B0604020202020204" pitchFamily="34" charset="0"/>
              <a:buChar char="•"/>
              <a:defRPr sz="2000">
                <a:solidFill>
                  <a:schemeClr val="tx1"/>
                </a:solidFill>
                <a:latin typeface="Corbel" panose="020B0503020204020204" pitchFamily="34" charset="0"/>
              </a:defRPr>
            </a:lvl2pPr>
            <a:lvl3pPr marL="1143000" indent="-228600">
              <a:lnSpc>
                <a:spcPct val="90000"/>
              </a:lnSpc>
              <a:spcBef>
                <a:spcPts val="375"/>
              </a:spcBef>
              <a:buFont typeface="Arial" panose="020B0604020202020204" pitchFamily="34" charset="0"/>
              <a:buChar char="•"/>
              <a:defRPr sz="1600">
                <a:solidFill>
                  <a:schemeClr val="tx1"/>
                </a:solidFill>
                <a:latin typeface="Corbel" panose="020B050302020402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00000"/>
              </a:lnSpc>
              <a:spcBef>
                <a:spcPct val="0"/>
              </a:spcBef>
              <a:buFontTx/>
              <a:buNone/>
            </a:pPr>
            <a:r>
              <a:rPr lang="en-US" altLang="en-US" sz="1800" dirty="0">
                <a:latin typeface="Arial" panose="020B0604020202020204" pitchFamily="34" charset="0"/>
                <a:cs typeface="Arial" panose="020B0604020202020204" pitchFamily="34" charset="0"/>
              </a:rPr>
              <a:t>1 DEG  C per 100 </a:t>
            </a:r>
            <a:r>
              <a:rPr lang="en-US" altLang="en-US" sz="1800" dirty="0" err="1">
                <a:latin typeface="Arial" panose="020B0604020202020204" pitchFamily="34" charset="0"/>
                <a:cs typeface="Arial" panose="020B0604020202020204" pitchFamily="34" charset="0"/>
              </a:rPr>
              <a:t>yr</a:t>
            </a:r>
            <a:endParaRPr lang="en-US" altLang="en-US" sz="1800" dirty="0">
              <a:latin typeface="Arial" panose="020B0604020202020204" pitchFamily="34" charset="0"/>
              <a:cs typeface="Arial" panose="020B0604020202020204" pitchFamily="34" charset="0"/>
            </a:endParaRPr>
          </a:p>
        </p:txBody>
      </p:sp>
      <p:sp>
        <p:nvSpPr>
          <p:cNvPr id="5128" name="TextBox 23"/>
          <p:cNvSpPr txBox="1">
            <a:spLocks noChangeArrowheads="1"/>
          </p:cNvSpPr>
          <p:nvPr/>
        </p:nvSpPr>
        <p:spPr bwMode="auto">
          <a:xfrm>
            <a:off x="838200" y="1905000"/>
            <a:ext cx="1287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400">
                <a:solidFill>
                  <a:schemeClr val="tx1"/>
                </a:solidFill>
                <a:latin typeface="Corbel" panose="020B0503020204020204" pitchFamily="34" charset="0"/>
              </a:defRPr>
            </a:lvl1pPr>
            <a:lvl2pPr marL="742950" indent="-285750">
              <a:lnSpc>
                <a:spcPct val="90000"/>
              </a:lnSpc>
              <a:spcBef>
                <a:spcPts val="375"/>
              </a:spcBef>
              <a:buFont typeface="Arial" panose="020B0604020202020204" pitchFamily="34" charset="0"/>
              <a:buChar char="•"/>
              <a:defRPr sz="2000">
                <a:solidFill>
                  <a:schemeClr val="tx1"/>
                </a:solidFill>
                <a:latin typeface="Corbel" panose="020B0503020204020204" pitchFamily="34" charset="0"/>
              </a:defRPr>
            </a:lvl2pPr>
            <a:lvl3pPr marL="1143000" indent="-228600">
              <a:lnSpc>
                <a:spcPct val="90000"/>
              </a:lnSpc>
              <a:spcBef>
                <a:spcPts val="375"/>
              </a:spcBef>
              <a:buFont typeface="Arial" panose="020B0604020202020204" pitchFamily="34" charset="0"/>
              <a:buChar char="•"/>
              <a:defRPr sz="1600">
                <a:solidFill>
                  <a:schemeClr val="tx1"/>
                </a:solidFill>
                <a:latin typeface="Corbel" panose="020B050302020402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00000"/>
              </a:lnSpc>
              <a:spcBef>
                <a:spcPct val="0"/>
              </a:spcBef>
              <a:buFontTx/>
              <a:buNone/>
            </a:pPr>
            <a:r>
              <a:rPr lang="en-US" altLang="en-US" sz="1800" dirty="0">
                <a:latin typeface="Arial" panose="020B0604020202020204" pitchFamily="34" charset="0"/>
                <a:cs typeface="Arial" panose="020B0604020202020204" pitchFamily="34" charset="0"/>
              </a:rPr>
              <a:t>1880-2005</a:t>
            </a:r>
          </a:p>
        </p:txBody>
      </p:sp>
      <p:sp>
        <p:nvSpPr>
          <p:cNvPr id="5129" name="TextBox 25"/>
          <p:cNvSpPr txBox="1">
            <a:spLocks noChangeArrowheads="1"/>
          </p:cNvSpPr>
          <p:nvPr/>
        </p:nvSpPr>
        <p:spPr bwMode="auto">
          <a:xfrm>
            <a:off x="1108868" y="6026944"/>
            <a:ext cx="2903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400">
                <a:solidFill>
                  <a:schemeClr val="tx1"/>
                </a:solidFill>
                <a:latin typeface="Corbel" panose="020B0503020204020204" pitchFamily="34" charset="0"/>
              </a:defRPr>
            </a:lvl1pPr>
            <a:lvl2pPr marL="742950" indent="-285750">
              <a:lnSpc>
                <a:spcPct val="90000"/>
              </a:lnSpc>
              <a:spcBef>
                <a:spcPts val="375"/>
              </a:spcBef>
              <a:buFont typeface="Arial" panose="020B0604020202020204" pitchFamily="34" charset="0"/>
              <a:buChar char="•"/>
              <a:defRPr sz="2000">
                <a:solidFill>
                  <a:schemeClr val="tx1"/>
                </a:solidFill>
                <a:latin typeface="Corbel" panose="020B0503020204020204" pitchFamily="34" charset="0"/>
              </a:defRPr>
            </a:lvl2pPr>
            <a:lvl3pPr marL="1143000" indent="-228600">
              <a:lnSpc>
                <a:spcPct val="90000"/>
              </a:lnSpc>
              <a:spcBef>
                <a:spcPts val="375"/>
              </a:spcBef>
              <a:buFont typeface="Arial" panose="020B0604020202020204" pitchFamily="34" charset="0"/>
              <a:buChar char="•"/>
              <a:defRPr sz="1600">
                <a:solidFill>
                  <a:schemeClr val="tx1"/>
                </a:solidFill>
                <a:latin typeface="Corbel" panose="020B050302020402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00000"/>
              </a:lnSpc>
              <a:spcBef>
                <a:spcPct val="0"/>
              </a:spcBef>
              <a:buFontTx/>
              <a:buNone/>
            </a:pPr>
            <a:r>
              <a:rPr lang="en-US" altLang="en-US" sz="1800" dirty="0">
                <a:latin typeface="Arial" panose="020B0604020202020204" pitchFamily="34" charset="0"/>
                <a:cs typeface="Arial" panose="020B0604020202020204" pitchFamily="34" charset="0"/>
              </a:rPr>
              <a:t>Shearman and Lentz 2010</a:t>
            </a:r>
          </a:p>
        </p:txBody>
      </p:sp>
      <p:grpSp>
        <p:nvGrpSpPr>
          <p:cNvPr id="4" name="Content Placeholder 7"/>
          <p:cNvGrpSpPr>
            <a:grpSpLocks noGrp="1"/>
          </p:cNvGrpSpPr>
          <p:nvPr/>
        </p:nvGrpSpPr>
        <p:grpSpPr bwMode="auto">
          <a:xfrm>
            <a:off x="854075" y="2503487"/>
            <a:ext cx="4022725" cy="3363913"/>
            <a:chOff x="381000" y="1905000"/>
            <a:chExt cx="4897820" cy="3429000"/>
          </a:xfrm>
        </p:grpSpPr>
        <p:pic>
          <p:nvPicPr>
            <p:cNvPr id="513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7420" t="1515" r="3535" b="54546"/>
            <a:stretch>
              <a:fillRect/>
            </a:stretch>
          </p:blipFill>
          <p:spPr bwMode="auto">
            <a:xfrm>
              <a:off x="381000" y="1905000"/>
              <a:ext cx="4897820" cy="295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7878" t="93298" r="4124"/>
            <a:stretch>
              <a:fillRect/>
            </a:stretch>
          </p:blipFill>
          <p:spPr bwMode="auto">
            <a:xfrm>
              <a:off x="381000" y="4724400"/>
              <a:ext cx="487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ight Arrow 22"/>
          <p:cNvSpPr/>
          <p:nvPr/>
        </p:nvSpPr>
        <p:spPr>
          <a:xfrm rot="16200000">
            <a:off x="7644503" y="2420393"/>
            <a:ext cx="1026320" cy="3048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 name="TextBox 23"/>
          <p:cNvSpPr txBox="1"/>
          <p:nvPr/>
        </p:nvSpPr>
        <p:spPr>
          <a:xfrm>
            <a:off x="6096000" y="2362200"/>
            <a:ext cx="1828800" cy="461665"/>
          </a:xfrm>
          <a:prstGeom prst="rect">
            <a:avLst/>
          </a:prstGeom>
          <a:noFill/>
        </p:spPr>
        <p:txBody>
          <a:bodyPr wrap="square" rtlCol="0">
            <a:spAutoFit/>
          </a:bodyPr>
          <a:lstStyle/>
          <a:p>
            <a:r>
              <a:rPr lang="en-US" sz="2400" dirty="0" smtClean="0"/>
              <a:t>Water temps </a:t>
            </a:r>
            <a:endParaRPr lang="en-US" sz="2400" dirty="0"/>
          </a:p>
        </p:txBody>
      </p:sp>
      <p:sp>
        <p:nvSpPr>
          <p:cNvPr id="25" name="Right Arrow 24"/>
          <p:cNvSpPr/>
          <p:nvPr/>
        </p:nvSpPr>
        <p:spPr>
          <a:xfrm rot="5400000">
            <a:off x="6632783" y="3259428"/>
            <a:ext cx="755232" cy="269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5400000">
            <a:off x="7662466" y="5737474"/>
            <a:ext cx="1026320" cy="30480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117055" y="3939191"/>
            <a:ext cx="1828800" cy="461665"/>
          </a:xfrm>
          <a:prstGeom prst="rect">
            <a:avLst/>
          </a:prstGeom>
          <a:noFill/>
        </p:spPr>
        <p:txBody>
          <a:bodyPr wrap="square" rtlCol="0">
            <a:spAutoFit/>
          </a:bodyPr>
          <a:lstStyle/>
          <a:p>
            <a:r>
              <a:rPr lang="en-US" sz="2400" dirty="0" smtClean="0"/>
              <a:t>Stratification</a:t>
            </a:r>
            <a:endParaRPr lang="en-US" sz="2400" dirty="0"/>
          </a:p>
        </p:txBody>
      </p:sp>
      <p:sp>
        <p:nvSpPr>
          <p:cNvPr id="28" name="Right Arrow 27"/>
          <p:cNvSpPr/>
          <p:nvPr/>
        </p:nvSpPr>
        <p:spPr>
          <a:xfrm rot="16200000">
            <a:off x="7662466" y="4067717"/>
            <a:ext cx="1026320" cy="30480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 name="TextBox 28"/>
          <p:cNvSpPr txBox="1"/>
          <p:nvPr/>
        </p:nvSpPr>
        <p:spPr>
          <a:xfrm>
            <a:off x="6117055" y="5433106"/>
            <a:ext cx="2058571" cy="830997"/>
          </a:xfrm>
          <a:prstGeom prst="rect">
            <a:avLst/>
          </a:prstGeom>
          <a:noFill/>
        </p:spPr>
        <p:txBody>
          <a:bodyPr wrap="square" rtlCol="0">
            <a:spAutoFit/>
          </a:bodyPr>
          <a:lstStyle/>
          <a:p>
            <a:r>
              <a:rPr lang="en-US" sz="2400" dirty="0" smtClean="0"/>
              <a:t>Primary productivity</a:t>
            </a:r>
            <a:endParaRPr lang="en-US" sz="2400" dirty="0"/>
          </a:p>
        </p:txBody>
      </p:sp>
      <p:sp>
        <p:nvSpPr>
          <p:cNvPr id="30" name="Right Arrow 29"/>
          <p:cNvSpPr/>
          <p:nvPr/>
        </p:nvSpPr>
        <p:spPr>
          <a:xfrm rot="5400000">
            <a:off x="6674644" y="4829378"/>
            <a:ext cx="755232" cy="269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12" descr="temperature3.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2209800"/>
            <a:ext cx="686786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8"/>
          <p:cNvSpPr>
            <a:spLocks noChangeArrowheads="1"/>
          </p:cNvSpPr>
          <p:nvPr/>
        </p:nvSpPr>
        <p:spPr bwMode="auto">
          <a:xfrm>
            <a:off x="5715000" y="4038600"/>
            <a:ext cx="3200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400">
                <a:solidFill>
                  <a:schemeClr val="tx1"/>
                </a:solidFill>
                <a:latin typeface="Corbel" panose="020B0503020204020204" pitchFamily="34" charset="0"/>
              </a:defRPr>
            </a:lvl1pPr>
            <a:lvl2pPr marL="742950" indent="-285750">
              <a:lnSpc>
                <a:spcPct val="90000"/>
              </a:lnSpc>
              <a:spcBef>
                <a:spcPts val="375"/>
              </a:spcBef>
              <a:buFont typeface="Arial" panose="020B0604020202020204" pitchFamily="34" charset="0"/>
              <a:buChar char="•"/>
              <a:defRPr sz="2000">
                <a:solidFill>
                  <a:schemeClr val="tx1"/>
                </a:solidFill>
                <a:latin typeface="Corbel" panose="020B0503020204020204" pitchFamily="34" charset="0"/>
              </a:defRPr>
            </a:lvl2pPr>
            <a:lvl3pPr marL="1143000" indent="-228600">
              <a:lnSpc>
                <a:spcPct val="90000"/>
              </a:lnSpc>
              <a:spcBef>
                <a:spcPts val="375"/>
              </a:spcBef>
              <a:buFont typeface="Arial" panose="020B0604020202020204" pitchFamily="34" charset="0"/>
              <a:buChar char="•"/>
              <a:defRPr sz="1600">
                <a:solidFill>
                  <a:schemeClr val="tx1"/>
                </a:solidFill>
                <a:latin typeface="Corbel" panose="020B050302020402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00000"/>
              </a:lnSpc>
              <a:spcBef>
                <a:spcPct val="0"/>
              </a:spcBef>
              <a:buFontTx/>
              <a:buNone/>
            </a:pPr>
            <a:r>
              <a:rPr lang="en-US" altLang="en-US" sz="1600" dirty="0">
                <a:solidFill>
                  <a:srgbClr val="FFC000"/>
                </a:solidFill>
                <a:latin typeface="Calibri" panose="020F0502020204030204" pitchFamily="34" charset="0"/>
              </a:rPr>
              <a:t>(</a:t>
            </a:r>
            <a:r>
              <a:rPr lang="en-US" altLang="en-US" sz="1600" dirty="0" err="1">
                <a:solidFill>
                  <a:srgbClr val="FFC000"/>
                </a:solidFill>
                <a:latin typeface="Calibri" panose="020F0502020204030204" pitchFamily="34" charset="0"/>
              </a:rPr>
              <a:t>Reygondeau</a:t>
            </a:r>
            <a:r>
              <a:rPr lang="en-US" altLang="en-US" sz="1600" dirty="0">
                <a:solidFill>
                  <a:srgbClr val="FFC000"/>
                </a:solidFill>
                <a:latin typeface="Calibri" panose="020F0502020204030204" pitchFamily="34" charset="0"/>
              </a:rPr>
              <a:t> and </a:t>
            </a:r>
            <a:r>
              <a:rPr lang="en-US" altLang="en-US" sz="1600" dirty="0" err="1">
                <a:solidFill>
                  <a:srgbClr val="FFC000"/>
                </a:solidFill>
                <a:latin typeface="Calibri" panose="020F0502020204030204" pitchFamily="34" charset="0"/>
              </a:rPr>
              <a:t>Beaugrand</a:t>
            </a:r>
            <a:r>
              <a:rPr lang="en-US" altLang="en-US" sz="1600" dirty="0">
                <a:solidFill>
                  <a:srgbClr val="FFC000"/>
                </a:solidFill>
                <a:latin typeface="Calibri" panose="020F0502020204030204" pitchFamily="34" charset="0"/>
              </a:rPr>
              <a:t>  2011)</a:t>
            </a:r>
            <a:endParaRPr lang="en-US" sz="1600" dirty="0">
              <a:solidFill>
                <a:srgbClr val="FFC000"/>
              </a:solidFill>
              <a:latin typeface="Calibri" panose="020F0502020204030204" pitchFamily="34" charset="0"/>
            </a:endParaRPr>
          </a:p>
        </p:txBody>
      </p:sp>
      <p:sp>
        <p:nvSpPr>
          <p:cNvPr id="21510" name="Rectangle 9"/>
          <p:cNvSpPr>
            <a:spLocks noChangeArrowheads="1"/>
          </p:cNvSpPr>
          <p:nvPr/>
        </p:nvSpPr>
        <p:spPr bwMode="auto">
          <a:xfrm>
            <a:off x="304800" y="4495800"/>
            <a:ext cx="8839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400">
                <a:solidFill>
                  <a:schemeClr val="tx1"/>
                </a:solidFill>
                <a:latin typeface="Corbel" panose="020B0503020204020204" pitchFamily="34" charset="0"/>
              </a:defRPr>
            </a:lvl1pPr>
            <a:lvl2pPr marL="742950" indent="-285750">
              <a:lnSpc>
                <a:spcPct val="90000"/>
              </a:lnSpc>
              <a:spcBef>
                <a:spcPts val="375"/>
              </a:spcBef>
              <a:buFont typeface="Arial" panose="020B0604020202020204" pitchFamily="34" charset="0"/>
              <a:buChar char="•"/>
              <a:defRPr sz="2000">
                <a:solidFill>
                  <a:schemeClr val="tx1"/>
                </a:solidFill>
                <a:latin typeface="Corbel" panose="020B0503020204020204" pitchFamily="34" charset="0"/>
              </a:defRPr>
            </a:lvl2pPr>
            <a:lvl3pPr marL="1143000" indent="-228600">
              <a:lnSpc>
                <a:spcPct val="90000"/>
              </a:lnSpc>
              <a:spcBef>
                <a:spcPts val="375"/>
              </a:spcBef>
              <a:buFont typeface="Arial" panose="020B0604020202020204" pitchFamily="34" charset="0"/>
              <a:buChar char="•"/>
              <a:defRPr sz="1600">
                <a:solidFill>
                  <a:schemeClr val="tx1"/>
                </a:solidFill>
                <a:latin typeface="Corbel" panose="020B050302020402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00000"/>
              </a:lnSpc>
              <a:spcBef>
                <a:spcPct val="0"/>
              </a:spcBef>
              <a:buFontTx/>
              <a:buNone/>
            </a:pPr>
            <a:r>
              <a:rPr lang="en-US" sz="2200" dirty="0" smtClean="0">
                <a:latin typeface="Calibri" panose="020F0502020204030204" pitchFamily="34" charset="0"/>
              </a:rPr>
              <a:t>The </a:t>
            </a:r>
            <a:r>
              <a:rPr lang="en-US" sz="2200" dirty="0">
                <a:latin typeface="Calibri" panose="020F0502020204030204" pitchFamily="34" charset="0"/>
              </a:rPr>
              <a:t>decline of these energy-rich </a:t>
            </a:r>
            <a:r>
              <a:rPr lang="en-US" sz="2200" dirty="0" smtClean="0">
                <a:latin typeface="Calibri" panose="020F0502020204030204" pitchFamily="34" charset="0"/>
              </a:rPr>
              <a:t>prey may lead to </a:t>
            </a:r>
            <a:r>
              <a:rPr lang="en-US" sz="2200" dirty="0">
                <a:latin typeface="Calibri" panose="020F0502020204030204" pitchFamily="34" charset="0"/>
              </a:rPr>
              <a:t>declines in herring, </a:t>
            </a:r>
            <a:r>
              <a:rPr lang="en-US" sz="2200" dirty="0" smtClean="0">
                <a:latin typeface="Calibri" panose="020F0502020204030204" pitchFamily="34" charset="0"/>
              </a:rPr>
              <a:t>sand lance</a:t>
            </a:r>
            <a:r>
              <a:rPr lang="en-US" sz="2200" dirty="0">
                <a:latin typeface="Calibri" panose="020F0502020204030204" pitchFamily="34" charset="0"/>
              </a:rPr>
              <a:t>, groundfish, tuna, seabirds, </a:t>
            </a:r>
            <a:r>
              <a:rPr lang="en-US" sz="2200" dirty="0" smtClean="0">
                <a:latin typeface="Calibri" panose="020F0502020204030204" pitchFamily="34" charset="0"/>
              </a:rPr>
              <a:t>North Atlantic </a:t>
            </a:r>
            <a:r>
              <a:rPr lang="en-US" sz="2200" dirty="0">
                <a:latin typeface="Calibri" panose="020F0502020204030204" pitchFamily="34" charset="0"/>
              </a:rPr>
              <a:t>right whales and other species that rely, either directly or indirectly, on </a:t>
            </a:r>
            <a:r>
              <a:rPr lang="en-US" sz="2200" i="1" dirty="0">
                <a:latin typeface="Calibri" panose="020F0502020204030204" pitchFamily="34" charset="0"/>
              </a:rPr>
              <a:t>C. finmarchicus </a:t>
            </a:r>
            <a:r>
              <a:rPr lang="en-US" sz="2200" dirty="0">
                <a:latin typeface="Calibri" panose="020F0502020204030204" pitchFamily="34" charset="0"/>
              </a:rPr>
              <a:t>as a primary food source.</a:t>
            </a:r>
          </a:p>
        </p:txBody>
      </p:sp>
      <p:sp>
        <p:nvSpPr>
          <p:cNvPr id="21511" name="TextBox 10"/>
          <p:cNvSpPr txBox="1">
            <a:spLocks noChangeArrowheads="1"/>
          </p:cNvSpPr>
          <p:nvPr/>
        </p:nvSpPr>
        <p:spPr bwMode="auto">
          <a:xfrm>
            <a:off x="228600" y="345937"/>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400">
                <a:solidFill>
                  <a:schemeClr val="tx1"/>
                </a:solidFill>
                <a:latin typeface="Corbel" panose="020B0503020204020204" pitchFamily="34" charset="0"/>
              </a:defRPr>
            </a:lvl1pPr>
            <a:lvl2pPr marL="742950" indent="-285750">
              <a:lnSpc>
                <a:spcPct val="90000"/>
              </a:lnSpc>
              <a:spcBef>
                <a:spcPts val="375"/>
              </a:spcBef>
              <a:buFont typeface="Arial" panose="020B0604020202020204" pitchFamily="34" charset="0"/>
              <a:buChar char="•"/>
              <a:defRPr sz="2000">
                <a:solidFill>
                  <a:schemeClr val="tx1"/>
                </a:solidFill>
                <a:latin typeface="Corbel" panose="020B0503020204020204" pitchFamily="34" charset="0"/>
              </a:defRPr>
            </a:lvl2pPr>
            <a:lvl3pPr marL="1143000" indent="-228600">
              <a:lnSpc>
                <a:spcPct val="90000"/>
              </a:lnSpc>
              <a:spcBef>
                <a:spcPts val="375"/>
              </a:spcBef>
              <a:buFont typeface="Arial" panose="020B0604020202020204" pitchFamily="34" charset="0"/>
              <a:buChar char="•"/>
              <a:defRPr sz="1600">
                <a:solidFill>
                  <a:schemeClr val="tx1"/>
                </a:solidFill>
                <a:latin typeface="Corbel" panose="020B050302020402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00000"/>
              </a:lnSpc>
              <a:spcBef>
                <a:spcPct val="0"/>
              </a:spcBef>
              <a:buFontTx/>
              <a:buNone/>
            </a:pPr>
            <a:r>
              <a:rPr lang="en-US" sz="2800" dirty="0" smtClean="0">
                <a:latin typeface="Calibri" panose="020F0502020204030204" pitchFamily="34" charset="0"/>
              </a:rPr>
              <a:t>Will warming in NW </a:t>
            </a:r>
            <a:r>
              <a:rPr lang="en-US" sz="2800" dirty="0">
                <a:latin typeface="Calibri" panose="020F0502020204030204" pitchFamily="34" charset="0"/>
              </a:rPr>
              <a:t>A</a:t>
            </a:r>
            <a:r>
              <a:rPr lang="en-US" sz="2800" dirty="0" smtClean="0">
                <a:latin typeface="Calibri" panose="020F0502020204030204" pitchFamily="34" charset="0"/>
              </a:rPr>
              <a:t>tlantic drive </a:t>
            </a:r>
            <a:r>
              <a:rPr lang="en-US" sz="2800" i="1" dirty="0" smtClean="0">
                <a:latin typeface="Calibri" panose="020F0502020204030204" pitchFamily="34" charset="0"/>
              </a:rPr>
              <a:t>Calanus finmarchicu</a:t>
            </a:r>
            <a:r>
              <a:rPr lang="en-US" sz="2800" dirty="0" smtClean="0">
                <a:latin typeface="Calibri" panose="020F0502020204030204" pitchFamily="34" charset="0"/>
              </a:rPr>
              <a:t>s and krill northward?</a:t>
            </a:r>
            <a:endParaRPr lang="en-US" sz="2800" dirty="0">
              <a:latin typeface="Calibri" panose="020F0502020204030204" pitchFamily="34" charset="0"/>
            </a:endParaRPr>
          </a:p>
        </p:txBody>
      </p:sp>
      <p:pic>
        <p:nvPicPr>
          <p:cNvPr id="21512" name="Picture 1" descr="C:\Users\lvk2\Downloads\CV_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990600"/>
            <a:ext cx="2651536"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200400"/>
            <a:ext cx="3455621"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3048000"/>
            <a:ext cx="4724400" cy="3276600"/>
          </a:xfrm>
        </p:spPr>
        <p:txBody>
          <a:bodyPr>
            <a:noAutofit/>
          </a:bodyPr>
          <a:lstStyle/>
          <a:p>
            <a:pPr eaLnBrk="1" fontAlgn="auto" hangingPunct="1">
              <a:spcAft>
                <a:spcPts val="0"/>
              </a:spcAft>
              <a:defRPr/>
            </a:pPr>
            <a:r>
              <a:rPr lang="en-US" altLang="en-US" sz="2400" dirty="0">
                <a:solidFill>
                  <a:srgbClr val="FFFF00"/>
                </a:solidFill>
                <a:ea typeface="Calibri" pitchFamily="34" charset="0"/>
                <a:cs typeface="Times New Roman" pitchFamily="18" charset="0"/>
              </a:rPr>
              <a:t>Can we </a:t>
            </a:r>
            <a:r>
              <a:rPr lang="en-US" altLang="en-US" sz="2400" dirty="0" smtClean="0">
                <a:solidFill>
                  <a:srgbClr val="FFFF00"/>
                </a:solidFill>
                <a:ea typeface="Calibri" pitchFamily="34" charset="0"/>
                <a:cs typeface="Times New Roman" pitchFamily="18" charset="0"/>
              </a:rPr>
              <a:t>better monitor, detect and quantify </a:t>
            </a:r>
            <a:r>
              <a:rPr lang="en-US" altLang="en-US" sz="2400" dirty="0">
                <a:solidFill>
                  <a:srgbClr val="FFFF00"/>
                </a:solidFill>
                <a:ea typeface="Calibri" pitchFamily="34" charset="0"/>
                <a:cs typeface="Times New Roman" pitchFamily="18" charset="0"/>
              </a:rPr>
              <a:t>these changes </a:t>
            </a:r>
            <a:r>
              <a:rPr lang="en-US" altLang="en-US" sz="2400" dirty="0" smtClean="0">
                <a:solidFill>
                  <a:srgbClr val="FFFF00"/>
                </a:solidFill>
                <a:ea typeface="Calibri" pitchFamily="34" charset="0"/>
                <a:cs typeface="Times New Roman" pitchFamily="18" charset="0"/>
              </a:rPr>
              <a:t>to </a:t>
            </a:r>
            <a:r>
              <a:rPr lang="en-US" altLang="en-US" sz="2400" dirty="0">
                <a:solidFill>
                  <a:srgbClr val="FFFF00"/>
                </a:solidFill>
                <a:ea typeface="Calibri" pitchFamily="34" charset="0"/>
                <a:cs typeface="Times New Roman" pitchFamily="18" charset="0"/>
              </a:rPr>
              <a:t>the </a:t>
            </a:r>
            <a:r>
              <a:rPr lang="en-US" altLang="en-US" sz="2400" dirty="0" smtClean="0">
                <a:solidFill>
                  <a:srgbClr val="FFFF00"/>
                </a:solidFill>
                <a:ea typeface="Calibri" pitchFamily="34" charset="0"/>
                <a:cs typeface="Times New Roman" pitchFamily="18" charset="0"/>
              </a:rPr>
              <a:t>ecosystem in a “network of networks” and tell the public what is happening?</a:t>
            </a:r>
            <a:br>
              <a:rPr lang="en-US" altLang="en-US" sz="2400" dirty="0" smtClean="0">
                <a:solidFill>
                  <a:srgbClr val="FFFF00"/>
                </a:solidFill>
                <a:ea typeface="Calibri" pitchFamily="34" charset="0"/>
                <a:cs typeface="Times New Roman" pitchFamily="18" charset="0"/>
              </a:rPr>
            </a:br>
            <a:r>
              <a:rPr lang="en-US" altLang="en-US" sz="2400" dirty="0">
                <a:solidFill>
                  <a:srgbClr val="FFFF00"/>
                </a:solidFill>
                <a:ea typeface="Calibri" pitchFamily="34" charset="0"/>
                <a:cs typeface="Times New Roman" pitchFamily="18" charset="0"/>
              </a:rPr>
              <a:t/>
            </a:r>
            <a:br>
              <a:rPr lang="en-US" altLang="en-US" sz="2400" dirty="0">
                <a:solidFill>
                  <a:srgbClr val="FFFF00"/>
                </a:solidFill>
                <a:ea typeface="Calibri" pitchFamily="34" charset="0"/>
                <a:cs typeface="Times New Roman" pitchFamily="18" charset="0"/>
              </a:rPr>
            </a:br>
            <a:r>
              <a:rPr lang="en-US" altLang="en-US" sz="2400" dirty="0" smtClean="0">
                <a:solidFill>
                  <a:srgbClr val="FFFF00"/>
                </a:solidFill>
                <a:ea typeface="Calibri" pitchFamily="34" charset="0"/>
                <a:cs typeface="Times New Roman" pitchFamily="18" charset="0"/>
              </a:rPr>
              <a:t>Which are the best sentinel indicators to monitor?</a:t>
            </a:r>
            <a:r>
              <a:rPr lang="en-US" altLang="en-US" sz="2800" b="1" dirty="0">
                <a:solidFill>
                  <a:srgbClr val="FFFF00"/>
                </a:solidFill>
                <a:ea typeface="Calibri" pitchFamily="34" charset="0"/>
                <a:cs typeface="Times New Roman" pitchFamily="18" charset="0"/>
              </a:rPr>
              <a:t/>
            </a:r>
            <a:br>
              <a:rPr lang="en-US" altLang="en-US" sz="2800" b="1" dirty="0">
                <a:solidFill>
                  <a:srgbClr val="FFFF00"/>
                </a:solidFill>
                <a:ea typeface="Calibri" pitchFamily="34" charset="0"/>
                <a:cs typeface="Times New Roman" pitchFamily="18" charset="0"/>
              </a:rPr>
            </a:br>
            <a:endParaRPr lang="en-US" sz="2800" dirty="0"/>
          </a:p>
        </p:txBody>
      </p:sp>
      <p:sp>
        <p:nvSpPr>
          <p:cNvPr id="6" name="TextBox 4"/>
          <p:cNvSpPr txBox="1">
            <a:spLocks noChangeArrowheads="1"/>
          </p:cNvSpPr>
          <p:nvPr/>
        </p:nvSpPr>
        <p:spPr bwMode="auto">
          <a:xfrm>
            <a:off x="5486400" y="5791200"/>
            <a:ext cx="350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US" sz="1400" dirty="0"/>
              <a:t>Credit: P. Colarusso, </a:t>
            </a:r>
            <a:r>
              <a:rPr lang="en-US" sz="1400" dirty="0" smtClean="0"/>
              <a:t>EPA</a:t>
            </a:r>
          </a:p>
          <a:p>
            <a:pPr algn="r"/>
            <a:r>
              <a:rPr lang="en-US" sz="1400" dirty="0" smtClean="0"/>
              <a:t> </a:t>
            </a:r>
            <a:r>
              <a:rPr lang="en-US" sz="1400" dirty="0"/>
              <a:t>Folly Cove, Gloucester, 2012, </a:t>
            </a:r>
            <a:r>
              <a:rPr lang="en-US" sz="1400" i="1" dirty="0"/>
              <a:t>Didemnum</a:t>
            </a:r>
          </a:p>
        </p:txBody>
      </p:sp>
      <p:sp>
        <p:nvSpPr>
          <p:cNvPr id="7" name="Title 3"/>
          <p:cNvSpPr txBox="1">
            <a:spLocks/>
          </p:cNvSpPr>
          <p:nvPr/>
        </p:nvSpPr>
        <p:spPr>
          <a:xfrm>
            <a:off x="457200" y="304800"/>
            <a:ext cx="8153400" cy="2205318"/>
          </a:xfrm>
          <a:prstGeom prst="rect">
            <a:avLst/>
          </a:prstGeom>
        </p:spPr>
        <p:txBody>
          <a:bodyPr vert="horz" lIns="91440" tIns="45720" rIns="91440" bIns="45720" rtlCol="0" anchor="ctr">
            <a:noAutofit/>
          </a:bodyPr>
          <a:lstStyle>
            <a:lvl1pPr algn="l" defTabSz="685800" rtl="0" eaLnBrk="0" fontAlgn="base" hangingPunct="0">
              <a:lnSpc>
                <a:spcPct val="90000"/>
              </a:lnSpc>
              <a:spcBef>
                <a:spcPct val="0"/>
              </a:spcBef>
              <a:spcAft>
                <a:spcPct val="0"/>
              </a:spcAft>
              <a:defRPr sz="4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defRPr>
            </a:lvl2pPr>
            <a:lvl3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defRPr>
            </a:lvl3pPr>
            <a:lvl4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defRPr>
            </a:lvl4pPr>
            <a:lvl5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4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4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4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400">
                <a:solidFill>
                  <a:schemeClr val="tx1"/>
                </a:solidFill>
                <a:latin typeface="Corbel" panose="020B0503020204020204" pitchFamily="34" charset="0"/>
              </a:defRPr>
            </a:lvl9pPr>
          </a:lstStyle>
          <a:p>
            <a:r>
              <a:rPr lang="en-US" sz="2400" dirty="0" smtClean="0">
                <a:solidFill>
                  <a:schemeClr val="tx1"/>
                </a:solidFill>
              </a:rPr>
              <a:t>Existing monitoring efforts and networks have detected changes in species composition, population shifts, onset/duration of plankton blooms etc….</a:t>
            </a:r>
          </a:p>
          <a:p>
            <a:endParaRPr lang="en-US" sz="2400" dirty="0" smtClean="0">
              <a:solidFill>
                <a:schemeClr val="tx1"/>
              </a:solidFill>
            </a:endParaRPr>
          </a:p>
          <a:p>
            <a:r>
              <a:rPr lang="en-US" sz="2400" dirty="0" smtClean="0">
                <a:solidFill>
                  <a:schemeClr val="tx1"/>
                </a:solidFill>
              </a:rPr>
              <a:t>But some observations are anecdotal</a:t>
            </a:r>
          </a:p>
          <a:p>
            <a:endParaRPr lang="en-US" sz="2400" dirty="0">
              <a:solidFill>
                <a:schemeClr val="tx1"/>
              </a:solidFill>
            </a:endParaRPr>
          </a:p>
          <a:p>
            <a:r>
              <a:rPr lang="en-US" sz="2400" dirty="0" smtClean="0">
                <a:solidFill>
                  <a:schemeClr val="tx1"/>
                </a:solidFill>
              </a:rPr>
              <a:t>And there is need to provide context for these observations</a:t>
            </a:r>
            <a:endParaRPr lang="en-US" sz="24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noAutofit/>
          </a:bodyPr>
          <a:lstStyle/>
          <a:p>
            <a:pPr eaLnBrk="1" hangingPunct="1">
              <a:defRPr/>
            </a:pPr>
            <a:r>
              <a:rPr lang="en-US" altLang="en-US" sz="2400" b="1" dirty="0" smtClean="0">
                <a:solidFill>
                  <a:srgbClr val="FFFF00"/>
                </a:solidFill>
              </a:rPr>
              <a:t>The U.S. Government has mandated that we should get a better understanding of  climate change impacts on ecosystems</a:t>
            </a:r>
          </a:p>
        </p:txBody>
      </p:sp>
      <p:sp>
        <p:nvSpPr>
          <p:cNvPr id="3" name="Content Placeholder 2"/>
          <p:cNvSpPr>
            <a:spLocks noGrp="1"/>
          </p:cNvSpPr>
          <p:nvPr>
            <p:ph idx="1"/>
          </p:nvPr>
        </p:nvSpPr>
        <p:spPr>
          <a:xfrm>
            <a:off x="228601" y="1219200"/>
            <a:ext cx="4724400" cy="5410200"/>
          </a:xfrm>
        </p:spPr>
        <p:txBody>
          <a:bodyPr>
            <a:normAutofit fontScale="25000" lnSpcReduction="20000"/>
          </a:bodyPr>
          <a:lstStyle/>
          <a:p>
            <a:pPr lvl="2" eaLnBrk="1" fontAlgn="auto" hangingPunct="1">
              <a:spcAft>
                <a:spcPts val="0"/>
              </a:spcAft>
              <a:defRPr/>
            </a:pPr>
            <a:endParaRPr lang="en-US" dirty="0"/>
          </a:p>
          <a:p>
            <a:pPr marL="0" indent="0" eaLnBrk="1" fontAlgn="auto" hangingPunct="1">
              <a:lnSpc>
                <a:spcPct val="120000"/>
              </a:lnSpc>
              <a:spcBef>
                <a:spcPts val="0"/>
              </a:spcBef>
              <a:spcAft>
                <a:spcPts val="0"/>
              </a:spcAft>
              <a:buNone/>
              <a:defRPr/>
            </a:pPr>
            <a:r>
              <a:rPr lang="en-US" sz="7200" dirty="0" smtClean="0"/>
              <a:t>June </a:t>
            </a:r>
            <a:r>
              <a:rPr lang="en-US" sz="7200" dirty="0"/>
              <a:t>25, 2013 – “The President’s Climate </a:t>
            </a:r>
            <a:r>
              <a:rPr lang="en-US" sz="7200" dirty="0" smtClean="0"/>
              <a:t> Action </a:t>
            </a:r>
            <a:r>
              <a:rPr lang="en-US" sz="7200" dirty="0"/>
              <a:t>Plan” is released with section on preparing for climate change, including</a:t>
            </a:r>
            <a:r>
              <a:rPr lang="en-US" sz="7200" dirty="0" smtClean="0"/>
              <a:t>: Using </a:t>
            </a:r>
            <a:r>
              <a:rPr lang="en-US" sz="7200" dirty="0"/>
              <a:t>Sound Science to Manage Climate Impacts</a:t>
            </a:r>
          </a:p>
          <a:p>
            <a:pPr lvl="1">
              <a:lnSpc>
                <a:spcPct val="120000"/>
              </a:lnSpc>
              <a:spcBef>
                <a:spcPts val="0"/>
              </a:spcBef>
              <a:defRPr/>
            </a:pPr>
            <a:r>
              <a:rPr lang="en-US" sz="7600" dirty="0"/>
              <a:t>Developing Actionable Climate Science</a:t>
            </a:r>
          </a:p>
          <a:p>
            <a:pPr lvl="1">
              <a:lnSpc>
                <a:spcPct val="120000"/>
              </a:lnSpc>
              <a:spcBef>
                <a:spcPts val="0"/>
              </a:spcBef>
              <a:defRPr/>
            </a:pPr>
            <a:r>
              <a:rPr lang="en-US" sz="7600" dirty="0"/>
              <a:t>Assessing Climate Change Impacts in the U.S.</a:t>
            </a:r>
          </a:p>
          <a:p>
            <a:pPr lvl="1">
              <a:lnSpc>
                <a:spcPct val="120000"/>
              </a:lnSpc>
              <a:spcBef>
                <a:spcPts val="0"/>
              </a:spcBef>
              <a:defRPr/>
            </a:pPr>
            <a:r>
              <a:rPr lang="en-US" sz="7600" dirty="0"/>
              <a:t>Launching a Climate Data </a:t>
            </a:r>
            <a:r>
              <a:rPr lang="en-US" sz="7600" dirty="0" smtClean="0"/>
              <a:t>Initiative</a:t>
            </a:r>
          </a:p>
          <a:p>
            <a:pPr lvl="2" eaLnBrk="1" fontAlgn="auto" hangingPunct="1">
              <a:lnSpc>
                <a:spcPct val="120000"/>
              </a:lnSpc>
              <a:spcBef>
                <a:spcPts val="0"/>
              </a:spcBef>
              <a:spcAft>
                <a:spcPts val="0"/>
              </a:spcAft>
              <a:defRPr/>
            </a:pPr>
            <a:endParaRPr lang="en-US" sz="7200" dirty="0" smtClean="0"/>
          </a:p>
          <a:p>
            <a:pPr>
              <a:lnSpc>
                <a:spcPct val="120000"/>
              </a:lnSpc>
              <a:spcBef>
                <a:spcPts val="0"/>
              </a:spcBef>
              <a:buNone/>
              <a:defRPr/>
            </a:pPr>
            <a:r>
              <a:rPr lang="en-US" sz="7200" dirty="0" smtClean="0"/>
              <a:t>	May 2014 - Third National Climate Assessment released as part of the mandate of the U.S. Global Change Research Program (USGCRP) to “assist the Nation and the world to understand, assess, predict, and respond to human-induced and natural processes of global change.”</a:t>
            </a:r>
          </a:p>
          <a:p>
            <a:pPr lvl="2" eaLnBrk="1" fontAlgn="auto" hangingPunct="1">
              <a:lnSpc>
                <a:spcPct val="120000"/>
              </a:lnSpc>
              <a:spcBef>
                <a:spcPts val="0"/>
              </a:spcBef>
              <a:spcAft>
                <a:spcPts val="0"/>
              </a:spcAft>
              <a:defRPr/>
            </a:pPr>
            <a:endParaRPr lang="en-US" sz="6400" dirty="0"/>
          </a:p>
        </p:txBody>
      </p:sp>
      <p:pic>
        <p:nvPicPr>
          <p:cNvPr id="7172"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295400"/>
            <a:ext cx="34829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75668" cy="1481440"/>
          </a:xfrm>
        </p:spPr>
        <p:txBody>
          <a:bodyPr>
            <a:noAutofit/>
          </a:bodyPr>
          <a:lstStyle/>
          <a:p>
            <a:pPr lvl="1" defTabSz="914400" eaLnBrk="1" fontAlgn="auto" hangingPunct="1">
              <a:lnSpc>
                <a:spcPct val="100000"/>
              </a:lnSpc>
              <a:spcBef>
                <a:spcPts val="0"/>
              </a:spcBef>
              <a:spcAft>
                <a:spcPts val="0"/>
              </a:spcAft>
              <a:defRPr/>
            </a:pPr>
            <a:r>
              <a:rPr lang="en-US" sz="2400" dirty="0">
                <a:solidFill>
                  <a:srgbClr val="FFFF00"/>
                </a:solidFill>
                <a:latin typeface="+mn-lt"/>
              </a:rPr>
              <a:t>Our regional scientific </a:t>
            </a:r>
            <a:r>
              <a:rPr lang="en-US" sz="2400" dirty="0" smtClean="0">
                <a:solidFill>
                  <a:srgbClr val="FFFF00"/>
                </a:solidFill>
                <a:latin typeface="+mn-lt"/>
              </a:rPr>
              <a:t>community has consistently identified </a:t>
            </a:r>
            <a:r>
              <a:rPr lang="en-US" sz="2400" dirty="0">
                <a:solidFill>
                  <a:srgbClr val="FFFF00"/>
                </a:solidFill>
                <a:latin typeface="+mn-lt"/>
              </a:rPr>
              <a:t>as a </a:t>
            </a:r>
            <a:r>
              <a:rPr lang="en-US" sz="2400" dirty="0" smtClean="0">
                <a:solidFill>
                  <a:srgbClr val="FFFF00"/>
                </a:solidFill>
                <a:latin typeface="+mn-lt"/>
              </a:rPr>
              <a:t>priority: </a:t>
            </a:r>
            <a:r>
              <a:rPr lang="en-US" sz="2400" b="1" i="1" dirty="0" smtClean="0">
                <a:solidFill>
                  <a:srgbClr val="FFFF00"/>
                </a:solidFill>
                <a:latin typeface="+mn-lt"/>
              </a:rPr>
              <a:t>Sentinel </a:t>
            </a:r>
            <a:r>
              <a:rPr lang="en-US" sz="2400" b="1" i="1" dirty="0">
                <a:solidFill>
                  <a:srgbClr val="FFFF00"/>
                </a:solidFill>
                <a:latin typeface="+mn-lt"/>
              </a:rPr>
              <a:t>monitoring of ecosystem </a:t>
            </a:r>
            <a:r>
              <a:rPr lang="en-US" sz="2400" b="1" i="1" dirty="0" smtClean="0">
                <a:solidFill>
                  <a:srgbClr val="FFFF00"/>
                </a:solidFill>
                <a:latin typeface="+mn-lt"/>
              </a:rPr>
              <a:t>health to better understand regional </a:t>
            </a:r>
            <a:r>
              <a:rPr lang="en-US" sz="2400" b="1" i="1" dirty="0">
                <a:solidFill>
                  <a:srgbClr val="FFFF00"/>
                </a:solidFill>
                <a:latin typeface="+mn-lt"/>
              </a:rPr>
              <a:t>climate change impacts</a:t>
            </a:r>
          </a:p>
        </p:txBody>
      </p:sp>
      <p:sp>
        <p:nvSpPr>
          <p:cNvPr id="3" name="Content Placeholder 2"/>
          <p:cNvSpPr>
            <a:spLocks noGrp="1"/>
          </p:cNvSpPr>
          <p:nvPr>
            <p:ph idx="1"/>
          </p:nvPr>
        </p:nvSpPr>
        <p:spPr>
          <a:xfrm>
            <a:off x="152401" y="1600200"/>
            <a:ext cx="2895600" cy="4191000"/>
          </a:xfrm>
        </p:spPr>
        <p:txBody>
          <a:bodyPr>
            <a:noAutofit/>
          </a:bodyPr>
          <a:lstStyle/>
          <a:p>
            <a:pPr eaLnBrk="1" fontAlgn="auto" hangingPunct="1">
              <a:spcAft>
                <a:spcPts val="0"/>
              </a:spcAft>
              <a:defRPr/>
            </a:pPr>
            <a:r>
              <a:rPr lang="en-US" sz="1800" dirty="0" smtClean="0"/>
              <a:t>New England-Canadian Maritime Collaboration and Planning Initiative</a:t>
            </a:r>
          </a:p>
          <a:p>
            <a:pPr eaLnBrk="1" fontAlgn="auto" hangingPunct="1">
              <a:spcAft>
                <a:spcPts val="0"/>
              </a:spcAft>
              <a:defRPr/>
            </a:pPr>
            <a:endParaRPr lang="en-US" sz="1800" dirty="0" smtClean="0"/>
          </a:p>
          <a:p>
            <a:pPr eaLnBrk="1" fontAlgn="auto" hangingPunct="1">
              <a:spcAft>
                <a:spcPts val="0"/>
              </a:spcAft>
              <a:defRPr/>
            </a:pPr>
            <a:r>
              <a:rPr lang="en-US" sz="1800" dirty="0" smtClean="0"/>
              <a:t>NERACOOS and NROC Ocean and Coastal Ecosystem Health Committees</a:t>
            </a:r>
          </a:p>
          <a:p>
            <a:pPr eaLnBrk="1" fontAlgn="auto" hangingPunct="1">
              <a:spcAft>
                <a:spcPts val="0"/>
              </a:spcAft>
              <a:defRPr/>
            </a:pPr>
            <a:endParaRPr lang="en-US" sz="1800" dirty="0" smtClean="0"/>
          </a:p>
          <a:p>
            <a:pPr eaLnBrk="1" fontAlgn="auto" hangingPunct="1">
              <a:spcAft>
                <a:spcPts val="0"/>
              </a:spcAft>
              <a:defRPr/>
            </a:pPr>
            <a:r>
              <a:rPr lang="en-US" sz="1800" dirty="0" smtClean="0"/>
              <a:t>Gulf of Maine Ecosystem Indicator Partnership</a:t>
            </a:r>
          </a:p>
          <a:p>
            <a:pPr eaLnBrk="1" fontAlgn="auto" hangingPunct="1">
              <a:spcAft>
                <a:spcPts val="0"/>
              </a:spcAft>
              <a:defRPr/>
            </a:pPr>
            <a:endParaRPr lang="en-US" sz="1800" dirty="0" smtClean="0"/>
          </a:p>
          <a:p>
            <a:pPr eaLnBrk="1" fontAlgn="auto" hangingPunct="1">
              <a:spcAft>
                <a:spcPts val="0"/>
              </a:spcAft>
              <a:defRPr/>
            </a:pPr>
            <a:r>
              <a:rPr lang="en-US" sz="1800" dirty="0" smtClean="0"/>
              <a:t>Long Island Sound Study</a:t>
            </a:r>
          </a:p>
          <a:p>
            <a:pPr eaLnBrk="1" fontAlgn="auto" hangingPunct="1">
              <a:spcAft>
                <a:spcPts val="0"/>
              </a:spcAft>
              <a:defRPr/>
            </a:pPr>
            <a:endParaRPr lang="en-US" sz="1800" dirty="0" smtClean="0"/>
          </a:p>
          <a:p>
            <a:pPr lvl="1" eaLnBrk="1" fontAlgn="auto" hangingPunct="1">
              <a:spcAft>
                <a:spcPts val="0"/>
              </a:spcAft>
              <a:buNone/>
              <a:defRPr/>
            </a:pPr>
            <a:endParaRPr lang="en-US" sz="2400" dirty="0"/>
          </a:p>
          <a:p>
            <a:pPr eaLnBrk="1" fontAlgn="auto" hangingPunct="1">
              <a:spcAft>
                <a:spcPts val="0"/>
              </a:spcAft>
              <a:defRPr/>
            </a:pPr>
            <a:endParaRPr lang="en-US" sz="900" dirty="0"/>
          </a:p>
          <a:p>
            <a:pPr eaLnBrk="1" fontAlgn="auto" hangingPunct="1">
              <a:spcAft>
                <a:spcPts val="0"/>
              </a:spcAft>
              <a:defRPr/>
            </a:pPr>
            <a:endParaRPr lang="en-US" sz="900" dirty="0" smtClean="0"/>
          </a:p>
        </p:txBody>
      </p:sp>
      <p:pic>
        <p:nvPicPr>
          <p:cNvPr id="819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600200"/>
            <a:ext cx="565647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4"/>
          <p:cNvSpPr>
            <a:spLocks noChangeArrowheads="1"/>
          </p:cNvSpPr>
          <p:nvPr/>
        </p:nvSpPr>
        <p:spPr bwMode="auto">
          <a:xfrm>
            <a:off x="3498850" y="5288340"/>
            <a:ext cx="56451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400">
                <a:solidFill>
                  <a:schemeClr val="tx1"/>
                </a:solidFill>
                <a:latin typeface="Corbel" panose="020B0503020204020204" pitchFamily="34" charset="0"/>
              </a:defRPr>
            </a:lvl1pPr>
            <a:lvl2pPr marL="742950" indent="-285750">
              <a:lnSpc>
                <a:spcPct val="90000"/>
              </a:lnSpc>
              <a:spcBef>
                <a:spcPts val="375"/>
              </a:spcBef>
              <a:buFont typeface="Arial" panose="020B0604020202020204" pitchFamily="34" charset="0"/>
              <a:buChar char="•"/>
              <a:defRPr sz="2000">
                <a:solidFill>
                  <a:schemeClr val="tx1"/>
                </a:solidFill>
                <a:latin typeface="Corbel" panose="020B0503020204020204" pitchFamily="34" charset="0"/>
              </a:defRPr>
            </a:lvl2pPr>
            <a:lvl3pPr marL="1143000" indent="-228600">
              <a:lnSpc>
                <a:spcPct val="90000"/>
              </a:lnSpc>
              <a:spcBef>
                <a:spcPts val="375"/>
              </a:spcBef>
              <a:buFont typeface="Arial" panose="020B0604020202020204" pitchFamily="34" charset="0"/>
              <a:buChar char="•"/>
              <a:defRPr sz="1600">
                <a:solidFill>
                  <a:schemeClr val="tx1"/>
                </a:solidFill>
                <a:latin typeface="Corbel" panose="020B050302020402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orbel" panose="020B0503020204020204" pitchFamily="34" charset="0"/>
              </a:defRPr>
            </a:lvl9pPr>
          </a:lstStyle>
          <a:p>
            <a:pPr eaLnBrk="1" hangingPunct="1">
              <a:lnSpc>
                <a:spcPct val="100000"/>
              </a:lnSpc>
              <a:spcBef>
                <a:spcPct val="0"/>
              </a:spcBef>
              <a:buFontTx/>
              <a:buNone/>
            </a:pPr>
            <a:r>
              <a:rPr lang="en-US" sz="1600" b="1" dirty="0">
                <a:latin typeface="Calibri" panose="020F0502020204030204" pitchFamily="34" charset="0"/>
              </a:rPr>
              <a:t>“The Sentinel Monitoring for Climate Change in Long Island Sound Program is a multidisciplinary scientific approach to provide early warning of climate change impacts to Long Island Sound ecosystems, species and processes to facilitate appropriate and timely management decisions and adaptation responses.”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a:bodyPr>
          <a:lstStyle/>
          <a:p>
            <a:r>
              <a:rPr lang="en-US" sz="2800" b="1" dirty="0" smtClean="0">
                <a:solidFill>
                  <a:srgbClr val="FFFF00"/>
                </a:solidFill>
              </a:rPr>
              <a:t>History</a:t>
            </a:r>
            <a:endParaRPr lang="en-US" sz="2800" b="1" dirty="0">
              <a:solidFill>
                <a:srgbClr val="FFFF00"/>
              </a:solidFill>
            </a:endParaRPr>
          </a:p>
        </p:txBody>
      </p:sp>
      <p:sp>
        <p:nvSpPr>
          <p:cNvPr id="4" name="TextBox 3"/>
          <p:cNvSpPr txBox="1"/>
          <p:nvPr/>
        </p:nvSpPr>
        <p:spPr>
          <a:xfrm>
            <a:off x="304800" y="685800"/>
            <a:ext cx="1143000" cy="353943"/>
          </a:xfrm>
          <a:prstGeom prst="rect">
            <a:avLst/>
          </a:prstGeom>
          <a:noFill/>
        </p:spPr>
        <p:txBody>
          <a:bodyPr wrap="square" rtlCol="0">
            <a:spAutoFit/>
          </a:bodyPr>
          <a:lstStyle/>
          <a:p>
            <a:r>
              <a:rPr lang="en-US" sz="1700" dirty="0" smtClean="0"/>
              <a:t>2011</a:t>
            </a:r>
            <a:endParaRPr lang="en-US" sz="1700" dirty="0"/>
          </a:p>
        </p:txBody>
      </p:sp>
      <p:sp>
        <p:nvSpPr>
          <p:cNvPr id="5" name="TextBox 4"/>
          <p:cNvSpPr txBox="1"/>
          <p:nvPr/>
        </p:nvSpPr>
        <p:spPr>
          <a:xfrm>
            <a:off x="0" y="5791200"/>
            <a:ext cx="1295400" cy="353943"/>
          </a:xfrm>
          <a:prstGeom prst="rect">
            <a:avLst/>
          </a:prstGeom>
          <a:noFill/>
        </p:spPr>
        <p:txBody>
          <a:bodyPr wrap="square" rtlCol="0">
            <a:spAutoFit/>
          </a:bodyPr>
          <a:lstStyle/>
          <a:p>
            <a:r>
              <a:rPr lang="en-US" sz="1700" dirty="0" smtClean="0"/>
              <a:t>Spring 2013</a:t>
            </a:r>
            <a:endParaRPr lang="en-US" sz="1700" dirty="0"/>
          </a:p>
        </p:txBody>
      </p:sp>
      <p:sp>
        <p:nvSpPr>
          <p:cNvPr id="6" name="TextBox 5"/>
          <p:cNvSpPr txBox="1"/>
          <p:nvPr/>
        </p:nvSpPr>
        <p:spPr>
          <a:xfrm>
            <a:off x="228600" y="5105400"/>
            <a:ext cx="1143000" cy="353943"/>
          </a:xfrm>
          <a:prstGeom prst="rect">
            <a:avLst/>
          </a:prstGeom>
          <a:noFill/>
        </p:spPr>
        <p:txBody>
          <a:bodyPr wrap="square" rtlCol="0">
            <a:spAutoFit/>
          </a:bodyPr>
          <a:lstStyle/>
          <a:p>
            <a:r>
              <a:rPr lang="en-US" sz="1700" dirty="0" smtClean="0"/>
              <a:t>Jan 2013</a:t>
            </a:r>
            <a:endParaRPr lang="en-US" sz="1700" dirty="0"/>
          </a:p>
        </p:txBody>
      </p:sp>
      <p:sp>
        <p:nvSpPr>
          <p:cNvPr id="7" name="TextBox 6"/>
          <p:cNvSpPr txBox="1"/>
          <p:nvPr/>
        </p:nvSpPr>
        <p:spPr>
          <a:xfrm>
            <a:off x="228600" y="1828800"/>
            <a:ext cx="1371600" cy="353943"/>
          </a:xfrm>
          <a:prstGeom prst="rect">
            <a:avLst/>
          </a:prstGeom>
          <a:noFill/>
        </p:spPr>
        <p:txBody>
          <a:bodyPr wrap="square" rtlCol="0">
            <a:spAutoFit/>
          </a:bodyPr>
          <a:lstStyle/>
          <a:p>
            <a:r>
              <a:rPr lang="en-US" sz="1700" dirty="0" smtClean="0"/>
              <a:t>Spring 2012</a:t>
            </a:r>
            <a:endParaRPr lang="en-US" sz="1700" dirty="0"/>
          </a:p>
        </p:txBody>
      </p:sp>
      <p:sp>
        <p:nvSpPr>
          <p:cNvPr id="8" name="TextBox 7"/>
          <p:cNvSpPr txBox="1"/>
          <p:nvPr/>
        </p:nvSpPr>
        <p:spPr>
          <a:xfrm>
            <a:off x="228600" y="4038600"/>
            <a:ext cx="1143000" cy="353943"/>
          </a:xfrm>
          <a:prstGeom prst="rect">
            <a:avLst/>
          </a:prstGeom>
          <a:noFill/>
        </p:spPr>
        <p:txBody>
          <a:bodyPr wrap="square" rtlCol="0">
            <a:spAutoFit/>
          </a:bodyPr>
          <a:lstStyle/>
          <a:p>
            <a:r>
              <a:rPr lang="en-US" sz="1700" dirty="0" smtClean="0"/>
              <a:t>July 2012</a:t>
            </a:r>
            <a:endParaRPr lang="en-US" sz="1700" dirty="0"/>
          </a:p>
        </p:txBody>
      </p:sp>
      <p:sp>
        <p:nvSpPr>
          <p:cNvPr id="11" name="TextBox 10"/>
          <p:cNvSpPr txBox="1"/>
          <p:nvPr/>
        </p:nvSpPr>
        <p:spPr>
          <a:xfrm>
            <a:off x="1295400" y="685800"/>
            <a:ext cx="3962400" cy="877163"/>
          </a:xfrm>
          <a:prstGeom prst="rect">
            <a:avLst/>
          </a:prstGeom>
          <a:noFill/>
        </p:spPr>
        <p:txBody>
          <a:bodyPr wrap="square" rtlCol="0">
            <a:spAutoFit/>
          </a:bodyPr>
          <a:lstStyle/>
          <a:p>
            <a:r>
              <a:rPr lang="en-US" sz="1700" dirty="0" smtClean="0"/>
              <a:t>NERACOOS  - 5 year strategic plan calls for establishment of Integrated Regional Sentinel Monitoring Program</a:t>
            </a:r>
          </a:p>
        </p:txBody>
      </p:sp>
      <p:sp>
        <p:nvSpPr>
          <p:cNvPr id="12" name="TextBox 11"/>
          <p:cNvSpPr txBox="1"/>
          <p:nvPr/>
        </p:nvSpPr>
        <p:spPr>
          <a:xfrm>
            <a:off x="5486400" y="762000"/>
            <a:ext cx="3429000" cy="615553"/>
          </a:xfrm>
          <a:prstGeom prst="rect">
            <a:avLst/>
          </a:prstGeom>
          <a:noFill/>
        </p:spPr>
        <p:txBody>
          <a:bodyPr wrap="square" rtlCol="0">
            <a:spAutoFit/>
          </a:bodyPr>
          <a:lstStyle/>
          <a:p>
            <a:r>
              <a:rPr lang="en-US" sz="1700" dirty="0" smtClean="0"/>
              <a:t>NROC  - identified ecosystem monitoring in its strategic planning</a:t>
            </a:r>
          </a:p>
        </p:txBody>
      </p:sp>
      <p:sp>
        <p:nvSpPr>
          <p:cNvPr id="14" name="TextBox 13"/>
          <p:cNvSpPr txBox="1"/>
          <p:nvPr/>
        </p:nvSpPr>
        <p:spPr>
          <a:xfrm>
            <a:off x="1600200" y="1752600"/>
            <a:ext cx="3124200" cy="615553"/>
          </a:xfrm>
          <a:prstGeom prst="rect">
            <a:avLst/>
          </a:prstGeom>
          <a:solidFill>
            <a:schemeClr val="accent1"/>
          </a:solidFill>
          <a:ln>
            <a:solidFill>
              <a:schemeClr val="tx1"/>
            </a:solidFill>
          </a:ln>
        </p:spPr>
        <p:txBody>
          <a:bodyPr wrap="square" rtlCol="0">
            <a:spAutoFit/>
          </a:bodyPr>
          <a:lstStyle/>
          <a:p>
            <a:pPr algn="ctr"/>
            <a:r>
              <a:rPr lang="en-US" sz="1700" dirty="0" smtClean="0"/>
              <a:t>NERACOOS’ Ocean and Coastal Ecosystem Health Committee</a:t>
            </a:r>
            <a:endParaRPr lang="en-US" sz="1700" dirty="0"/>
          </a:p>
        </p:txBody>
      </p:sp>
      <p:sp>
        <p:nvSpPr>
          <p:cNvPr id="15" name="TextBox 14"/>
          <p:cNvSpPr txBox="1"/>
          <p:nvPr/>
        </p:nvSpPr>
        <p:spPr>
          <a:xfrm>
            <a:off x="5410200" y="1752600"/>
            <a:ext cx="3200400" cy="615553"/>
          </a:xfrm>
          <a:prstGeom prst="rect">
            <a:avLst/>
          </a:prstGeom>
          <a:solidFill>
            <a:schemeClr val="bg2">
              <a:lumMod val="60000"/>
              <a:lumOff val="40000"/>
            </a:schemeClr>
          </a:solidFill>
          <a:ln>
            <a:solidFill>
              <a:schemeClr val="tx1"/>
            </a:solidFill>
          </a:ln>
        </p:spPr>
        <p:txBody>
          <a:bodyPr wrap="square" rtlCol="0">
            <a:spAutoFit/>
          </a:bodyPr>
          <a:lstStyle/>
          <a:p>
            <a:pPr algn="ctr"/>
            <a:r>
              <a:rPr lang="en-US" sz="1700" dirty="0" smtClean="0"/>
              <a:t>NROC’s Ocean and Coastal Ecosystem Health Committee</a:t>
            </a:r>
            <a:endParaRPr lang="en-US" sz="1700" dirty="0"/>
          </a:p>
        </p:txBody>
      </p:sp>
      <p:cxnSp>
        <p:nvCxnSpPr>
          <p:cNvPr id="19" name="Straight Connector 18"/>
          <p:cNvCxnSpPr/>
          <p:nvPr/>
        </p:nvCxnSpPr>
        <p:spPr>
          <a:xfrm>
            <a:off x="2590800" y="2514600"/>
            <a:ext cx="19812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572000" y="2438400"/>
            <a:ext cx="21336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572000" y="2895600"/>
            <a:ext cx="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362200" y="3505200"/>
            <a:ext cx="4876800" cy="353943"/>
          </a:xfrm>
          <a:prstGeom prst="rect">
            <a:avLst/>
          </a:prstGeom>
          <a:solidFill>
            <a:schemeClr val="bg2">
              <a:lumMod val="60000"/>
              <a:lumOff val="40000"/>
            </a:schemeClr>
          </a:solidFill>
          <a:ln>
            <a:solidFill>
              <a:schemeClr val="tx1"/>
            </a:solidFill>
          </a:ln>
        </p:spPr>
        <p:txBody>
          <a:bodyPr wrap="square" rtlCol="0">
            <a:spAutoFit/>
          </a:bodyPr>
          <a:lstStyle/>
          <a:p>
            <a:pPr algn="ctr"/>
            <a:r>
              <a:rPr lang="en-US" sz="1700" dirty="0" smtClean="0"/>
              <a:t>Ocean and Coastal Ecosystem Health Committee</a:t>
            </a:r>
            <a:endParaRPr lang="en-US" sz="1700" dirty="0"/>
          </a:p>
        </p:txBody>
      </p:sp>
      <p:sp>
        <p:nvSpPr>
          <p:cNvPr id="29" name="TextBox 28"/>
          <p:cNvSpPr txBox="1"/>
          <p:nvPr/>
        </p:nvSpPr>
        <p:spPr>
          <a:xfrm>
            <a:off x="1447800" y="3962400"/>
            <a:ext cx="3276600" cy="1138773"/>
          </a:xfrm>
          <a:prstGeom prst="rect">
            <a:avLst/>
          </a:prstGeom>
          <a:noFill/>
        </p:spPr>
        <p:txBody>
          <a:bodyPr wrap="square" rtlCol="0">
            <a:spAutoFit/>
          </a:bodyPr>
          <a:lstStyle/>
          <a:p>
            <a:r>
              <a:rPr lang="en-US" sz="1700" dirty="0" smtClean="0"/>
              <a:t>IOOS Community White Paper - </a:t>
            </a:r>
            <a:r>
              <a:rPr lang="en-US" sz="1700" i="1" dirty="0" smtClean="0"/>
              <a:t>Integrated Sentinel Monitoring for the Northeast Region: Gap Assessment J. Runge et al.</a:t>
            </a:r>
            <a:endParaRPr lang="en-US" sz="1700" dirty="0"/>
          </a:p>
        </p:txBody>
      </p:sp>
      <p:cxnSp>
        <p:nvCxnSpPr>
          <p:cNvPr id="31" name="Straight Arrow Connector 30"/>
          <p:cNvCxnSpPr/>
          <p:nvPr/>
        </p:nvCxnSpPr>
        <p:spPr>
          <a:xfrm>
            <a:off x="5867400" y="3886200"/>
            <a:ext cx="0" cy="1143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267200" y="5105401"/>
            <a:ext cx="3276600" cy="615553"/>
          </a:xfrm>
          <a:prstGeom prst="rect">
            <a:avLst/>
          </a:prstGeom>
          <a:solidFill>
            <a:schemeClr val="bg2">
              <a:lumMod val="60000"/>
              <a:lumOff val="40000"/>
            </a:schemeClr>
          </a:solidFill>
          <a:ln>
            <a:solidFill>
              <a:schemeClr val="tx1"/>
            </a:solidFill>
          </a:ln>
        </p:spPr>
        <p:txBody>
          <a:bodyPr wrap="square" rtlCol="0">
            <a:spAutoFit/>
          </a:bodyPr>
          <a:lstStyle/>
          <a:p>
            <a:pPr algn="ctr"/>
            <a:r>
              <a:rPr lang="en-US" sz="1700" dirty="0" smtClean="0"/>
              <a:t>16 member Steering Committee </a:t>
            </a:r>
          </a:p>
          <a:p>
            <a:pPr algn="ctr"/>
            <a:r>
              <a:rPr lang="en-US" sz="1700" dirty="0" smtClean="0"/>
              <a:t>(3 co-chairs) </a:t>
            </a:r>
            <a:endParaRPr lang="en-US" sz="1700" dirty="0"/>
          </a:p>
        </p:txBody>
      </p:sp>
      <p:sp>
        <p:nvSpPr>
          <p:cNvPr id="33" name="TextBox 32"/>
          <p:cNvSpPr txBox="1"/>
          <p:nvPr/>
        </p:nvSpPr>
        <p:spPr>
          <a:xfrm>
            <a:off x="1524000" y="5791200"/>
            <a:ext cx="7315200" cy="353943"/>
          </a:xfrm>
          <a:prstGeom prst="rect">
            <a:avLst/>
          </a:prstGeom>
          <a:noFill/>
        </p:spPr>
        <p:txBody>
          <a:bodyPr wrap="square" rtlCol="0">
            <a:spAutoFit/>
          </a:bodyPr>
          <a:lstStyle/>
          <a:p>
            <a:r>
              <a:rPr lang="en-US" sz="1700" dirty="0" smtClean="0"/>
              <a:t>ISMN established from Long Island South/New York Bight to Canadian Maritimes</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480</TotalTime>
  <Words>3043</Words>
  <Application>Microsoft Office PowerPoint</Application>
  <PresentationFormat>On-screen Show (4:3)</PresentationFormat>
  <Paragraphs>320</Paragraphs>
  <Slides>28</Slides>
  <Notes>27</Notes>
  <HiddenSlides>2</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Integrated Sentinel Monitoring Network (ISMN) for Ecosystem Change in Northeastern U.S.  Ocean and  Coastal  Waters</vt:lpstr>
      <vt:lpstr>PowerPoint Presentation</vt:lpstr>
      <vt:lpstr>But we have used the coasts to live,  do business, discharge sewage, extract resources, and alter habitats</vt:lpstr>
      <vt:lpstr> The mean sea surface temperature has been increasing in the past 100 years and more quickly in the past 10 years  What does this mean for ecosystem health?  Can we monitor and quantify these changes to the ecosystem? </vt:lpstr>
      <vt:lpstr>PowerPoint Presentation</vt:lpstr>
      <vt:lpstr>Can we better monitor, detect and quantify these changes to the ecosystem in a “network of networks” and tell the public what is happening?  Which are the best sentinel indicators to monitor? </vt:lpstr>
      <vt:lpstr>The U.S. Government has mandated that we should get a better understanding of  climate change impacts on ecosystems</vt:lpstr>
      <vt:lpstr>Our regional scientific community has consistently identified as a priority: Sentinel monitoring of ecosystem health to better understand regional climate change impacts</vt:lpstr>
      <vt:lpstr>History</vt:lpstr>
      <vt:lpstr>What is the ISMN?</vt:lpstr>
      <vt:lpstr>Goal of the ISMN</vt:lpstr>
      <vt:lpstr>1) 5 Workshops – convened 50 scientists and managers to discuss the establishment and implementation of an ISMN framework </vt:lpstr>
      <vt:lpstr>PowerPoint Presentation</vt:lpstr>
      <vt:lpstr>3) Developed an inventory of monitoring programs in the region (NERACOOS website)</vt:lpstr>
      <vt:lpstr>We have identified gaps of monitoring:   Spatial location of salt marsh elevation monitoring</vt:lpstr>
      <vt:lpstr>PowerPoint Presentation</vt:lpstr>
      <vt:lpstr>Benthic work group has identified multiple datasets and has identified sentinel sites</vt:lpstr>
      <vt:lpstr> 4) Established sentinel indicators to detect and measure changes in ecosystems  </vt:lpstr>
      <vt:lpstr>Example of sentinels: Coastal and Estuarine Ecosystems</vt:lpstr>
      <vt:lpstr>The plan is the foundation to secure funding  Implementing the plan will fill monitoring and data gaps for the ISMN and create a “network of networks”  </vt:lpstr>
      <vt:lpstr>Back to the Goal</vt:lpstr>
      <vt:lpstr>ISMN Functions: Coordination</vt:lpstr>
      <vt:lpstr>ISMN Functions: Analysis and Interpretation</vt:lpstr>
      <vt:lpstr>Implementation of the ISMN</vt:lpstr>
      <vt:lpstr>Implementation: Building the infrastructure</vt:lpstr>
      <vt:lpstr>Implementation: A database subcommittee evaluating data structure</vt:lpstr>
      <vt:lpstr>Next steps</vt:lpstr>
      <vt:lpstr>Acknowledgements</vt:lpstr>
    </vt:vector>
  </TitlesOfParts>
  <Company>Commonwealth of Massachusetts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Sentinel Monitoring Network for Change in Northeastern U.S. Ocean and Coastal Ecosystems</dc:title>
  <dc:creator>pvella</dc:creator>
  <cp:lastModifiedBy>Joan</cp:lastModifiedBy>
  <cp:revision>61</cp:revision>
  <dcterms:created xsi:type="dcterms:W3CDTF">2015-06-08T17:39:30Z</dcterms:created>
  <dcterms:modified xsi:type="dcterms:W3CDTF">2015-06-18T16:34:03Z</dcterms:modified>
</cp:coreProperties>
</file>