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26" r:id="rId3"/>
    <p:sldId id="318" r:id="rId4"/>
    <p:sldId id="332" r:id="rId5"/>
    <p:sldId id="327" r:id="rId6"/>
    <p:sldId id="331" r:id="rId7"/>
    <p:sldId id="328" r:id="rId8"/>
    <p:sldId id="333" r:id="rId9"/>
    <p:sldId id="339" r:id="rId10"/>
    <p:sldId id="329" r:id="rId11"/>
    <p:sldId id="334" r:id="rId12"/>
    <p:sldId id="330" r:id="rId13"/>
    <p:sldId id="335" r:id="rId14"/>
    <p:sldId id="336" r:id="rId15"/>
    <p:sldId id="337" r:id="rId16"/>
    <p:sldId id="338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29"/>
    </p:cViewPr>
  </p:sorterViewPr>
  <p:notesViewPr>
    <p:cSldViewPr>
      <p:cViewPr>
        <p:scale>
          <a:sx n="50" d="100"/>
          <a:sy n="50" d="100"/>
        </p:scale>
        <p:origin x="-2150" y="1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A3CEB-F1CC-4ED9-9D77-1E6423CBC738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1C407-3721-481A-958A-27CBD1F5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3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1C407-3721-481A-958A-27CBD1F50D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3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1C407-3721-481A-958A-27CBD1F50D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1C407-3721-481A-958A-27CBD1F50D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2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1C407-3721-481A-958A-27CBD1F50D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2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1C407-3721-481A-958A-27CBD1F50D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2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1C407-3721-481A-958A-27CBD1F50D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2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1C407-3721-481A-958A-27CBD1F50D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2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F33-7893-46DD-A02B-5923221010E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A991-979F-47F1-A3AD-E6C9CB62F2F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F33-7893-46DD-A02B-5923221010E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A991-979F-47F1-A3AD-E6C9CB62F2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F33-7893-46DD-A02B-5923221010E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A991-979F-47F1-A3AD-E6C9CB62F2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F33-7893-46DD-A02B-5923221010E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A991-979F-47F1-A3AD-E6C9CB62F2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F33-7893-46DD-A02B-5923221010E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A991-979F-47F1-A3AD-E6C9CB62F2F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F33-7893-46DD-A02B-5923221010E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A991-979F-47F1-A3AD-E6C9CB62F2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F33-7893-46DD-A02B-5923221010E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A991-979F-47F1-A3AD-E6C9CB62F2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F33-7893-46DD-A02B-5923221010E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A991-979F-47F1-A3AD-E6C9CB62F2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F33-7893-46DD-A02B-5923221010E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A991-979F-47F1-A3AD-E6C9CB62F2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F33-7893-46DD-A02B-5923221010E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A991-979F-47F1-A3AD-E6C9CB62F2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F33-7893-46DD-A02B-5923221010E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F6A991-979F-47F1-A3AD-E6C9CB62F2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1D5F33-7893-46DD-A02B-5923221010E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F6A991-979F-47F1-A3AD-E6C9CB62F2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Gulf of Maine Council</a:t>
            </a:r>
            <a:br>
              <a:rPr lang="en-US" dirty="0" smtClean="0"/>
            </a:br>
            <a:r>
              <a:rPr lang="en-US" sz="3600" dirty="0" err="1" smtClean="0"/>
              <a:t>Council</a:t>
            </a:r>
            <a:r>
              <a:rPr lang="en-US" sz="3600" dirty="0" smtClean="0"/>
              <a:t> / Working Group Meeting </a:t>
            </a:r>
            <a:br>
              <a:rPr lang="en-US" sz="3600" dirty="0" smtClean="0"/>
            </a:br>
            <a:r>
              <a:rPr lang="en-US" sz="3600" dirty="0" smtClean="0"/>
              <a:t>June 17-18, 2015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7854696" cy="25146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Proposed GOMC Framework</a:t>
            </a:r>
          </a:p>
          <a:p>
            <a:endParaRPr lang="en-US" b="1" dirty="0"/>
          </a:p>
          <a:p>
            <a:r>
              <a:rPr lang="en-US" sz="2900" b="1" dirty="0" smtClean="0"/>
              <a:t>Joan LeBlanc</a:t>
            </a:r>
          </a:p>
          <a:p>
            <a:r>
              <a:rPr lang="en-US" sz="2900" b="1" dirty="0" smtClean="0"/>
              <a:t>GOMC Council Coordinator</a:t>
            </a:r>
            <a:endParaRPr lang="en-US" sz="29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0481"/>
            <a:ext cx="9753600" cy="7536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7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Key Highlights -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03320"/>
          </a:xfrm>
        </p:spPr>
        <p:txBody>
          <a:bodyPr>
            <a:normAutofit/>
          </a:bodyPr>
          <a:lstStyle/>
          <a:p>
            <a:r>
              <a:rPr lang="en-US" dirty="0" smtClean="0"/>
              <a:t>Lots of added flexibility here</a:t>
            </a:r>
          </a:p>
          <a:p>
            <a:r>
              <a:rPr lang="en-US" dirty="0" smtClean="0"/>
              <a:t>Jurisdictions may choose to have 1 or 2 agencies on Council</a:t>
            </a:r>
          </a:p>
          <a:p>
            <a:r>
              <a:rPr lang="en-US" dirty="0" smtClean="0"/>
              <a:t>One rep may serve on both Council and Working Group</a:t>
            </a:r>
          </a:p>
          <a:p>
            <a:r>
              <a:rPr lang="en-US" dirty="0" smtClean="0"/>
              <a:t>Guests will be invited when expertise is needed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3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372600" cy="7242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7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Key Highlights -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03320"/>
          </a:xfrm>
        </p:spPr>
        <p:txBody>
          <a:bodyPr>
            <a:normAutofit/>
          </a:bodyPr>
          <a:lstStyle/>
          <a:p>
            <a:r>
              <a:rPr lang="en-US" dirty="0" smtClean="0"/>
              <a:t>Organize meetings to promote exchange of ideas, knowledge, strategies</a:t>
            </a:r>
          </a:p>
          <a:p>
            <a:r>
              <a:rPr lang="en-US" dirty="0" smtClean="0"/>
              <a:t>Joint Council / WG collaborative sessions</a:t>
            </a:r>
          </a:p>
          <a:p>
            <a:r>
              <a:rPr lang="en-US" dirty="0" smtClean="0"/>
              <a:t>Option of utilizing portion of Council meeting for workshop or other networking event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2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/ Feedback / 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03320"/>
          </a:xfrm>
        </p:spPr>
        <p:txBody>
          <a:bodyPr>
            <a:normAutofit/>
          </a:bodyPr>
          <a:lstStyle/>
          <a:p>
            <a:r>
              <a:rPr lang="en-US" dirty="0" smtClean="0"/>
              <a:t>Council and WG provide feedback, discuss outstanding issues, and ask questions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Include in discussion:</a:t>
            </a:r>
          </a:p>
          <a:p>
            <a:pPr lvl="1"/>
            <a:r>
              <a:rPr lang="en-US" dirty="0" smtClean="0"/>
              <a:t>Review proposed definition of ‘consensus’,  and </a:t>
            </a:r>
          </a:p>
          <a:p>
            <a:pPr lvl="1"/>
            <a:r>
              <a:rPr lang="en-US" dirty="0" smtClean="0"/>
              <a:t>Discuss tribal appointments to the Council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1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Definition of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033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Consensus: General agreement, characterized by the absence of sustained opposition to substantial issues by any important part of the concerned interests and by a process that involves seeking to take into account the views of all parties concerned and to reconcile any conflicting arguments. Consensus need not imply unanimity."1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1.    ISO/IEC Guide 2:2004, Standardization and Related Activities -- General Vocabulary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3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03320"/>
          </a:xfrm>
        </p:spPr>
        <p:txBody>
          <a:bodyPr>
            <a:normAutofit/>
          </a:bodyPr>
          <a:lstStyle/>
          <a:p>
            <a:r>
              <a:rPr lang="en-US" dirty="0" smtClean="0"/>
              <a:t>Councilors are asked to support the proposed GOMC Framework and associated Terms of Reference for -</a:t>
            </a:r>
          </a:p>
          <a:p>
            <a:pPr lvl="1"/>
            <a:r>
              <a:rPr lang="en-US" dirty="0" smtClean="0"/>
              <a:t>Council</a:t>
            </a:r>
          </a:p>
          <a:p>
            <a:pPr lvl="1"/>
            <a:r>
              <a:rPr lang="en-US" dirty="0" smtClean="0"/>
              <a:t>Working Group</a:t>
            </a:r>
          </a:p>
          <a:p>
            <a:pPr lvl="1"/>
            <a:r>
              <a:rPr lang="en-US" dirty="0" smtClean="0"/>
              <a:t>Secretariat Team</a:t>
            </a:r>
          </a:p>
          <a:p>
            <a:r>
              <a:rPr lang="en-US" dirty="0" smtClean="0"/>
              <a:t>Following meeting Council Coordinator will prepare GOMC TOR document for reference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8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Proposed GOMC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229600" cy="3093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Organizational Structure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Leadership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Membership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How We Work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Networking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Work Plans </a:t>
            </a:r>
            <a:r>
              <a:rPr lang="en-US" dirty="0"/>
              <a:t> </a:t>
            </a:r>
            <a:r>
              <a:rPr lang="en-US" dirty="0" smtClean="0"/>
              <a:t>/ GOMC Initiatives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7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0"/>
            <a:ext cx="9144000" cy="7065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9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Key Highlights -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03320"/>
          </a:xfrm>
        </p:spPr>
        <p:txBody>
          <a:bodyPr>
            <a:normAutofit/>
          </a:bodyPr>
          <a:lstStyle/>
          <a:p>
            <a:r>
              <a:rPr lang="en-US" dirty="0" smtClean="0"/>
              <a:t>Simplified structure without M&amp;F reduces demands on leadership, members and contractors</a:t>
            </a:r>
          </a:p>
          <a:p>
            <a:r>
              <a:rPr lang="en-US" dirty="0" smtClean="0"/>
              <a:t>Council and WG remain separate entities but may meet jointly to promote efficiency</a:t>
            </a:r>
          </a:p>
          <a:p>
            <a:r>
              <a:rPr lang="en-US" dirty="0" smtClean="0"/>
              <a:t>Maintain minimal baseline approach where Council / WG meet in-person on annual basis</a:t>
            </a:r>
          </a:p>
          <a:p>
            <a:r>
              <a:rPr lang="en-US" dirty="0" smtClean="0"/>
              <a:t>Options for broader approach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0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" y="0"/>
            <a:ext cx="9380806" cy="7248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7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Key Highlights -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Flexible leadership approach accommodates jurisdictional preferences, management capacity, and resources</a:t>
            </a:r>
          </a:p>
          <a:p>
            <a:r>
              <a:rPr lang="en-US" dirty="0" smtClean="0"/>
              <a:t>Jurisdictions maintain leadership but with added flexibility to ‘share the work load’</a:t>
            </a:r>
          </a:p>
          <a:p>
            <a:pPr lvl="1"/>
            <a:r>
              <a:rPr lang="en-US" dirty="0" smtClean="0"/>
              <a:t>Rotation:  NH, NB, ME, NS, MA</a:t>
            </a:r>
          </a:p>
          <a:p>
            <a:r>
              <a:rPr lang="en-US" dirty="0" smtClean="0"/>
              <a:t>Note that federal partners or NGOs that agree to collaborate would have increased work load</a:t>
            </a:r>
          </a:p>
          <a:p>
            <a:r>
              <a:rPr lang="en-US" dirty="0" smtClean="0"/>
              <a:t>Federal leadership is optional – no formal order of rotation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677400" cy="7477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7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Highlights – 2 Year Cycle for Leadership and Work Plans    </a:t>
            </a:r>
            <a:r>
              <a:rPr lang="en-US" sz="1300" dirty="0" smtClean="0"/>
              <a:t>(1 of 2)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03320"/>
          </a:xfrm>
        </p:spPr>
        <p:txBody>
          <a:bodyPr>
            <a:normAutofit/>
          </a:bodyPr>
          <a:lstStyle/>
          <a:p>
            <a:r>
              <a:rPr lang="en-US" dirty="0" smtClean="0"/>
              <a:t>Leadership period extended from 1 to 2 years</a:t>
            </a:r>
          </a:p>
          <a:p>
            <a:r>
              <a:rPr lang="en-US" dirty="0" smtClean="0"/>
              <a:t>Aligns leadership cycle with work plans</a:t>
            </a:r>
          </a:p>
          <a:p>
            <a:r>
              <a:rPr lang="en-US" dirty="0" smtClean="0"/>
              <a:t>Enhances productivity by reducing # of transitions</a:t>
            </a:r>
          </a:p>
          <a:p>
            <a:r>
              <a:rPr lang="en-US" dirty="0" smtClean="0"/>
              <a:t>Works Plans focus on realistic tasks that can be accomplished within the leadership period</a:t>
            </a:r>
          </a:p>
          <a:p>
            <a:r>
              <a:rPr lang="en-US" dirty="0" smtClean="0"/>
              <a:t>Flexibility to revisit GOMC priorities at outset of each leadership period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Highlights – 2 Year Cycle for Leadership and Work Plans     </a:t>
            </a:r>
            <a:r>
              <a:rPr lang="en-US" sz="1300" dirty="0" smtClean="0"/>
              <a:t>(2 of 2)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03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Flexibility </a:t>
            </a:r>
            <a:r>
              <a:rPr lang="en-US" sz="2800" dirty="0"/>
              <a:t>to adapt </a:t>
            </a:r>
            <a:r>
              <a:rPr lang="en-US" sz="2800" dirty="0" smtClean="0"/>
              <a:t>GOMC ‘level of effort’ for leadership period </a:t>
            </a:r>
            <a:r>
              <a:rPr lang="en-US" sz="2800" dirty="0"/>
              <a:t>according to resources and needs: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/>
              <a:t>Baseline </a:t>
            </a:r>
            <a:r>
              <a:rPr lang="en-US" u="sng" dirty="0" smtClean="0"/>
              <a:t>approach</a:t>
            </a:r>
            <a:r>
              <a:rPr lang="en-US" dirty="0" smtClean="0"/>
              <a:t>:  limited GOMC effort during leadership cycle includes at least joint annual meeting for networking purposes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/>
              <a:t>Broader </a:t>
            </a:r>
            <a:r>
              <a:rPr lang="en-US" u="sng" dirty="0" smtClean="0"/>
              <a:t>approach</a:t>
            </a:r>
            <a:r>
              <a:rPr lang="en-US" dirty="0" smtClean="0"/>
              <a:t>:  may include GOMC initiatives, awards ceremony, workshops etc.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3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3155</TotalTime>
  <Words>458</Words>
  <Application>Microsoft Office PowerPoint</Application>
  <PresentationFormat>On-screen Show (4:3)</PresentationFormat>
  <Paragraphs>64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Gulf of Maine Council Council / Working Group Meeting  June 17-18, 2015</vt:lpstr>
      <vt:lpstr>Proposed GOMC Framework</vt:lpstr>
      <vt:lpstr>PowerPoint Presentation</vt:lpstr>
      <vt:lpstr>Key Highlights - Structure</vt:lpstr>
      <vt:lpstr>PowerPoint Presentation</vt:lpstr>
      <vt:lpstr>Key Highlights - Leadership</vt:lpstr>
      <vt:lpstr>PowerPoint Presentation</vt:lpstr>
      <vt:lpstr>Key Highlights – 2 Year Cycle for Leadership and Work Plans    (1 of 2)</vt:lpstr>
      <vt:lpstr>Key Highlights – 2 Year Cycle for Leadership and Work Plans     (2 of 2)</vt:lpstr>
      <vt:lpstr>PowerPoint Presentation</vt:lpstr>
      <vt:lpstr>Key Highlights - Membership</vt:lpstr>
      <vt:lpstr>PowerPoint Presentation</vt:lpstr>
      <vt:lpstr>Key Highlights - Networking</vt:lpstr>
      <vt:lpstr>Discussion / Feedback / Q&amp;A</vt:lpstr>
      <vt:lpstr>Proposed Definition of Consensus</vt:lpstr>
      <vt:lpstr>Next Steps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Gulf of Maine Council June 11-12, 2013  Working Group Meeting</dc:title>
  <dc:creator>Joan</dc:creator>
  <cp:lastModifiedBy>Joan</cp:lastModifiedBy>
  <cp:revision>325</cp:revision>
  <dcterms:created xsi:type="dcterms:W3CDTF">2013-06-11T16:47:15Z</dcterms:created>
  <dcterms:modified xsi:type="dcterms:W3CDTF">2015-06-24T17:39:36Z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DA6D24C5-973D-4152-B4FE-36D9F80934A4</vt:lpwstr>
  </property>
  <property fmtid="{D5CDD505-2E9C-101B-9397-08002B2CF9AE}" pid="3" name="ArticulatePath">
    <vt:lpwstr>June 2014 Council Meeting Key Decisions and Action Items</vt:lpwstr>
  </property>
</Properties>
</file>