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4.jpg" ContentType="image/jpg"/>
  <Override PartName="/ppt/media/image45.jpg" ContentType="image/jpg"/>
  <Override PartName="/ppt/media/image47.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9" r:id="rId2"/>
    <p:sldId id="293" r:id="rId3"/>
    <p:sldId id="297" r:id="rId4"/>
    <p:sldId id="276" r:id="rId5"/>
    <p:sldId id="324" r:id="rId6"/>
    <p:sldId id="343" r:id="rId7"/>
    <p:sldId id="348" r:id="rId8"/>
    <p:sldId id="370" r:id="rId9"/>
    <p:sldId id="371" r:id="rId10"/>
    <p:sldId id="372" r:id="rId11"/>
    <p:sldId id="350" r:id="rId12"/>
    <p:sldId id="351" r:id="rId13"/>
    <p:sldId id="358" r:id="rId14"/>
    <p:sldId id="356" r:id="rId15"/>
    <p:sldId id="352" r:id="rId16"/>
    <p:sldId id="367" r:id="rId17"/>
    <p:sldId id="347" r:id="rId18"/>
    <p:sldId id="344" r:id="rId19"/>
    <p:sldId id="359" r:id="rId20"/>
    <p:sldId id="309" r:id="rId21"/>
    <p:sldId id="357" r:id="rId22"/>
    <p:sldId id="373" r:id="rId23"/>
    <p:sldId id="311" r:id="rId24"/>
    <p:sldId id="361" r:id="rId25"/>
    <p:sldId id="362" r:id="rId26"/>
    <p:sldId id="363" r:id="rId27"/>
    <p:sldId id="364" r:id="rId28"/>
    <p:sldId id="365" r:id="rId29"/>
    <p:sldId id="332" r:id="rId30"/>
    <p:sldId id="360" r:id="rId31"/>
    <p:sldId id="368" r:id="rId32"/>
    <p:sldId id="366" r:id="rId33"/>
    <p:sldId id="313" r:id="rId34"/>
    <p:sldId id="315" r:id="rId35"/>
    <p:sldId id="369" r:id="rId36"/>
    <p:sldId id="32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34" autoAdjust="0"/>
  </p:normalViewPr>
  <p:slideViewPr>
    <p:cSldViewPr showGuides="1">
      <p:cViewPr>
        <p:scale>
          <a:sx n="76" d="100"/>
          <a:sy n="76" d="100"/>
        </p:scale>
        <p:origin x="-33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Salinity and </a:t>
            </a:r>
            <a:r>
              <a:rPr lang="el-GR"/>
              <a:t>Ω</a:t>
            </a:r>
            <a:r>
              <a:rPr lang="en-US"/>
              <a:t>a, April/May 2014</a:t>
            </a:r>
          </a:p>
        </c:rich>
      </c:tx>
      <c:layout/>
      <c:overlay val="0"/>
    </c:title>
    <c:autoTitleDeleted val="0"/>
    <c:plotArea>
      <c:layout/>
      <c:lineChart>
        <c:grouping val="standard"/>
        <c:varyColors val="0"/>
        <c:ser>
          <c:idx val="0"/>
          <c:order val="0"/>
          <c:tx>
            <c:v>Salinity</c:v>
          </c:tx>
          <c:cat>
            <c:numRef>
              <c:f>Sheet1!$A$2:$A$48</c:f>
              <c:numCache>
                <c:formatCode>m/d;@</c:formatCode>
                <c:ptCount val="47"/>
                <c:pt idx="0">
                  <c:v>41731</c:v>
                </c:pt>
                <c:pt idx="1">
                  <c:v>41733</c:v>
                </c:pt>
                <c:pt idx="2">
                  <c:v>41734</c:v>
                </c:pt>
                <c:pt idx="3">
                  <c:v>41735</c:v>
                </c:pt>
                <c:pt idx="4">
                  <c:v>41736</c:v>
                </c:pt>
                <c:pt idx="5">
                  <c:v>41737</c:v>
                </c:pt>
                <c:pt idx="6">
                  <c:v>41738</c:v>
                </c:pt>
                <c:pt idx="7">
                  <c:v>41739</c:v>
                </c:pt>
                <c:pt idx="8">
                  <c:v>41740</c:v>
                </c:pt>
                <c:pt idx="9">
                  <c:v>41741</c:v>
                </c:pt>
                <c:pt idx="10">
                  <c:v>41742</c:v>
                </c:pt>
                <c:pt idx="11">
                  <c:v>41743</c:v>
                </c:pt>
                <c:pt idx="12">
                  <c:v>41744</c:v>
                </c:pt>
                <c:pt idx="13">
                  <c:v>41745</c:v>
                </c:pt>
                <c:pt idx="14">
                  <c:v>41746</c:v>
                </c:pt>
                <c:pt idx="15">
                  <c:v>41747</c:v>
                </c:pt>
                <c:pt idx="16">
                  <c:v>41748</c:v>
                </c:pt>
                <c:pt idx="17">
                  <c:v>41749</c:v>
                </c:pt>
                <c:pt idx="18">
                  <c:v>41750</c:v>
                </c:pt>
                <c:pt idx="19">
                  <c:v>41751</c:v>
                </c:pt>
                <c:pt idx="20">
                  <c:v>41752</c:v>
                </c:pt>
                <c:pt idx="21">
                  <c:v>41753</c:v>
                </c:pt>
                <c:pt idx="22">
                  <c:v>41754</c:v>
                </c:pt>
                <c:pt idx="23">
                  <c:v>41755</c:v>
                </c:pt>
                <c:pt idx="24">
                  <c:v>41756</c:v>
                </c:pt>
                <c:pt idx="25">
                  <c:v>41757</c:v>
                </c:pt>
                <c:pt idx="26">
                  <c:v>41758</c:v>
                </c:pt>
                <c:pt idx="27">
                  <c:v>41759</c:v>
                </c:pt>
                <c:pt idx="28">
                  <c:v>41760</c:v>
                </c:pt>
                <c:pt idx="29">
                  <c:v>41761</c:v>
                </c:pt>
                <c:pt idx="30">
                  <c:v>41762</c:v>
                </c:pt>
                <c:pt idx="31">
                  <c:v>41763</c:v>
                </c:pt>
                <c:pt idx="32">
                  <c:v>41764</c:v>
                </c:pt>
                <c:pt idx="33">
                  <c:v>41765</c:v>
                </c:pt>
                <c:pt idx="34">
                  <c:v>41766</c:v>
                </c:pt>
                <c:pt idx="35">
                  <c:v>41767</c:v>
                </c:pt>
                <c:pt idx="36">
                  <c:v>41768</c:v>
                </c:pt>
                <c:pt idx="37">
                  <c:v>41769</c:v>
                </c:pt>
                <c:pt idx="38">
                  <c:v>41770</c:v>
                </c:pt>
                <c:pt idx="39">
                  <c:v>41771</c:v>
                </c:pt>
                <c:pt idx="40">
                  <c:v>41772</c:v>
                </c:pt>
                <c:pt idx="41">
                  <c:v>41773</c:v>
                </c:pt>
                <c:pt idx="42">
                  <c:v>41774</c:v>
                </c:pt>
                <c:pt idx="43">
                  <c:v>41775</c:v>
                </c:pt>
                <c:pt idx="44">
                  <c:v>41776</c:v>
                </c:pt>
                <c:pt idx="45">
                  <c:v>41777</c:v>
                </c:pt>
                <c:pt idx="46">
                  <c:v>41778</c:v>
                </c:pt>
              </c:numCache>
            </c:numRef>
          </c:cat>
          <c:val>
            <c:numRef>
              <c:f>Sheet1!$B$2:$B$48</c:f>
              <c:numCache>
                <c:formatCode>General</c:formatCode>
                <c:ptCount val="47"/>
                <c:pt idx="0" formatCode="0.0">
                  <c:v>27.5</c:v>
                </c:pt>
                <c:pt idx="2" formatCode="0.0">
                  <c:v>24.8</c:v>
                </c:pt>
                <c:pt idx="3" formatCode="0.0">
                  <c:v>23.2</c:v>
                </c:pt>
                <c:pt idx="5" formatCode="0.0">
                  <c:v>27</c:v>
                </c:pt>
                <c:pt idx="6" formatCode="0.0">
                  <c:v>27</c:v>
                </c:pt>
                <c:pt idx="7" formatCode="0.0">
                  <c:v>26.9</c:v>
                </c:pt>
                <c:pt idx="8" formatCode="0.0">
                  <c:v>26.5</c:v>
                </c:pt>
                <c:pt idx="9" formatCode="0.0">
                  <c:v>26.2</c:v>
                </c:pt>
                <c:pt idx="10" formatCode="0.0">
                  <c:v>26</c:v>
                </c:pt>
                <c:pt idx="11" formatCode="0.0">
                  <c:v>26.1</c:v>
                </c:pt>
                <c:pt idx="12" formatCode="0.0">
                  <c:v>26.6</c:v>
                </c:pt>
                <c:pt idx="14" formatCode="0.0">
                  <c:v>24.1</c:v>
                </c:pt>
                <c:pt idx="15" formatCode="0.0">
                  <c:v>26.5</c:v>
                </c:pt>
                <c:pt idx="16" formatCode="0.0">
                  <c:v>26.1</c:v>
                </c:pt>
                <c:pt idx="17" formatCode="0.0">
                  <c:v>25.6</c:v>
                </c:pt>
                <c:pt idx="18" formatCode="0.0">
                  <c:v>25.4</c:v>
                </c:pt>
                <c:pt idx="19" formatCode="0.0">
                  <c:v>26.6</c:v>
                </c:pt>
                <c:pt idx="20" formatCode="0.0">
                  <c:v>26</c:v>
                </c:pt>
                <c:pt idx="21" formatCode="0.0">
                  <c:v>26</c:v>
                </c:pt>
                <c:pt idx="22" formatCode="0.0">
                  <c:v>26.8</c:v>
                </c:pt>
                <c:pt idx="23" formatCode="0.0">
                  <c:v>25.9</c:v>
                </c:pt>
                <c:pt idx="25" formatCode="0.0">
                  <c:v>26.4</c:v>
                </c:pt>
                <c:pt idx="26" formatCode="0.0">
                  <c:v>26.4</c:v>
                </c:pt>
                <c:pt idx="27" formatCode="0.0">
                  <c:v>26.9</c:v>
                </c:pt>
                <c:pt idx="28" formatCode="0.0">
                  <c:v>26.9</c:v>
                </c:pt>
                <c:pt idx="29" formatCode="0.0">
                  <c:v>26.7</c:v>
                </c:pt>
                <c:pt idx="30" formatCode="0.0">
                  <c:v>26.3</c:v>
                </c:pt>
                <c:pt idx="31" formatCode="0.0">
                  <c:v>26.7</c:v>
                </c:pt>
                <c:pt idx="32" formatCode="0.0">
                  <c:v>26.4</c:v>
                </c:pt>
                <c:pt idx="33" formatCode="0.0">
                  <c:v>26.9</c:v>
                </c:pt>
                <c:pt idx="34" formatCode="0.0">
                  <c:v>26.6</c:v>
                </c:pt>
                <c:pt idx="35" formatCode="0.0">
                  <c:v>26.1</c:v>
                </c:pt>
                <c:pt idx="37" formatCode="0.0">
                  <c:v>27</c:v>
                </c:pt>
                <c:pt idx="38" formatCode="0.0">
                  <c:v>27</c:v>
                </c:pt>
                <c:pt idx="39" formatCode="0.0">
                  <c:v>26.7</c:v>
                </c:pt>
                <c:pt idx="41" formatCode="0.0">
                  <c:v>26.9</c:v>
                </c:pt>
                <c:pt idx="42" formatCode="0.0">
                  <c:v>26.3</c:v>
                </c:pt>
                <c:pt idx="43" formatCode="0.0">
                  <c:v>26.3</c:v>
                </c:pt>
                <c:pt idx="44" formatCode="0.0">
                  <c:v>25.8</c:v>
                </c:pt>
                <c:pt idx="45" formatCode="0.0">
                  <c:v>25.7</c:v>
                </c:pt>
                <c:pt idx="46" formatCode="0.0">
                  <c:v>26.1</c:v>
                </c:pt>
              </c:numCache>
            </c:numRef>
          </c:val>
          <c:smooth val="0"/>
        </c:ser>
        <c:dLbls>
          <c:showLegendKey val="0"/>
          <c:showVal val="0"/>
          <c:showCatName val="0"/>
          <c:showSerName val="0"/>
          <c:showPercent val="0"/>
          <c:showBubbleSize val="0"/>
        </c:dLbls>
        <c:marker val="1"/>
        <c:smooth val="0"/>
        <c:axId val="36603776"/>
        <c:axId val="36614144"/>
      </c:lineChart>
      <c:lineChart>
        <c:grouping val="standard"/>
        <c:varyColors val="0"/>
        <c:ser>
          <c:idx val="1"/>
          <c:order val="1"/>
          <c:tx>
            <c:v>OmegaA</c:v>
          </c:tx>
          <c:val>
            <c:numRef>
              <c:f>Sheet1!$G$2:$G$48</c:f>
              <c:numCache>
                <c:formatCode>General</c:formatCode>
                <c:ptCount val="47"/>
                <c:pt idx="0" formatCode="0.00">
                  <c:v>1.54</c:v>
                </c:pt>
                <c:pt idx="2" formatCode="0.00">
                  <c:v>1.18</c:v>
                </c:pt>
                <c:pt idx="3" formatCode="0.00">
                  <c:v>1.22</c:v>
                </c:pt>
                <c:pt idx="5" formatCode="0.00">
                  <c:v>1.52</c:v>
                </c:pt>
                <c:pt idx="6" formatCode="0.00">
                  <c:v>1.52</c:v>
                </c:pt>
                <c:pt idx="7" formatCode="0.00">
                  <c:v>1.54</c:v>
                </c:pt>
                <c:pt idx="8" formatCode="0.00">
                  <c:v>1.54</c:v>
                </c:pt>
                <c:pt idx="9" formatCode="0.00">
                  <c:v>1.5</c:v>
                </c:pt>
                <c:pt idx="10" formatCode="0.00">
                  <c:v>1.45</c:v>
                </c:pt>
                <c:pt idx="11" formatCode="0.00">
                  <c:v>1.41</c:v>
                </c:pt>
                <c:pt idx="12" formatCode="0.00">
                  <c:v>1.41</c:v>
                </c:pt>
                <c:pt idx="14" formatCode="0.00">
                  <c:v>1.19</c:v>
                </c:pt>
                <c:pt idx="15" formatCode="0.00">
                  <c:v>1.45</c:v>
                </c:pt>
                <c:pt idx="16" formatCode="0.00">
                  <c:v>1.39</c:v>
                </c:pt>
                <c:pt idx="17" formatCode="0.00">
                  <c:v>1.31</c:v>
                </c:pt>
                <c:pt idx="18" formatCode="0.00">
                  <c:v>1.38</c:v>
                </c:pt>
                <c:pt idx="19" formatCode="0.00">
                  <c:v>1.37</c:v>
                </c:pt>
                <c:pt idx="20" formatCode="0.00">
                  <c:v>1.42</c:v>
                </c:pt>
                <c:pt idx="21" formatCode="0.00">
                  <c:v>1.35</c:v>
                </c:pt>
                <c:pt idx="22" formatCode="0.00">
                  <c:v>1.39</c:v>
                </c:pt>
                <c:pt idx="23" formatCode="0.00">
                  <c:v>1.33</c:v>
                </c:pt>
                <c:pt idx="25" formatCode="0.00">
                  <c:v>1.47</c:v>
                </c:pt>
                <c:pt idx="26" formatCode="0.00">
                  <c:v>1.49</c:v>
                </c:pt>
                <c:pt idx="27" formatCode="0.00">
                  <c:v>1.53</c:v>
                </c:pt>
                <c:pt idx="28" formatCode="0.00">
                  <c:v>1.51</c:v>
                </c:pt>
                <c:pt idx="29" formatCode="0.00">
                  <c:v>1.51</c:v>
                </c:pt>
                <c:pt idx="30" formatCode="0.00">
                  <c:v>1.55</c:v>
                </c:pt>
                <c:pt idx="31" formatCode="0.00">
                  <c:v>1.56</c:v>
                </c:pt>
                <c:pt idx="32" formatCode="0.00">
                  <c:v>1.58</c:v>
                </c:pt>
                <c:pt idx="33" formatCode="0.00">
                  <c:v>1.55</c:v>
                </c:pt>
                <c:pt idx="34" formatCode="0.00">
                  <c:v>1.63</c:v>
                </c:pt>
                <c:pt idx="35" formatCode="0.00">
                  <c:v>1.67</c:v>
                </c:pt>
                <c:pt idx="37" formatCode="0.00">
                  <c:v>1.61</c:v>
                </c:pt>
                <c:pt idx="38" formatCode="0.00">
                  <c:v>1.64</c:v>
                </c:pt>
                <c:pt idx="39" formatCode="0.00">
                  <c:v>1.68</c:v>
                </c:pt>
                <c:pt idx="41" formatCode="0.00">
                  <c:v>1.57</c:v>
                </c:pt>
                <c:pt idx="42" formatCode="0.00">
                  <c:v>1.51</c:v>
                </c:pt>
                <c:pt idx="43" formatCode="0.00">
                  <c:v>1.52</c:v>
                </c:pt>
                <c:pt idx="44" formatCode="0.00">
                  <c:v>1.52</c:v>
                </c:pt>
                <c:pt idx="45" formatCode="0.00">
                  <c:v>1.44</c:v>
                </c:pt>
                <c:pt idx="46" formatCode="0.00">
                  <c:v>1.4</c:v>
                </c:pt>
              </c:numCache>
            </c:numRef>
          </c:val>
          <c:smooth val="0"/>
        </c:ser>
        <c:dLbls>
          <c:showLegendKey val="0"/>
          <c:showVal val="0"/>
          <c:showCatName val="0"/>
          <c:showSerName val="0"/>
          <c:showPercent val="0"/>
          <c:showBubbleSize val="0"/>
        </c:dLbls>
        <c:marker val="1"/>
        <c:smooth val="0"/>
        <c:axId val="36618240"/>
        <c:axId val="36616064"/>
      </c:lineChart>
      <c:dateAx>
        <c:axId val="36603776"/>
        <c:scaling>
          <c:orientation val="minMax"/>
        </c:scaling>
        <c:delete val="0"/>
        <c:axPos val="b"/>
        <c:title>
          <c:tx>
            <c:rich>
              <a:bodyPr/>
              <a:lstStyle/>
              <a:p>
                <a:pPr>
                  <a:defRPr/>
                </a:pPr>
                <a:r>
                  <a:rPr lang="en-US"/>
                  <a:t>Date</a:t>
                </a:r>
              </a:p>
            </c:rich>
          </c:tx>
          <c:layout/>
          <c:overlay val="0"/>
        </c:title>
        <c:numFmt formatCode="m/d;@" sourceLinked="1"/>
        <c:majorTickMark val="out"/>
        <c:minorTickMark val="none"/>
        <c:tickLblPos val="nextTo"/>
        <c:crossAx val="36614144"/>
        <c:crosses val="autoZero"/>
        <c:auto val="1"/>
        <c:lblOffset val="100"/>
        <c:baseTimeUnit val="days"/>
      </c:dateAx>
      <c:valAx>
        <c:axId val="36614144"/>
        <c:scaling>
          <c:orientation val="minMax"/>
          <c:max val="32"/>
          <c:min val="10"/>
        </c:scaling>
        <c:delete val="0"/>
        <c:axPos val="l"/>
        <c:majorGridlines/>
        <c:title>
          <c:tx>
            <c:rich>
              <a:bodyPr rot="-5400000" vert="horz"/>
              <a:lstStyle/>
              <a:p>
                <a:pPr>
                  <a:defRPr/>
                </a:pPr>
                <a:r>
                  <a:rPr lang="en-US"/>
                  <a:t>Salinity (ppt)</a:t>
                </a:r>
              </a:p>
            </c:rich>
          </c:tx>
          <c:layout/>
          <c:overlay val="0"/>
        </c:title>
        <c:numFmt formatCode="0.0" sourceLinked="1"/>
        <c:majorTickMark val="out"/>
        <c:minorTickMark val="none"/>
        <c:tickLblPos val="nextTo"/>
        <c:crossAx val="36603776"/>
        <c:crosses val="autoZero"/>
        <c:crossBetween val="between"/>
      </c:valAx>
      <c:valAx>
        <c:axId val="36616064"/>
        <c:scaling>
          <c:orientation val="minMax"/>
          <c:max val="2"/>
          <c:min val="1"/>
        </c:scaling>
        <c:delete val="0"/>
        <c:axPos val="r"/>
        <c:title>
          <c:tx>
            <c:rich>
              <a:bodyPr rot="-5400000" vert="horz"/>
              <a:lstStyle/>
              <a:p>
                <a:pPr>
                  <a:defRPr/>
                </a:pPr>
                <a:r>
                  <a:rPr lang="el-GR"/>
                  <a:t>Ω</a:t>
                </a:r>
                <a:r>
                  <a:rPr lang="en-US"/>
                  <a:t>a</a:t>
                </a:r>
              </a:p>
            </c:rich>
          </c:tx>
          <c:layout/>
          <c:overlay val="0"/>
        </c:title>
        <c:numFmt formatCode="0.00" sourceLinked="1"/>
        <c:majorTickMark val="out"/>
        <c:minorTickMark val="none"/>
        <c:tickLblPos val="nextTo"/>
        <c:crossAx val="36618240"/>
        <c:crosses val="max"/>
        <c:crossBetween val="between"/>
      </c:valAx>
      <c:catAx>
        <c:axId val="36618240"/>
        <c:scaling>
          <c:orientation val="minMax"/>
        </c:scaling>
        <c:delete val="1"/>
        <c:axPos val="b"/>
        <c:majorTickMark val="out"/>
        <c:minorTickMark val="none"/>
        <c:tickLblPos val="nextTo"/>
        <c:crossAx val="36616064"/>
        <c:crosses val="autoZero"/>
        <c:auto val="1"/>
        <c:lblAlgn val="ctr"/>
        <c:lblOffset val="100"/>
        <c:noMultiLvlLbl val="0"/>
      </c:cat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Salinity and </a:t>
            </a:r>
            <a:r>
              <a:rPr lang="el-GR"/>
              <a:t>Ω</a:t>
            </a:r>
            <a:r>
              <a:rPr lang="en-US"/>
              <a:t>a, March</a:t>
            </a:r>
            <a:r>
              <a:rPr lang="en-US" baseline="0"/>
              <a:t> to June</a:t>
            </a:r>
            <a:r>
              <a:rPr lang="en-US"/>
              <a:t> 2011</a:t>
            </a:r>
          </a:p>
        </c:rich>
      </c:tx>
      <c:layout/>
      <c:overlay val="0"/>
    </c:title>
    <c:autoTitleDeleted val="0"/>
    <c:plotArea>
      <c:layout/>
      <c:lineChart>
        <c:grouping val="standard"/>
        <c:varyColors val="0"/>
        <c:ser>
          <c:idx val="0"/>
          <c:order val="0"/>
          <c:tx>
            <c:v>Salinity</c:v>
          </c:tx>
          <c:cat>
            <c:numRef>
              <c:f>'[pH2011js.xlsx]Orig Data'!$A$2:$A$90</c:f>
              <c:numCache>
                <c:formatCode>m/d;@</c:formatCode>
                <c:ptCount val="89"/>
                <c:pt idx="0">
                  <c:v>40606</c:v>
                </c:pt>
                <c:pt idx="1">
                  <c:v>40606</c:v>
                </c:pt>
                <c:pt idx="2">
                  <c:v>40608</c:v>
                </c:pt>
                <c:pt idx="3">
                  <c:v>40608</c:v>
                </c:pt>
                <c:pt idx="4">
                  <c:v>40609</c:v>
                </c:pt>
                <c:pt idx="5">
                  <c:v>40610</c:v>
                </c:pt>
                <c:pt idx="6">
                  <c:v>40610</c:v>
                </c:pt>
                <c:pt idx="7">
                  <c:v>40611</c:v>
                </c:pt>
                <c:pt idx="8">
                  <c:v>40611</c:v>
                </c:pt>
                <c:pt idx="9">
                  <c:v>40612</c:v>
                </c:pt>
                <c:pt idx="10">
                  <c:v>40613</c:v>
                </c:pt>
                <c:pt idx="11">
                  <c:v>40615</c:v>
                </c:pt>
                <c:pt idx="12">
                  <c:v>40617</c:v>
                </c:pt>
                <c:pt idx="13">
                  <c:v>40619</c:v>
                </c:pt>
                <c:pt idx="14">
                  <c:v>40620</c:v>
                </c:pt>
                <c:pt idx="15">
                  <c:v>40621</c:v>
                </c:pt>
                <c:pt idx="16">
                  <c:v>40623</c:v>
                </c:pt>
                <c:pt idx="17">
                  <c:v>40624</c:v>
                </c:pt>
                <c:pt idx="18">
                  <c:v>40624</c:v>
                </c:pt>
                <c:pt idx="19">
                  <c:v>40625</c:v>
                </c:pt>
                <c:pt idx="20">
                  <c:v>40626</c:v>
                </c:pt>
                <c:pt idx="21">
                  <c:v>40627</c:v>
                </c:pt>
                <c:pt idx="22">
                  <c:v>40627</c:v>
                </c:pt>
                <c:pt idx="23">
                  <c:v>40628</c:v>
                </c:pt>
                <c:pt idx="24">
                  <c:v>40629</c:v>
                </c:pt>
                <c:pt idx="25">
                  <c:v>40629</c:v>
                </c:pt>
                <c:pt idx="26">
                  <c:v>40630</c:v>
                </c:pt>
                <c:pt idx="27">
                  <c:v>40630</c:v>
                </c:pt>
                <c:pt idx="28">
                  <c:v>40631</c:v>
                </c:pt>
                <c:pt idx="29">
                  <c:v>40632</c:v>
                </c:pt>
                <c:pt idx="30">
                  <c:v>40632</c:v>
                </c:pt>
                <c:pt idx="31">
                  <c:v>40633</c:v>
                </c:pt>
                <c:pt idx="32">
                  <c:v>40633</c:v>
                </c:pt>
                <c:pt idx="33">
                  <c:v>40634</c:v>
                </c:pt>
                <c:pt idx="34">
                  <c:v>40635</c:v>
                </c:pt>
                <c:pt idx="35">
                  <c:v>40637</c:v>
                </c:pt>
                <c:pt idx="36">
                  <c:v>40638</c:v>
                </c:pt>
                <c:pt idx="37">
                  <c:v>40639</c:v>
                </c:pt>
                <c:pt idx="38">
                  <c:v>40640</c:v>
                </c:pt>
                <c:pt idx="39">
                  <c:v>40641</c:v>
                </c:pt>
                <c:pt idx="40">
                  <c:v>40642</c:v>
                </c:pt>
                <c:pt idx="41">
                  <c:v>40643</c:v>
                </c:pt>
                <c:pt idx="42">
                  <c:v>40644</c:v>
                </c:pt>
                <c:pt idx="43">
                  <c:v>40645</c:v>
                </c:pt>
                <c:pt idx="44">
                  <c:v>40646</c:v>
                </c:pt>
                <c:pt idx="45">
                  <c:v>40647</c:v>
                </c:pt>
                <c:pt idx="46">
                  <c:v>40648</c:v>
                </c:pt>
                <c:pt idx="47">
                  <c:v>40648</c:v>
                </c:pt>
                <c:pt idx="48">
                  <c:v>40649</c:v>
                </c:pt>
                <c:pt idx="49">
                  <c:v>40650</c:v>
                </c:pt>
                <c:pt idx="50">
                  <c:v>40651</c:v>
                </c:pt>
                <c:pt idx="51">
                  <c:v>40652</c:v>
                </c:pt>
                <c:pt idx="52">
                  <c:v>40653</c:v>
                </c:pt>
                <c:pt idx="53">
                  <c:v>40654</c:v>
                </c:pt>
                <c:pt idx="54">
                  <c:v>40655</c:v>
                </c:pt>
                <c:pt idx="55">
                  <c:v>40656</c:v>
                </c:pt>
                <c:pt idx="56">
                  <c:v>40658</c:v>
                </c:pt>
                <c:pt idx="57">
                  <c:v>40658</c:v>
                </c:pt>
                <c:pt idx="58">
                  <c:v>40659</c:v>
                </c:pt>
                <c:pt idx="59">
                  <c:v>40659</c:v>
                </c:pt>
                <c:pt idx="60">
                  <c:v>40660</c:v>
                </c:pt>
                <c:pt idx="61">
                  <c:v>40661</c:v>
                </c:pt>
                <c:pt idx="62">
                  <c:v>40662</c:v>
                </c:pt>
                <c:pt idx="63">
                  <c:v>40663</c:v>
                </c:pt>
                <c:pt idx="64">
                  <c:v>40664</c:v>
                </c:pt>
                <c:pt idx="65">
                  <c:v>40665</c:v>
                </c:pt>
                <c:pt idx="66">
                  <c:v>40667</c:v>
                </c:pt>
                <c:pt idx="67">
                  <c:v>40668</c:v>
                </c:pt>
                <c:pt idx="68">
                  <c:v>40669</c:v>
                </c:pt>
                <c:pt idx="69">
                  <c:v>40671</c:v>
                </c:pt>
                <c:pt idx="70">
                  <c:v>40672</c:v>
                </c:pt>
                <c:pt idx="71">
                  <c:v>40673</c:v>
                </c:pt>
                <c:pt idx="72">
                  <c:v>40674</c:v>
                </c:pt>
                <c:pt idx="73">
                  <c:v>40675</c:v>
                </c:pt>
                <c:pt idx="74">
                  <c:v>40679</c:v>
                </c:pt>
                <c:pt idx="75">
                  <c:v>40680</c:v>
                </c:pt>
                <c:pt idx="76">
                  <c:v>40681</c:v>
                </c:pt>
                <c:pt idx="77">
                  <c:v>40682</c:v>
                </c:pt>
                <c:pt idx="78">
                  <c:v>40683</c:v>
                </c:pt>
                <c:pt idx="79">
                  <c:v>40684</c:v>
                </c:pt>
                <c:pt idx="80">
                  <c:v>40685</c:v>
                </c:pt>
                <c:pt idx="81">
                  <c:v>40686</c:v>
                </c:pt>
                <c:pt idx="82">
                  <c:v>40687</c:v>
                </c:pt>
                <c:pt idx="83">
                  <c:v>40688</c:v>
                </c:pt>
                <c:pt idx="84">
                  <c:v>40689</c:v>
                </c:pt>
                <c:pt idx="85">
                  <c:v>40689</c:v>
                </c:pt>
                <c:pt idx="86">
                  <c:v>40694</c:v>
                </c:pt>
                <c:pt idx="87">
                  <c:v>40694</c:v>
                </c:pt>
                <c:pt idx="88">
                  <c:v>40695</c:v>
                </c:pt>
              </c:numCache>
            </c:numRef>
          </c:cat>
          <c:val>
            <c:numRef>
              <c:f>'[pH2011js.xlsx]Orig Data'!$D$2:$D$90</c:f>
              <c:numCache>
                <c:formatCode>0.0</c:formatCode>
                <c:ptCount val="89"/>
                <c:pt idx="0">
                  <c:v>28.6</c:v>
                </c:pt>
                <c:pt idx="1">
                  <c:v>30.2</c:v>
                </c:pt>
                <c:pt idx="2">
                  <c:v>30.2</c:v>
                </c:pt>
                <c:pt idx="3">
                  <c:v>30.2</c:v>
                </c:pt>
                <c:pt idx="4">
                  <c:v>27.7</c:v>
                </c:pt>
                <c:pt idx="5">
                  <c:v>26</c:v>
                </c:pt>
                <c:pt idx="6">
                  <c:v>28.4</c:v>
                </c:pt>
                <c:pt idx="7">
                  <c:v>25.5</c:v>
                </c:pt>
                <c:pt idx="8">
                  <c:v>26.6</c:v>
                </c:pt>
                <c:pt idx="9">
                  <c:v>27.2</c:v>
                </c:pt>
                <c:pt idx="10">
                  <c:v>27.5</c:v>
                </c:pt>
                <c:pt idx="11">
                  <c:v>26.9</c:v>
                </c:pt>
                <c:pt idx="12">
                  <c:v>27.4</c:v>
                </c:pt>
                <c:pt idx="13">
                  <c:v>25.1</c:v>
                </c:pt>
                <c:pt idx="14">
                  <c:v>26.4</c:v>
                </c:pt>
                <c:pt idx="15">
                  <c:v>27.6</c:v>
                </c:pt>
                <c:pt idx="16">
                  <c:v>25.7</c:v>
                </c:pt>
                <c:pt idx="17">
                  <c:v>26</c:v>
                </c:pt>
                <c:pt idx="18">
                  <c:v>26</c:v>
                </c:pt>
                <c:pt idx="19">
                  <c:v>26.1</c:v>
                </c:pt>
                <c:pt idx="20">
                  <c:v>25.5</c:v>
                </c:pt>
                <c:pt idx="21">
                  <c:v>26.6</c:v>
                </c:pt>
                <c:pt idx="22">
                  <c:v>24.3</c:v>
                </c:pt>
                <c:pt idx="23">
                  <c:v>25.9</c:v>
                </c:pt>
                <c:pt idx="24">
                  <c:v>27.1</c:v>
                </c:pt>
                <c:pt idx="25">
                  <c:v>26</c:v>
                </c:pt>
                <c:pt idx="26">
                  <c:v>26.9</c:v>
                </c:pt>
                <c:pt idx="27">
                  <c:v>23.9</c:v>
                </c:pt>
                <c:pt idx="28">
                  <c:v>27.3</c:v>
                </c:pt>
                <c:pt idx="29">
                  <c:v>27.2</c:v>
                </c:pt>
                <c:pt idx="30">
                  <c:v>27.7</c:v>
                </c:pt>
                <c:pt idx="31">
                  <c:v>27.5</c:v>
                </c:pt>
                <c:pt idx="32">
                  <c:v>27.2</c:v>
                </c:pt>
                <c:pt idx="33">
                  <c:v>27.2</c:v>
                </c:pt>
                <c:pt idx="34">
                  <c:v>27.8</c:v>
                </c:pt>
                <c:pt idx="35">
                  <c:v>28</c:v>
                </c:pt>
                <c:pt idx="36">
                  <c:v>26.4</c:v>
                </c:pt>
                <c:pt idx="37">
                  <c:v>27.7</c:v>
                </c:pt>
                <c:pt idx="38">
                  <c:v>26.4</c:v>
                </c:pt>
                <c:pt idx="39">
                  <c:v>26</c:v>
                </c:pt>
                <c:pt idx="40">
                  <c:v>26.7</c:v>
                </c:pt>
                <c:pt idx="41">
                  <c:v>27.5</c:v>
                </c:pt>
                <c:pt idx="42">
                  <c:v>26.7</c:v>
                </c:pt>
                <c:pt idx="43">
                  <c:v>25.7</c:v>
                </c:pt>
                <c:pt idx="44">
                  <c:v>28</c:v>
                </c:pt>
                <c:pt idx="45">
                  <c:v>27.9</c:v>
                </c:pt>
                <c:pt idx="46">
                  <c:v>27.6</c:v>
                </c:pt>
                <c:pt idx="47">
                  <c:v>27.3</c:v>
                </c:pt>
                <c:pt idx="48">
                  <c:v>27.8</c:v>
                </c:pt>
                <c:pt idx="49">
                  <c:v>27.4</c:v>
                </c:pt>
                <c:pt idx="50">
                  <c:v>27.2</c:v>
                </c:pt>
                <c:pt idx="51">
                  <c:v>26.8</c:v>
                </c:pt>
                <c:pt idx="52">
                  <c:v>26.1</c:v>
                </c:pt>
                <c:pt idx="53">
                  <c:v>26.4</c:v>
                </c:pt>
                <c:pt idx="54">
                  <c:v>25.2</c:v>
                </c:pt>
                <c:pt idx="55">
                  <c:v>26</c:v>
                </c:pt>
                <c:pt idx="56">
                  <c:v>27</c:v>
                </c:pt>
                <c:pt idx="57">
                  <c:v>27</c:v>
                </c:pt>
                <c:pt idx="58">
                  <c:v>27</c:v>
                </c:pt>
                <c:pt idx="59">
                  <c:v>26.6</c:v>
                </c:pt>
                <c:pt idx="60">
                  <c:v>27.4</c:v>
                </c:pt>
                <c:pt idx="61">
                  <c:v>27.8</c:v>
                </c:pt>
                <c:pt idx="62">
                  <c:v>27.4</c:v>
                </c:pt>
                <c:pt idx="63">
                  <c:v>27.8</c:v>
                </c:pt>
                <c:pt idx="64">
                  <c:v>28.1</c:v>
                </c:pt>
                <c:pt idx="65">
                  <c:v>28.1</c:v>
                </c:pt>
                <c:pt idx="66">
                  <c:v>27.9</c:v>
                </c:pt>
                <c:pt idx="67">
                  <c:v>27.4</c:v>
                </c:pt>
                <c:pt idx="68">
                  <c:v>27.1</c:v>
                </c:pt>
                <c:pt idx="69">
                  <c:v>27.4</c:v>
                </c:pt>
                <c:pt idx="70">
                  <c:v>27.3</c:v>
                </c:pt>
                <c:pt idx="71">
                  <c:v>27.8</c:v>
                </c:pt>
                <c:pt idx="72">
                  <c:v>27.6</c:v>
                </c:pt>
                <c:pt idx="73">
                  <c:v>28.1</c:v>
                </c:pt>
                <c:pt idx="74">
                  <c:v>28.1</c:v>
                </c:pt>
                <c:pt idx="75">
                  <c:v>28</c:v>
                </c:pt>
                <c:pt idx="76">
                  <c:v>27.9</c:v>
                </c:pt>
                <c:pt idx="77">
                  <c:v>28.3</c:v>
                </c:pt>
                <c:pt idx="78">
                  <c:v>27.5</c:v>
                </c:pt>
                <c:pt idx="79">
                  <c:v>27.8</c:v>
                </c:pt>
                <c:pt idx="80">
                  <c:v>28</c:v>
                </c:pt>
                <c:pt idx="81">
                  <c:v>27.2</c:v>
                </c:pt>
                <c:pt idx="82">
                  <c:v>27.4</c:v>
                </c:pt>
                <c:pt idx="83">
                  <c:v>27.2</c:v>
                </c:pt>
                <c:pt idx="84">
                  <c:v>27.6</c:v>
                </c:pt>
                <c:pt idx="85">
                  <c:v>27.8</c:v>
                </c:pt>
                <c:pt idx="86">
                  <c:v>27.7</c:v>
                </c:pt>
                <c:pt idx="88">
                  <c:v>27.6</c:v>
                </c:pt>
              </c:numCache>
            </c:numRef>
          </c:val>
          <c:smooth val="0"/>
        </c:ser>
        <c:dLbls>
          <c:showLegendKey val="0"/>
          <c:showVal val="0"/>
          <c:showCatName val="0"/>
          <c:showSerName val="0"/>
          <c:showPercent val="0"/>
          <c:showBubbleSize val="0"/>
        </c:dLbls>
        <c:marker val="1"/>
        <c:smooth val="0"/>
        <c:axId val="114748416"/>
        <c:axId val="127734912"/>
      </c:lineChart>
      <c:lineChart>
        <c:grouping val="standard"/>
        <c:varyColors val="0"/>
        <c:ser>
          <c:idx val="1"/>
          <c:order val="1"/>
          <c:tx>
            <c:v>OMa</c:v>
          </c:tx>
          <c:val>
            <c:numRef>
              <c:f>'[pH2011js.xlsx]JS calc'!$O$2:$O$87</c:f>
              <c:numCache>
                <c:formatCode>0.00</c:formatCode>
                <c:ptCount val="86"/>
                <c:pt idx="0">
                  <c:v>1.49067054699325</c:v>
                </c:pt>
                <c:pt idx="1">
                  <c:v>1.759471393175184</c:v>
                </c:pt>
                <c:pt idx="2">
                  <c:v>1.1963554775495053</c:v>
                </c:pt>
                <c:pt idx="3">
                  <c:v>1.2600965589612767</c:v>
                </c:pt>
                <c:pt idx="4">
                  <c:v>1.0610053818517746</c:v>
                </c:pt>
                <c:pt idx="5">
                  <c:v>0.85603774634440721</c:v>
                </c:pt>
                <c:pt idx="6">
                  <c:v>1.1910546867234024</c:v>
                </c:pt>
                <c:pt idx="7">
                  <c:v>0.87970933746288305</c:v>
                </c:pt>
                <c:pt idx="8">
                  <c:v>1.1076672882837533</c:v>
                </c:pt>
                <c:pt idx="9">
                  <c:v>1.2867764099949373</c:v>
                </c:pt>
                <c:pt idx="10">
                  <c:v>1.087033625416894</c:v>
                </c:pt>
                <c:pt idx="11">
                  <c:v>1.0799262930405409</c:v>
                </c:pt>
                <c:pt idx="12">
                  <c:v>0.95695453672064856</c:v>
                </c:pt>
                <c:pt idx="13">
                  <c:v>0.84129497236638717</c:v>
                </c:pt>
                <c:pt idx="14">
                  <c:v>0.8446514759245044</c:v>
                </c:pt>
                <c:pt idx="15">
                  <c:v>1.1789273885143032</c:v>
                </c:pt>
                <c:pt idx="16">
                  <c:v>0.91793511222307189</c:v>
                </c:pt>
                <c:pt idx="17">
                  <c:v>0.83157877597511642</c:v>
                </c:pt>
                <c:pt idx="18">
                  <c:v>0.92442357988871116</c:v>
                </c:pt>
                <c:pt idx="19">
                  <c:v>1.0285793104933296</c:v>
                </c:pt>
                <c:pt idx="20">
                  <c:v>1.0033146159610438</c:v>
                </c:pt>
                <c:pt idx="21">
                  <c:v>0.91907687467110299</c:v>
                </c:pt>
                <c:pt idx="22">
                  <c:v>0.84107144473989215</c:v>
                </c:pt>
                <c:pt idx="23">
                  <c:v>0.90440874377142622</c:v>
                </c:pt>
                <c:pt idx="24">
                  <c:v>0.82295015196759347</c:v>
                </c:pt>
                <c:pt idx="25">
                  <c:v>1.3538640792253338</c:v>
                </c:pt>
                <c:pt idx="26">
                  <c:v>0.8489312662675933</c:v>
                </c:pt>
                <c:pt idx="27">
                  <c:v>0.83846101107931637</c:v>
                </c:pt>
                <c:pt idx="28">
                  <c:v>1.0271954671840009</c:v>
                </c:pt>
                <c:pt idx="29">
                  <c:v>0.75880478559530029</c:v>
                </c:pt>
                <c:pt idx="30">
                  <c:v>0.91857000544522927</c:v>
                </c:pt>
                <c:pt idx="31">
                  <c:v>0.96269667741118781</c:v>
                </c:pt>
                <c:pt idx="32">
                  <c:v>0.98718147426967839</c:v>
                </c:pt>
                <c:pt idx="33">
                  <c:v>0.98718147426967839</c:v>
                </c:pt>
                <c:pt idx="34">
                  <c:v>1.0386376528772896</c:v>
                </c:pt>
                <c:pt idx="35">
                  <c:v>1.3773040897058395</c:v>
                </c:pt>
                <c:pt idx="36">
                  <c:v>1.1574935539152846</c:v>
                </c:pt>
                <c:pt idx="37">
                  <c:v>1.0729266764862342</c:v>
                </c:pt>
                <c:pt idx="38">
                  <c:v>1.023982086523813</c:v>
                </c:pt>
                <c:pt idx="39">
                  <c:v>1.0762093354728974</c:v>
                </c:pt>
                <c:pt idx="40">
                  <c:v>1.1726659121235785</c:v>
                </c:pt>
                <c:pt idx="41">
                  <c:v>1.1864051023991271</c:v>
                </c:pt>
                <c:pt idx="42">
                  <c:v>1.2748834183622648</c:v>
                </c:pt>
                <c:pt idx="43">
                  <c:v>0.93188280335988982</c:v>
                </c:pt>
                <c:pt idx="44">
                  <c:v>1.3984586725961206</c:v>
                </c:pt>
                <c:pt idx="45">
                  <c:v>1.16530804935234</c:v>
                </c:pt>
                <c:pt idx="46">
                  <c:v>1.1762349433720276</c:v>
                </c:pt>
                <c:pt idx="47">
                  <c:v>1.313572510699939</c:v>
                </c:pt>
                <c:pt idx="48">
                  <c:v>1.1939262520789646</c:v>
                </c:pt>
                <c:pt idx="49">
                  <c:v>1.3259620206811349</c:v>
                </c:pt>
                <c:pt idx="50">
                  <c:v>1.1592355848712004</c:v>
                </c:pt>
                <c:pt idx="51">
                  <c:v>1.1318980534234351</c:v>
                </c:pt>
                <c:pt idx="52">
                  <c:v>1.1406483626862571</c:v>
                </c:pt>
                <c:pt idx="53">
                  <c:v>1.0933683046313381</c:v>
                </c:pt>
                <c:pt idx="54">
                  <c:v>1.0442317177890263</c:v>
                </c:pt>
                <c:pt idx="55">
                  <c:v>1.0586220577052605</c:v>
                </c:pt>
                <c:pt idx="56">
                  <c:v>1.0397368125581881</c:v>
                </c:pt>
                <c:pt idx="57">
                  <c:v>1.1300869320943949</c:v>
                </c:pt>
                <c:pt idx="58">
                  <c:v>1.1824111325169702</c:v>
                </c:pt>
                <c:pt idx="59">
                  <c:v>1.1558643862828246</c:v>
                </c:pt>
                <c:pt idx="60">
                  <c:v>1.2599607437771452</c:v>
                </c:pt>
                <c:pt idx="61">
                  <c:v>1.2140641653891102</c:v>
                </c:pt>
                <c:pt idx="62">
                  <c:v>1.3159694760855998</c:v>
                </c:pt>
                <c:pt idx="63">
                  <c:v>1.4260442482032853</c:v>
                </c:pt>
                <c:pt idx="64">
                  <c:v>1.4769026046085867</c:v>
                </c:pt>
                <c:pt idx="65">
                  <c:v>1.7471169742279784</c:v>
                </c:pt>
                <c:pt idx="66">
                  <c:v>1.3731091613987958</c:v>
                </c:pt>
                <c:pt idx="67">
                  <c:v>1.5351798180238365</c:v>
                </c:pt>
                <c:pt idx="68">
                  <c:v>1.3041950023037745</c:v>
                </c:pt>
                <c:pt idx="69">
                  <c:v>1.6135953038070125</c:v>
                </c:pt>
                <c:pt idx="70">
                  <c:v>1.4965345050093453</c:v>
                </c:pt>
                <c:pt idx="71">
                  <c:v>1.4549466936652324</c:v>
                </c:pt>
                <c:pt idx="72">
                  <c:v>1.1487016595515365</c:v>
                </c:pt>
                <c:pt idx="73">
                  <c:v>1.3496680107270642</c:v>
                </c:pt>
                <c:pt idx="74">
                  <c:v>1.2870130069008217</c:v>
                </c:pt>
                <c:pt idx="75">
                  <c:v>1.1322273297066983</c:v>
                </c:pt>
                <c:pt idx="76">
                  <c:v>1.2696420356366518</c:v>
                </c:pt>
                <c:pt idx="77">
                  <c:v>1.3058686328687636</c:v>
                </c:pt>
                <c:pt idx="78">
                  <c:v>1.2233337493897152</c:v>
                </c:pt>
                <c:pt idx="79">
                  <c:v>1.3312446088943306</c:v>
                </c:pt>
                <c:pt idx="80">
                  <c:v>1.2331633566525726</c:v>
                </c:pt>
                <c:pt idx="81">
                  <c:v>1.2235959276144639</c:v>
                </c:pt>
                <c:pt idx="82">
                  <c:v>1.1213810066024874</c:v>
                </c:pt>
                <c:pt idx="83">
                  <c:v>1.2048801427771436</c:v>
                </c:pt>
                <c:pt idx="84">
                  <c:v>1.1515422271094697</c:v>
                </c:pt>
                <c:pt idx="85">
                  <c:v>1.3447338845676793</c:v>
                </c:pt>
              </c:numCache>
            </c:numRef>
          </c:val>
          <c:smooth val="0"/>
        </c:ser>
        <c:dLbls>
          <c:showLegendKey val="0"/>
          <c:showVal val="0"/>
          <c:showCatName val="0"/>
          <c:showSerName val="0"/>
          <c:showPercent val="0"/>
          <c:showBubbleSize val="0"/>
        </c:dLbls>
        <c:marker val="1"/>
        <c:smooth val="0"/>
        <c:axId val="127739008"/>
        <c:axId val="127736832"/>
      </c:lineChart>
      <c:dateAx>
        <c:axId val="114748416"/>
        <c:scaling>
          <c:orientation val="minMax"/>
        </c:scaling>
        <c:delete val="0"/>
        <c:axPos val="b"/>
        <c:title>
          <c:tx>
            <c:rich>
              <a:bodyPr/>
              <a:lstStyle/>
              <a:p>
                <a:pPr>
                  <a:defRPr/>
                </a:pPr>
                <a:r>
                  <a:rPr lang="en-US"/>
                  <a:t>Date</a:t>
                </a:r>
              </a:p>
            </c:rich>
          </c:tx>
          <c:layout/>
          <c:overlay val="0"/>
        </c:title>
        <c:numFmt formatCode="m/d;@" sourceLinked="0"/>
        <c:majorTickMark val="out"/>
        <c:minorTickMark val="none"/>
        <c:tickLblPos val="nextTo"/>
        <c:crossAx val="127734912"/>
        <c:crosses val="autoZero"/>
        <c:auto val="1"/>
        <c:lblOffset val="100"/>
        <c:baseTimeUnit val="days"/>
        <c:majorUnit val="15"/>
      </c:dateAx>
      <c:valAx>
        <c:axId val="127734912"/>
        <c:scaling>
          <c:orientation val="minMax"/>
          <c:max val="32"/>
          <c:min val="10"/>
        </c:scaling>
        <c:delete val="0"/>
        <c:axPos val="l"/>
        <c:majorGridlines/>
        <c:title>
          <c:tx>
            <c:rich>
              <a:bodyPr rot="-5400000" vert="horz"/>
              <a:lstStyle/>
              <a:p>
                <a:pPr>
                  <a:defRPr/>
                </a:pPr>
                <a:r>
                  <a:rPr lang="en-US"/>
                  <a:t>Salinity (ppt)</a:t>
                </a:r>
              </a:p>
            </c:rich>
          </c:tx>
          <c:layout/>
          <c:overlay val="0"/>
        </c:title>
        <c:numFmt formatCode="0.0" sourceLinked="1"/>
        <c:majorTickMark val="out"/>
        <c:minorTickMark val="none"/>
        <c:tickLblPos val="nextTo"/>
        <c:crossAx val="114748416"/>
        <c:crosses val="autoZero"/>
        <c:crossBetween val="between"/>
      </c:valAx>
      <c:valAx>
        <c:axId val="127736832"/>
        <c:scaling>
          <c:orientation val="minMax"/>
          <c:max val="2"/>
          <c:min val="1"/>
        </c:scaling>
        <c:delete val="0"/>
        <c:axPos val="r"/>
        <c:title>
          <c:tx>
            <c:rich>
              <a:bodyPr rot="-5400000" vert="horz"/>
              <a:lstStyle/>
              <a:p>
                <a:pPr>
                  <a:defRPr/>
                </a:pPr>
                <a:r>
                  <a:rPr lang="el-GR"/>
                  <a:t>Ω</a:t>
                </a:r>
                <a:r>
                  <a:rPr lang="en-US"/>
                  <a:t>a</a:t>
                </a:r>
              </a:p>
            </c:rich>
          </c:tx>
          <c:layout/>
          <c:overlay val="0"/>
        </c:title>
        <c:numFmt formatCode="0.00" sourceLinked="1"/>
        <c:majorTickMark val="out"/>
        <c:minorTickMark val="none"/>
        <c:tickLblPos val="nextTo"/>
        <c:crossAx val="127739008"/>
        <c:crosses val="max"/>
        <c:crossBetween val="between"/>
        <c:majorUnit val="0.2"/>
      </c:valAx>
      <c:catAx>
        <c:axId val="127739008"/>
        <c:scaling>
          <c:orientation val="minMax"/>
        </c:scaling>
        <c:delete val="1"/>
        <c:axPos val="b"/>
        <c:majorTickMark val="out"/>
        <c:minorTickMark val="none"/>
        <c:tickLblPos val="nextTo"/>
        <c:crossAx val="127736832"/>
        <c:crosses val="autoZero"/>
        <c:auto val="1"/>
        <c:lblAlgn val="ctr"/>
        <c:lblOffset val="100"/>
        <c:noMultiLvlLbl val="0"/>
      </c:cat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6190B637-D721-4B4B-99C1-48DC64046F67}" type="presOf" srcId="{0D64D373-7FD7-4F88-890F-8A2D46DD1C8D}" destId="{2A4BFDD2-24CC-453C-A065-00CFAB1FD4FE}" srcOrd="0" destOrd="0" presId="urn:microsoft.com/office/officeart/2005/8/layout/process1"/>
    <dgm:cxn modelId="{54E7A29A-FCF0-4121-B877-311E33FA7062}" type="presOf" srcId="{65ED1FDE-690C-4084-9EE3-635E91B97481}" destId="{355BF5A8-F57C-40EF-B451-D6C8A6C9EE44}"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461287E6-DF3A-420E-84B0-D60990FD6040}" type="presOf" srcId="{65ED1FDE-690C-4084-9EE3-635E91B97481}" destId="{44B11EAD-9F1A-4DD2-8D71-44B2B8271A35}"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41E2AD3E-DA39-4C02-87C2-CEC2618EC838}" type="presOf" srcId="{AB20AC3C-3E2B-47AD-A64A-A89EE71DB6DD}" destId="{613C202E-E404-4F08-BD91-8FFA846D91B3}" srcOrd="1" destOrd="0" presId="urn:microsoft.com/office/officeart/2005/8/layout/process1"/>
    <dgm:cxn modelId="{8618AC97-0E38-4271-B162-208BCFDC3D8F}" type="presOf" srcId="{BA9AD282-2787-4DCF-8A2E-EFB52752FDAD}" destId="{0E253F7F-A505-4817-9D69-73F26212EAC5}" srcOrd="0" destOrd="0" presId="urn:microsoft.com/office/officeart/2005/8/layout/process1"/>
    <dgm:cxn modelId="{19C58F10-926B-4DE9-9B9A-441D710AAD07}" type="presOf" srcId="{33A45C3F-35FB-4DD8-B668-D2B6D717185B}" destId="{F56B8E66-57A3-407F-9280-944E494E2D22}" srcOrd="1"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B2483EAE-5325-4510-BA44-6CA8C9CBC1FF}" type="presOf" srcId="{4BFC72A9-9090-4EAA-BEF1-16EAFBB12263}" destId="{C284630F-F001-4D09-8FDD-CC81563CB974}" srcOrd="0" destOrd="0" presId="urn:microsoft.com/office/officeart/2005/8/layout/process1"/>
    <dgm:cxn modelId="{BBCB2A4E-8D45-475F-BD27-19BD1927FB86}" type="presOf" srcId="{302C4176-C9F2-4351-91B5-9DC569F03FC2}" destId="{8074717D-FC71-430E-AB9A-D3444FEC6AA4}" srcOrd="0" destOrd="0" presId="urn:microsoft.com/office/officeart/2005/8/layout/process1"/>
    <dgm:cxn modelId="{CB3429DC-C377-4897-AE8D-C94117F37B23}" type="presOf" srcId="{49669C53-121A-4EF8-B7A8-E7511BACA704}" destId="{6E92ED18-7762-4FEB-BEB0-3400405DE5C0}" srcOrd="0" destOrd="0" presId="urn:microsoft.com/office/officeart/2005/8/layout/process1"/>
    <dgm:cxn modelId="{C235FF0E-4B19-408D-9B46-D6A2C4CB42B2}" type="presOf" srcId="{6B5BB38E-BCAA-4719-AF02-215E429C2FB4}" destId="{79D5F7CF-4AD8-4953-8484-D534DACAAEE4}" srcOrd="0" destOrd="0" presId="urn:microsoft.com/office/officeart/2005/8/layout/process1"/>
    <dgm:cxn modelId="{90869420-0ABD-4336-A064-1E79F8C0A5AE}" type="presOf" srcId="{33A45C3F-35FB-4DD8-B668-D2B6D717185B}" destId="{9030006C-88B7-4A24-BB9A-F995EBF9FF08}" srcOrd="0" destOrd="0" presId="urn:microsoft.com/office/officeart/2005/8/layout/process1"/>
    <dgm:cxn modelId="{010E356F-27A0-4969-84AC-577A34E92F87}" type="presOf" srcId="{6E390D37-68D7-4828-86E8-7D76F3E64F2C}" destId="{15503B3A-56CA-4E17-9D4D-45B9D12565A8}" srcOrd="0" destOrd="0" presId="urn:microsoft.com/office/officeart/2005/8/layout/process1"/>
    <dgm:cxn modelId="{0B65A102-BDA3-42FE-901D-A3CB4146BC23}" type="presOf" srcId="{6B5BB38E-BCAA-4719-AF02-215E429C2FB4}" destId="{ED1E9FA6-29AD-4FB7-961C-15501ACAF58A}" srcOrd="1" destOrd="0" presId="urn:microsoft.com/office/officeart/2005/8/layout/process1"/>
    <dgm:cxn modelId="{D6E70646-AB3C-4DFA-A355-65C3D35F5CF4}" type="presOf" srcId="{AB20AC3C-3E2B-47AD-A64A-A89EE71DB6DD}" destId="{9FFD1370-65C0-4F03-BDD8-D94EEEADC361}" srcOrd="0" destOrd="0" presId="urn:microsoft.com/office/officeart/2005/8/layout/process1"/>
    <dgm:cxn modelId="{68F40F9E-26F0-43FE-AC0F-C65208F70C59}" srcId="{302C4176-C9F2-4351-91B5-9DC569F03FC2}" destId="{BA9AD282-2787-4DCF-8A2E-EFB52752FDAD}" srcOrd="4" destOrd="0" parTransId="{9E87CEBC-051D-4B5F-8CB0-7A5ADAF15B2C}" sibTransId="{B654B0F7-C139-4F0C-AE2C-636A769E5D76}"/>
    <dgm:cxn modelId="{4BF2A523-1CE2-4497-B5F1-D19CA813D817}" srcId="{302C4176-C9F2-4351-91B5-9DC569F03FC2}" destId="{4BFC72A9-9090-4EAA-BEF1-16EAFBB12263}" srcOrd="0" destOrd="0" parTransId="{FD89A8EC-896E-439D-868D-B882CEEBF4B8}" sibTransId="{6B5BB38E-BCAA-4719-AF02-215E429C2FB4}"/>
    <dgm:cxn modelId="{3D3920B7-3962-4BF0-A1B3-DEBB572F3F60}" type="presParOf" srcId="{8074717D-FC71-430E-AB9A-D3444FEC6AA4}" destId="{C284630F-F001-4D09-8FDD-CC81563CB974}" srcOrd="0" destOrd="0" presId="urn:microsoft.com/office/officeart/2005/8/layout/process1"/>
    <dgm:cxn modelId="{3F700524-4310-4B1D-A6EC-785D49447D3F}" type="presParOf" srcId="{8074717D-FC71-430E-AB9A-D3444FEC6AA4}" destId="{79D5F7CF-4AD8-4953-8484-D534DACAAEE4}" srcOrd="1" destOrd="0" presId="urn:microsoft.com/office/officeart/2005/8/layout/process1"/>
    <dgm:cxn modelId="{81DFE3D4-078D-49F2-A101-6B8219717431}" type="presParOf" srcId="{79D5F7CF-4AD8-4953-8484-D534DACAAEE4}" destId="{ED1E9FA6-29AD-4FB7-961C-15501ACAF58A}" srcOrd="0" destOrd="0" presId="urn:microsoft.com/office/officeart/2005/8/layout/process1"/>
    <dgm:cxn modelId="{4AD3C7C6-2CF1-4831-B609-9058F5461D0E}" type="presParOf" srcId="{8074717D-FC71-430E-AB9A-D3444FEC6AA4}" destId="{6E92ED18-7762-4FEB-BEB0-3400405DE5C0}" srcOrd="2" destOrd="0" presId="urn:microsoft.com/office/officeart/2005/8/layout/process1"/>
    <dgm:cxn modelId="{761D050B-AE49-4DD3-AD72-06450AA17ABE}" type="presParOf" srcId="{8074717D-FC71-430E-AB9A-D3444FEC6AA4}" destId="{9FFD1370-65C0-4F03-BDD8-D94EEEADC361}" srcOrd="3" destOrd="0" presId="urn:microsoft.com/office/officeart/2005/8/layout/process1"/>
    <dgm:cxn modelId="{AEDBEC53-7BF9-418C-AE40-0249CB31CEC6}" type="presParOf" srcId="{9FFD1370-65C0-4F03-BDD8-D94EEEADC361}" destId="{613C202E-E404-4F08-BD91-8FFA846D91B3}" srcOrd="0" destOrd="0" presId="urn:microsoft.com/office/officeart/2005/8/layout/process1"/>
    <dgm:cxn modelId="{ABF887DB-B4A7-45B4-AF01-F4B80009BCD2}" type="presParOf" srcId="{8074717D-FC71-430E-AB9A-D3444FEC6AA4}" destId="{2A4BFDD2-24CC-453C-A065-00CFAB1FD4FE}" srcOrd="4" destOrd="0" presId="urn:microsoft.com/office/officeart/2005/8/layout/process1"/>
    <dgm:cxn modelId="{BD326C0F-60CC-44BA-AD46-ACBDC19305CE}" type="presParOf" srcId="{8074717D-FC71-430E-AB9A-D3444FEC6AA4}" destId="{9030006C-88B7-4A24-BB9A-F995EBF9FF08}" srcOrd="5" destOrd="0" presId="urn:microsoft.com/office/officeart/2005/8/layout/process1"/>
    <dgm:cxn modelId="{3DC61349-5971-48DB-85C3-8246632FAC78}" type="presParOf" srcId="{9030006C-88B7-4A24-BB9A-F995EBF9FF08}" destId="{F56B8E66-57A3-407F-9280-944E494E2D22}" srcOrd="0" destOrd="0" presId="urn:microsoft.com/office/officeart/2005/8/layout/process1"/>
    <dgm:cxn modelId="{33857CFC-C180-4668-A83A-1EE7BC060D67}" type="presParOf" srcId="{8074717D-FC71-430E-AB9A-D3444FEC6AA4}" destId="{15503B3A-56CA-4E17-9D4D-45B9D12565A8}" srcOrd="6" destOrd="0" presId="urn:microsoft.com/office/officeart/2005/8/layout/process1"/>
    <dgm:cxn modelId="{5B28CC8C-9362-4C4A-B1A4-FD6E030D08A1}" type="presParOf" srcId="{8074717D-FC71-430E-AB9A-D3444FEC6AA4}" destId="{44B11EAD-9F1A-4DD2-8D71-44B2B8271A35}" srcOrd="7" destOrd="0" presId="urn:microsoft.com/office/officeart/2005/8/layout/process1"/>
    <dgm:cxn modelId="{7EFA413E-0615-4C70-93B6-1110B98DA0B2}" type="presParOf" srcId="{44B11EAD-9F1A-4DD2-8D71-44B2B8271A35}" destId="{355BF5A8-F57C-40EF-B451-D6C8A6C9EE44}" srcOrd="0" destOrd="0" presId="urn:microsoft.com/office/officeart/2005/8/layout/process1"/>
    <dgm:cxn modelId="{A6EFCD7F-5046-447B-893A-8CF59F4E1C7A}"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93373852-0FB3-4203-93F4-C28B5DFABECF}" type="presOf" srcId="{4BFC72A9-9090-4EAA-BEF1-16EAFBB12263}" destId="{C284630F-F001-4D09-8FDD-CC81563CB974}" srcOrd="0" destOrd="0" presId="urn:microsoft.com/office/officeart/2005/8/layout/process1"/>
    <dgm:cxn modelId="{4E71A273-54E3-4B9E-AA4C-3FC80DA2F822}" type="presOf" srcId="{302C4176-C9F2-4351-91B5-9DC569F03FC2}" destId="{8074717D-FC71-430E-AB9A-D3444FEC6AA4}" srcOrd="0" destOrd="0" presId="urn:microsoft.com/office/officeart/2005/8/layout/process1"/>
    <dgm:cxn modelId="{05E16274-E068-4300-AEC9-C78FFF014F49}" type="presOf" srcId="{AB20AC3C-3E2B-47AD-A64A-A89EE71DB6DD}" destId="{613C202E-E404-4F08-BD91-8FFA846D91B3}" srcOrd="1" destOrd="0" presId="urn:microsoft.com/office/officeart/2005/8/layout/process1"/>
    <dgm:cxn modelId="{887A53D7-7563-4F2C-99B7-811F2735C6BF}" type="presOf" srcId="{65ED1FDE-690C-4084-9EE3-635E91B97481}" destId="{44B11EAD-9F1A-4DD2-8D71-44B2B8271A35}"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68F40F9E-26F0-43FE-AC0F-C65208F70C59}" srcId="{302C4176-C9F2-4351-91B5-9DC569F03FC2}" destId="{BA9AD282-2787-4DCF-8A2E-EFB52752FDAD}" srcOrd="4" destOrd="0" parTransId="{9E87CEBC-051D-4B5F-8CB0-7A5ADAF15B2C}" sibTransId="{B654B0F7-C139-4F0C-AE2C-636A769E5D76}"/>
    <dgm:cxn modelId="{4C9E25C2-8658-4DF9-ACDE-43FFB6228EFD}" type="presOf" srcId="{65ED1FDE-690C-4084-9EE3-635E91B97481}" destId="{355BF5A8-F57C-40EF-B451-D6C8A6C9EE44}" srcOrd="1" destOrd="0" presId="urn:microsoft.com/office/officeart/2005/8/layout/process1"/>
    <dgm:cxn modelId="{10F061C5-BEAA-4930-922B-D4F58D5D0230}" type="presOf" srcId="{6B5BB38E-BCAA-4719-AF02-215E429C2FB4}" destId="{79D5F7CF-4AD8-4953-8484-D534DACAAEE4}" srcOrd="0" destOrd="0" presId="urn:microsoft.com/office/officeart/2005/8/layout/process1"/>
    <dgm:cxn modelId="{CDFA548B-5A67-4500-9496-3A0FA2EE5EFC}" type="presOf" srcId="{33A45C3F-35FB-4DD8-B668-D2B6D717185B}" destId="{F56B8E66-57A3-407F-9280-944E494E2D22}" srcOrd="1" destOrd="0" presId="urn:microsoft.com/office/officeart/2005/8/layout/process1"/>
    <dgm:cxn modelId="{727783A1-3828-48EC-8624-D115FEFCF2BB}" type="presOf" srcId="{6B5BB38E-BCAA-4719-AF02-215E429C2FB4}" destId="{ED1E9FA6-29AD-4FB7-961C-15501ACAF58A}"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52ED0D92-B431-41C2-8EA1-A2095B2DCA87}" type="presOf" srcId="{33A45C3F-35FB-4DD8-B668-D2B6D717185B}" destId="{9030006C-88B7-4A24-BB9A-F995EBF9FF08}" srcOrd="0" destOrd="0" presId="urn:microsoft.com/office/officeart/2005/8/layout/process1"/>
    <dgm:cxn modelId="{20F9950E-3099-476B-BC30-BB1139D67148}" type="presOf" srcId="{6E390D37-68D7-4828-86E8-7D76F3E64F2C}" destId="{15503B3A-56CA-4E17-9D4D-45B9D12565A8}" srcOrd="0" destOrd="0" presId="urn:microsoft.com/office/officeart/2005/8/layout/process1"/>
    <dgm:cxn modelId="{603AB8C8-1E9A-45B4-A271-86233965FDAA}" type="presOf" srcId="{49669C53-121A-4EF8-B7A8-E7511BACA704}" destId="{6E92ED18-7762-4FEB-BEB0-3400405DE5C0}" srcOrd="0" destOrd="0" presId="urn:microsoft.com/office/officeart/2005/8/layout/process1"/>
    <dgm:cxn modelId="{988D3208-0BED-4A4D-8AAB-6F81A9C1D1CB}" type="presOf" srcId="{0D64D373-7FD7-4F88-890F-8A2D46DD1C8D}" destId="{2A4BFDD2-24CC-453C-A065-00CFAB1FD4FE}"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BA831403-E271-4C0D-9F42-6B01A5A45644}" type="presOf" srcId="{BA9AD282-2787-4DCF-8A2E-EFB52752FDAD}" destId="{0E253F7F-A505-4817-9D69-73F26212EAC5}" srcOrd="0" destOrd="0" presId="urn:microsoft.com/office/officeart/2005/8/layout/process1"/>
    <dgm:cxn modelId="{2CB6FBCE-EFE2-474E-A7AF-7E46A2BDF02E}" type="presOf" srcId="{AB20AC3C-3E2B-47AD-A64A-A89EE71DB6DD}" destId="{9FFD1370-65C0-4F03-BDD8-D94EEEADC361}"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F28E8A4E-71FD-4CC5-AF56-5815ED3ECA4B}" type="presParOf" srcId="{8074717D-FC71-430E-AB9A-D3444FEC6AA4}" destId="{C284630F-F001-4D09-8FDD-CC81563CB974}" srcOrd="0" destOrd="0" presId="urn:microsoft.com/office/officeart/2005/8/layout/process1"/>
    <dgm:cxn modelId="{B7DF5BB4-ADDE-47C4-836F-6883826E8D2A}" type="presParOf" srcId="{8074717D-FC71-430E-AB9A-D3444FEC6AA4}" destId="{79D5F7CF-4AD8-4953-8484-D534DACAAEE4}" srcOrd="1" destOrd="0" presId="urn:microsoft.com/office/officeart/2005/8/layout/process1"/>
    <dgm:cxn modelId="{C87111C3-2232-48EE-A78A-C24980E3E8AE}" type="presParOf" srcId="{79D5F7CF-4AD8-4953-8484-D534DACAAEE4}" destId="{ED1E9FA6-29AD-4FB7-961C-15501ACAF58A}" srcOrd="0" destOrd="0" presId="urn:microsoft.com/office/officeart/2005/8/layout/process1"/>
    <dgm:cxn modelId="{AD6C4BFB-3E2C-40F0-8ED0-CFFF15A82291}" type="presParOf" srcId="{8074717D-FC71-430E-AB9A-D3444FEC6AA4}" destId="{6E92ED18-7762-4FEB-BEB0-3400405DE5C0}" srcOrd="2" destOrd="0" presId="urn:microsoft.com/office/officeart/2005/8/layout/process1"/>
    <dgm:cxn modelId="{2DDB162C-E23B-4C5B-AD71-C6854BDCFD11}" type="presParOf" srcId="{8074717D-FC71-430E-AB9A-D3444FEC6AA4}" destId="{9FFD1370-65C0-4F03-BDD8-D94EEEADC361}" srcOrd="3" destOrd="0" presId="urn:microsoft.com/office/officeart/2005/8/layout/process1"/>
    <dgm:cxn modelId="{740D97EC-FD57-4042-8F99-CA7403AF4FF6}" type="presParOf" srcId="{9FFD1370-65C0-4F03-BDD8-D94EEEADC361}" destId="{613C202E-E404-4F08-BD91-8FFA846D91B3}" srcOrd="0" destOrd="0" presId="urn:microsoft.com/office/officeart/2005/8/layout/process1"/>
    <dgm:cxn modelId="{AD4E3715-DE4D-412C-B72F-7A9B38CB4882}" type="presParOf" srcId="{8074717D-FC71-430E-AB9A-D3444FEC6AA4}" destId="{2A4BFDD2-24CC-453C-A065-00CFAB1FD4FE}" srcOrd="4" destOrd="0" presId="urn:microsoft.com/office/officeart/2005/8/layout/process1"/>
    <dgm:cxn modelId="{CD4B0BD1-4601-4EB0-965D-1068F5CD3919}" type="presParOf" srcId="{8074717D-FC71-430E-AB9A-D3444FEC6AA4}" destId="{9030006C-88B7-4A24-BB9A-F995EBF9FF08}" srcOrd="5" destOrd="0" presId="urn:microsoft.com/office/officeart/2005/8/layout/process1"/>
    <dgm:cxn modelId="{61303EC5-29F0-4C0B-80B0-525380B6BF17}" type="presParOf" srcId="{9030006C-88B7-4A24-BB9A-F995EBF9FF08}" destId="{F56B8E66-57A3-407F-9280-944E494E2D22}" srcOrd="0" destOrd="0" presId="urn:microsoft.com/office/officeart/2005/8/layout/process1"/>
    <dgm:cxn modelId="{ADDCDDEE-F699-496E-B598-26F3FAD2D9AD}" type="presParOf" srcId="{8074717D-FC71-430E-AB9A-D3444FEC6AA4}" destId="{15503B3A-56CA-4E17-9D4D-45B9D12565A8}" srcOrd="6" destOrd="0" presId="urn:microsoft.com/office/officeart/2005/8/layout/process1"/>
    <dgm:cxn modelId="{42B4214A-ADE5-4005-83E8-2FD0CC0CFD7A}" type="presParOf" srcId="{8074717D-FC71-430E-AB9A-D3444FEC6AA4}" destId="{44B11EAD-9F1A-4DD2-8D71-44B2B8271A35}" srcOrd="7" destOrd="0" presId="urn:microsoft.com/office/officeart/2005/8/layout/process1"/>
    <dgm:cxn modelId="{938FE995-8538-4748-B076-686EC9FE56C5}" type="presParOf" srcId="{44B11EAD-9F1A-4DD2-8D71-44B2B8271A35}" destId="{355BF5A8-F57C-40EF-B451-D6C8A6C9EE44}" srcOrd="0" destOrd="0" presId="urn:microsoft.com/office/officeart/2005/8/layout/process1"/>
    <dgm:cxn modelId="{904D33F6-1B15-4328-938C-78B1996C0CB8}"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AF16390D-87B4-4368-BFA0-A2B455E2F482}" type="presOf" srcId="{BA9AD282-2787-4DCF-8A2E-EFB52752FDAD}" destId="{0E253F7F-A505-4817-9D69-73F26212EAC5}" srcOrd="0" destOrd="0" presId="urn:microsoft.com/office/officeart/2005/8/layout/process1"/>
    <dgm:cxn modelId="{4CC0C499-5542-4C87-97A9-5F6AAD9EC0C2}" type="presOf" srcId="{33A45C3F-35FB-4DD8-B668-D2B6D717185B}" destId="{F56B8E66-57A3-407F-9280-944E494E2D22}" srcOrd="1" destOrd="0" presId="urn:microsoft.com/office/officeart/2005/8/layout/process1"/>
    <dgm:cxn modelId="{5C8EAA84-9A56-41D4-9C7C-67219D3D4CD5}" type="presOf" srcId="{49669C53-121A-4EF8-B7A8-E7511BACA704}" destId="{6E92ED18-7762-4FEB-BEB0-3400405DE5C0}"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2F738DD4-6C30-46EF-A536-84E5B1FD68F0}" type="presOf" srcId="{33A45C3F-35FB-4DD8-B668-D2B6D717185B}" destId="{9030006C-88B7-4A24-BB9A-F995EBF9FF08}" srcOrd="0" destOrd="0" presId="urn:microsoft.com/office/officeart/2005/8/layout/process1"/>
    <dgm:cxn modelId="{68F40F9E-26F0-43FE-AC0F-C65208F70C59}" srcId="{302C4176-C9F2-4351-91B5-9DC569F03FC2}" destId="{BA9AD282-2787-4DCF-8A2E-EFB52752FDAD}" srcOrd="4" destOrd="0" parTransId="{9E87CEBC-051D-4B5F-8CB0-7A5ADAF15B2C}" sibTransId="{B654B0F7-C139-4F0C-AE2C-636A769E5D76}"/>
    <dgm:cxn modelId="{C6A8BB90-045D-4CD5-992A-9380D312B351}" type="presOf" srcId="{AB20AC3C-3E2B-47AD-A64A-A89EE71DB6DD}" destId="{613C202E-E404-4F08-BD91-8FFA846D91B3}" srcOrd="1" destOrd="0" presId="urn:microsoft.com/office/officeart/2005/8/layout/process1"/>
    <dgm:cxn modelId="{EEB98E07-8B42-4B35-AF4B-CD391E5D0006}" type="presOf" srcId="{302C4176-C9F2-4351-91B5-9DC569F03FC2}" destId="{8074717D-FC71-430E-AB9A-D3444FEC6AA4}" srcOrd="0" destOrd="0" presId="urn:microsoft.com/office/officeart/2005/8/layout/process1"/>
    <dgm:cxn modelId="{8E400055-9895-4088-BDD2-9F85D302A5B8}" type="presOf" srcId="{6B5BB38E-BCAA-4719-AF02-215E429C2FB4}" destId="{ED1E9FA6-29AD-4FB7-961C-15501ACAF58A}"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5DA81BC4-36D5-4C9C-87DE-C2B2311E50E5}" type="presOf" srcId="{6B5BB38E-BCAA-4719-AF02-215E429C2FB4}" destId="{79D5F7CF-4AD8-4953-8484-D534DACAAEE4}"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48DFB06D-D8F6-435A-8FD5-5C071F5D8654}" type="presOf" srcId="{0D64D373-7FD7-4F88-890F-8A2D46DD1C8D}" destId="{2A4BFDD2-24CC-453C-A065-00CFAB1FD4FE}" srcOrd="0" destOrd="0" presId="urn:microsoft.com/office/officeart/2005/8/layout/process1"/>
    <dgm:cxn modelId="{63424A3E-9B31-4F5E-A2C9-5FC033F566D8}" type="presOf" srcId="{AB20AC3C-3E2B-47AD-A64A-A89EE71DB6DD}" destId="{9FFD1370-65C0-4F03-BDD8-D94EEEADC361}" srcOrd="0" destOrd="0" presId="urn:microsoft.com/office/officeart/2005/8/layout/process1"/>
    <dgm:cxn modelId="{DA5E6E75-5D5B-4A15-8C73-0B30E5419201}" type="presOf" srcId="{65ED1FDE-690C-4084-9EE3-635E91B97481}" destId="{44B11EAD-9F1A-4DD2-8D71-44B2B8271A35}" srcOrd="0" destOrd="0" presId="urn:microsoft.com/office/officeart/2005/8/layout/process1"/>
    <dgm:cxn modelId="{8ED698BD-2625-4F38-94A6-1BDF36B93323}" type="presOf" srcId="{4BFC72A9-9090-4EAA-BEF1-16EAFBB12263}" destId="{C284630F-F001-4D09-8FDD-CC81563CB974}" srcOrd="0" destOrd="0" presId="urn:microsoft.com/office/officeart/2005/8/layout/process1"/>
    <dgm:cxn modelId="{14CE0BA8-7713-4511-8AA5-1A47C5407D5C}" type="presOf" srcId="{6E390D37-68D7-4828-86E8-7D76F3E64F2C}" destId="{15503B3A-56CA-4E17-9D4D-45B9D12565A8}" srcOrd="0" destOrd="0" presId="urn:microsoft.com/office/officeart/2005/8/layout/process1"/>
    <dgm:cxn modelId="{63E784AA-8FB8-4112-8DD7-D43FDB25CAB4}" type="presOf" srcId="{65ED1FDE-690C-4084-9EE3-635E91B97481}" destId="{355BF5A8-F57C-40EF-B451-D6C8A6C9EE44}" srcOrd="1"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1F6AFFC6-C2FE-4A33-A243-2F64713EDC76}" type="presParOf" srcId="{8074717D-FC71-430E-AB9A-D3444FEC6AA4}" destId="{C284630F-F001-4D09-8FDD-CC81563CB974}" srcOrd="0" destOrd="0" presId="urn:microsoft.com/office/officeart/2005/8/layout/process1"/>
    <dgm:cxn modelId="{D8FC552E-594E-48FE-B91D-EB70EFCB4C3F}" type="presParOf" srcId="{8074717D-FC71-430E-AB9A-D3444FEC6AA4}" destId="{79D5F7CF-4AD8-4953-8484-D534DACAAEE4}" srcOrd="1" destOrd="0" presId="urn:microsoft.com/office/officeart/2005/8/layout/process1"/>
    <dgm:cxn modelId="{D31D7C2F-56AF-484B-8F01-B89ECD232CF4}" type="presParOf" srcId="{79D5F7CF-4AD8-4953-8484-D534DACAAEE4}" destId="{ED1E9FA6-29AD-4FB7-961C-15501ACAF58A}" srcOrd="0" destOrd="0" presId="urn:microsoft.com/office/officeart/2005/8/layout/process1"/>
    <dgm:cxn modelId="{530E2187-446F-4B06-8B3C-2CA8DC538389}" type="presParOf" srcId="{8074717D-FC71-430E-AB9A-D3444FEC6AA4}" destId="{6E92ED18-7762-4FEB-BEB0-3400405DE5C0}" srcOrd="2" destOrd="0" presId="urn:microsoft.com/office/officeart/2005/8/layout/process1"/>
    <dgm:cxn modelId="{69C4288D-4BB6-45EE-8977-B07B9BAB51A9}" type="presParOf" srcId="{8074717D-FC71-430E-AB9A-D3444FEC6AA4}" destId="{9FFD1370-65C0-4F03-BDD8-D94EEEADC361}" srcOrd="3" destOrd="0" presId="urn:microsoft.com/office/officeart/2005/8/layout/process1"/>
    <dgm:cxn modelId="{2B1309E6-B9E7-4961-AA72-F2E12C66AFA1}" type="presParOf" srcId="{9FFD1370-65C0-4F03-BDD8-D94EEEADC361}" destId="{613C202E-E404-4F08-BD91-8FFA846D91B3}" srcOrd="0" destOrd="0" presId="urn:microsoft.com/office/officeart/2005/8/layout/process1"/>
    <dgm:cxn modelId="{6BD684C3-E585-4945-BBA9-DE519FA1809E}" type="presParOf" srcId="{8074717D-FC71-430E-AB9A-D3444FEC6AA4}" destId="{2A4BFDD2-24CC-453C-A065-00CFAB1FD4FE}" srcOrd="4" destOrd="0" presId="urn:microsoft.com/office/officeart/2005/8/layout/process1"/>
    <dgm:cxn modelId="{9D8AA1F1-108A-43B9-A15C-175761C17757}" type="presParOf" srcId="{8074717D-FC71-430E-AB9A-D3444FEC6AA4}" destId="{9030006C-88B7-4A24-BB9A-F995EBF9FF08}" srcOrd="5" destOrd="0" presId="urn:microsoft.com/office/officeart/2005/8/layout/process1"/>
    <dgm:cxn modelId="{26F9C4AB-80EA-428A-882A-EBCFB7B6A6C0}" type="presParOf" srcId="{9030006C-88B7-4A24-BB9A-F995EBF9FF08}" destId="{F56B8E66-57A3-407F-9280-944E494E2D22}" srcOrd="0" destOrd="0" presId="urn:microsoft.com/office/officeart/2005/8/layout/process1"/>
    <dgm:cxn modelId="{7B647D1E-3BBC-4732-ABC8-8FE952A7A0B7}" type="presParOf" srcId="{8074717D-FC71-430E-AB9A-D3444FEC6AA4}" destId="{15503B3A-56CA-4E17-9D4D-45B9D12565A8}" srcOrd="6" destOrd="0" presId="urn:microsoft.com/office/officeart/2005/8/layout/process1"/>
    <dgm:cxn modelId="{14BCB72A-BF36-4CFF-BD04-B33CB49072C1}" type="presParOf" srcId="{8074717D-FC71-430E-AB9A-D3444FEC6AA4}" destId="{44B11EAD-9F1A-4DD2-8D71-44B2B8271A35}" srcOrd="7" destOrd="0" presId="urn:microsoft.com/office/officeart/2005/8/layout/process1"/>
    <dgm:cxn modelId="{D50BDB68-45E6-411D-9504-C1FA8AA91B2E}" type="presParOf" srcId="{44B11EAD-9F1A-4DD2-8D71-44B2B8271A35}" destId="{355BF5A8-F57C-40EF-B451-D6C8A6C9EE44}" srcOrd="0" destOrd="0" presId="urn:microsoft.com/office/officeart/2005/8/layout/process1"/>
    <dgm:cxn modelId="{0078FD36-DE99-4C7A-8664-23D379269A39}"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4CAAD5B6-F757-42E9-9EF5-68E7D0E8F712}" type="presOf" srcId="{BA9AD282-2787-4DCF-8A2E-EFB52752FDAD}" destId="{0E253F7F-A505-4817-9D69-73F26212EAC5}" srcOrd="0" destOrd="0" presId="urn:microsoft.com/office/officeart/2005/8/layout/process1"/>
    <dgm:cxn modelId="{9D89C776-06E5-4695-8EEA-11D44DCF2491}" type="presOf" srcId="{49669C53-121A-4EF8-B7A8-E7511BACA704}" destId="{6E92ED18-7762-4FEB-BEB0-3400405DE5C0}" srcOrd="0" destOrd="0" presId="urn:microsoft.com/office/officeart/2005/8/layout/process1"/>
    <dgm:cxn modelId="{D75E871E-033D-40DD-9EAE-A7AFE62E2267}" type="presOf" srcId="{65ED1FDE-690C-4084-9EE3-635E91B97481}" destId="{355BF5A8-F57C-40EF-B451-D6C8A6C9EE44}" srcOrd="1" destOrd="0" presId="urn:microsoft.com/office/officeart/2005/8/layout/process1"/>
    <dgm:cxn modelId="{4A8D8E3F-263D-4479-9AD5-998A027CEEC5}" type="presOf" srcId="{33A45C3F-35FB-4DD8-B668-D2B6D717185B}" destId="{9030006C-88B7-4A24-BB9A-F995EBF9FF08}"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68F40F9E-26F0-43FE-AC0F-C65208F70C59}" srcId="{302C4176-C9F2-4351-91B5-9DC569F03FC2}" destId="{BA9AD282-2787-4DCF-8A2E-EFB52752FDAD}" srcOrd="4" destOrd="0" parTransId="{9E87CEBC-051D-4B5F-8CB0-7A5ADAF15B2C}" sibTransId="{B654B0F7-C139-4F0C-AE2C-636A769E5D76}"/>
    <dgm:cxn modelId="{5E3868C0-70D5-4968-9E78-878384AEDF81}" type="presOf" srcId="{0D64D373-7FD7-4F88-890F-8A2D46DD1C8D}" destId="{2A4BFDD2-24CC-453C-A065-00CFAB1FD4FE}" srcOrd="0" destOrd="0" presId="urn:microsoft.com/office/officeart/2005/8/layout/process1"/>
    <dgm:cxn modelId="{4C69FB3D-AF56-4FA4-B69C-B50400BA690A}" type="presOf" srcId="{302C4176-C9F2-4351-91B5-9DC569F03FC2}" destId="{8074717D-FC71-430E-AB9A-D3444FEC6AA4}" srcOrd="0" destOrd="0" presId="urn:microsoft.com/office/officeart/2005/8/layout/process1"/>
    <dgm:cxn modelId="{F185465B-60F0-47DB-A56B-BED7B75E2565}" type="presOf" srcId="{6B5BB38E-BCAA-4719-AF02-215E429C2FB4}" destId="{ED1E9FA6-29AD-4FB7-961C-15501ACAF58A}" srcOrd="1" destOrd="0" presId="urn:microsoft.com/office/officeart/2005/8/layout/process1"/>
    <dgm:cxn modelId="{7A43AD81-6D6B-4E5D-BDE4-0DC605416551}" type="presOf" srcId="{65ED1FDE-690C-4084-9EE3-635E91B97481}" destId="{44B11EAD-9F1A-4DD2-8D71-44B2B8271A35}" srcOrd="0"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4BF2A523-1CE2-4497-B5F1-D19CA813D817}" srcId="{302C4176-C9F2-4351-91B5-9DC569F03FC2}" destId="{4BFC72A9-9090-4EAA-BEF1-16EAFBB12263}" srcOrd="0" destOrd="0" parTransId="{FD89A8EC-896E-439D-868D-B882CEEBF4B8}" sibTransId="{6B5BB38E-BCAA-4719-AF02-215E429C2FB4}"/>
    <dgm:cxn modelId="{C44A833D-5A19-41FE-9177-2D60CC1032DF}" type="presOf" srcId="{33A45C3F-35FB-4DD8-B668-D2B6D717185B}" destId="{F56B8E66-57A3-407F-9280-944E494E2D22}" srcOrd="1" destOrd="0" presId="urn:microsoft.com/office/officeart/2005/8/layout/process1"/>
    <dgm:cxn modelId="{5A563786-B023-4016-8E9E-27894BC69337}" type="presOf" srcId="{6E390D37-68D7-4828-86E8-7D76F3E64F2C}" destId="{15503B3A-56CA-4E17-9D4D-45B9D12565A8}" srcOrd="0" destOrd="0" presId="urn:microsoft.com/office/officeart/2005/8/layout/process1"/>
    <dgm:cxn modelId="{8202363C-C541-4DB3-A708-CD04A37AD24D}" type="presOf" srcId="{6B5BB38E-BCAA-4719-AF02-215E429C2FB4}" destId="{79D5F7CF-4AD8-4953-8484-D534DACAAEE4}" srcOrd="0" destOrd="0" presId="urn:microsoft.com/office/officeart/2005/8/layout/process1"/>
    <dgm:cxn modelId="{73705D5E-983F-4E24-83D4-B241D1F68E87}" type="presOf" srcId="{AB20AC3C-3E2B-47AD-A64A-A89EE71DB6DD}" destId="{9FFD1370-65C0-4F03-BDD8-D94EEEADC361}" srcOrd="0" destOrd="0" presId="urn:microsoft.com/office/officeart/2005/8/layout/process1"/>
    <dgm:cxn modelId="{5FF528F2-ADD7-4F36-80F6-A8CFA1F98226}" type="presOf" srcId="{4BFC72A9-9090-4EAA-BEF1-16EAFBB12263}" destId="{C284630F-F001-4D09-8FDD-CC81563CB974}"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95084D15-A742-4A87-8BAC-6DA50ADF9368}" type="presOf" srcId="{AB20AC3C-3E2B-47AD-A64A-A89EE71DB6DD}" destId="{613C202E-E404-4F08-BD91-8FFA846D91B3}" srcOrd="1" destOrd="0" presId="urn:microsoft.com/office/officeart/2005/8/layout/process1"/>
    <dgm:cxn modelId="{02CC3848-0CC7-4A20-82E2-928112C5BB5D}" type="presParOf" srcId="{8074717D-FC71-430E-AB9A-D3444FEC6AA4}" destId="{C284630F-F001-4D09-8FDD-CC81563CB974}" srcOrd="0" destOrd="0" presId="urn:microsoft.com/office/officeart/2005/8/layout/process1"/>
    <dgm:cxn modelId="{BEF3AEC0-1CFF-4D1D-A46A-29CDC9C79879}" type="presParOf" srcId="{8074717D-FC71-430E-AB9A-D3444FEC6AA4}" destId="{79D5F7CF-4AD8-4953-8484-D534DACAAEE4}" srcOrd="1" destOrd="0" presId="urn:microsoft.com/office/officeart/2005/8/layout/process1"/>
    <dgm:cxn modelId="{CB1C3990-2D68-4F40-8C5A-E695FD14B7A7}" type="presParOf" srcId="{79D5F7CF-4AD8-4953-8484-D534DACAAEE4}" destId="{ED1E9FA6-29AD-4FB7-961C-15501ACAF58A}" srcOrd="0" destOrd="0" presId="urn:microsoft.com/office/officeart/2005/8/layout/process1"/>
    <dgm:cxn modelId="{0AD33FB4-FD21-4EB1-A742-D65DDAE43708}" type="presParOf" srcId="{8074717D-FC71-430E-AB9A-D3444FEC6AA4}" destId="{6E92ED18-7762-4FEB-BEB0-3400405DE5C0}" srcOrd="2" destOrd="0" presId="urn:microsoft.com/office/officeart/2005/8/layout/process1"/>
    <dgm:cxn modelId="{66DAFA22-D824-4367-B794-369D5A00A27A}" type="presParOf" srcId="{8074717D-FC71-430E-AB9A-D3444FEC6AA4}" destId="{9FFD1370-65C0-4F03-BDD8-D94EEEADC361}" srcOrd="3" destOrd="0" presId="urn:microsoft.com/office/officeart/2005/8/layout/process1"/>
    <dgm:cxn modelId="{BB24BAC0-5ED5-4D4C-BF45-E1ECA3A9483A}" type="presParOf" srcId="{9FFD1370-65C0-4F03-BDD8-D94EEEADC361}" destId="{613C202E-E404-4F08-BD91-8FFA846D91B3}" srcOrd="0" destOrd="0" presId="urn:microsoft.com/office/officeart/2005/8/layout/process1"/>
    <dgm:cxn modelId="{A52D4AA8-5888-4B8B-AB56-CEA71CA61FF7}" type="presParOf" srcId="{8074717D-FC71-430E-AB9A-D3444FEC6AA4}" destId="{2A4BFDD2-24CC-453C-A065-00CFAB1FD4FE}" srcOrd="4" destOrd="0" presId="urn:microsoft.com/office/officeart/2005/8/layout/process1"/>
    <dgm:cxn modelId="{44AC8A67-5DCD-41C2-9BC9-F6991E5C1BA8}" type="presParOf" srcId="{8074717D-FC71-430E-AB9A-D3444FEC6AA4}" destId="{9030006C-88B7-4A24-BB9A-F995EBF9FF08}" srcOrd="5" destOrd="0" presId="urn:microsoft.com/office/officeart/2005/8/layout/process1"/>
    <dgm:cxn modelId="{25C3087D-72A3-4EE4-A094-F2E0F8B7D686}" type="presParOf" srcId="{9030006C-88B7-4A24-BB9A-F995EBF9FF08}" destId="{F56B8E66-57A3-407F-9280-944E494E2D22}" srcOrd="0" destOrd="0" presId="urn:microsoft.com/office/officeart/2005/8/layout/process1"/>
    <dgm:cxn modelId="{DCDBBAFD-B956-402D-8049-D2385306B59C}" type="presParOf" srcId="{8074717D-FC71-430E-AB9A-D3444FEC6AA4}" destId="{15503B3A-56CA-4E17-9D4D-45B9D12565A8}" srcOrd="6" destOrd="0" presId="urn:microsoft.com/office/officeart/2005/8/layout/process1"/>
    <dgm:cxn modelId="{E0ECBD28-95C0-4824-B9B3-F07A0558FF7F}" type="presParOf" srcId="{8074717D-FC71-430E-AB9A-D3444FEC6AA4}" destId="{44B11EAD-9F1A-4DD2-8D71-44B2B8271A35}" srcOrd="7" destOrd="0" presId="urn:microsoft.com/office/officeart/2005/8/layout/process1"/>
    <dgm:cxn modelId="{34688289-9BA4-46B5-A8D4-B862E7C0AC47}" type="presParOf" srcId="{44B11EAD-9F1A-4DD2-8D71-44B2B8271A35}" destId="{355BF5A8-F57C-40EF-B451-D6C8A6C9EE44}" srcOrd="0" destOrd="0" presId="urn:microsoft.com/office/officeart/2005/8/layout/process1"/>
    <dgm:cxn modelId="{B2FC4A8B-96A8-4347-BA5D-106265A79D27}"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B1F317BE-A21F-4332-9F84-AD395DB04139}" type="presOf" srcId="{4BFC72A9-9090-4EAA-BEF1-16EAFBB12263}" destId="{C284630F-F001-4D09-8FDD-CC81563CB974}" srcOrd="0" destOrd="0" presId="urn:microsoft.com/office/officeart/2005/8/layout/process1"/>
    <dgm:cxn modelId="{F115DDE3-5706-4C76-B543-DA7CCCC0F83B}" type="presOf" srcId="{6B5BB38E-BCAA-4719-AF02-215E429C2FB4}" destId="{ED1E9FA6-29AD-4FB7-961C-15501ACAF58A}" srcOrd="1" destOrd="0" presId="urn:microsoft.com/office/officeart/2005/8/layout/process1"/>
    <dgm:cxn modelId="{C45E7ECA-E923-4B7F-ADB5-7CB7FDA9B812}" type="presOf" srcId="{33A45C3F-35FB-4DD8-B668-D2B6D717185B}" destId="{9030006C-88B7-4A24-BB9A-F995EBF9FF08}" srcOrd="0" destOrd="0" presId="urn:microsoft.com/office/officeart/2005/8/layout/process1"/>
    <dgm:cxn modelId="{D537B253-07DF-4F7F-8C07-B19CE9FCECF1}" type="presOf" srcId="{6B5BB38E-BCAA-4719-AF02-215E429C2FB4}" destId="{79D5F7CF-4AD8-4953-8484-D534DACAAEE4}" srcOrd="0" destOrd="0" presId="urn:microsoft.com/office/officeart/2005/8/layout/process1"/>
    <dgm:cxn modelId="{3AB4B297-08D7-41B6-B769-183F884D4156}" type="presOf" srcId="{0D64D373-7FD7-4F88-890F-8A2D46DD1C8D}" destId="{2A4BFDD2-24CC-453C-A065-00CFAB1FD4FE}"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4E9AEC3E-CCFD-48FD-B8E0-657657FA554B}" type="presOf" srcId="{65ED1FDE-690C-4084-9EE3-635E91B97481}" destId="{44B11EAD-9F1A-4DD2-8D71-44B2B8271A35}" srcOrd="0" destOrd="0" presId="urn:microsoft.com/office/officeart/2005/8/layout/process1"/>
    <dgm:cxn modelId="{E3745AD5-7CD4-42B9-9A22-3D4EC1896459}" type="presOf" srcId="{BA9AD282-2787-4DCF-8A2E-EFB52752FDAD}" destId="{0E253F7F-A505-4817-9D69-73F26212EAC5}" srcOrd="0" destOrd="0" presId="urn:microsoft.com/office/officeart/2005/8/layout/process1"/>
    <dgm:cxn modelId="{68F40F9E-26F0-43FE-AC0F-C65208F70C59}" srcId="{302C4176-C9F2-4351-91B5-9DC569F03FC2}" destId="{BA9AD282-2787-4DCF-8A2E-EFB52752FDAD}" srcOrd="4" destOrd="0" parTransId="{9E87CEBC-051D-4B5F-8CB0-7A5ADAF15B2C}" sibTransId="{B654B0F7-C139-4F0C-AE2C-636A769E5D76}"/>
    <dgm:cxn modelId="{F9D11539-18EA-4641-A2F8-FB6E55CE41B8}" type="presOf" srcId="{65ED1FDE-690C-4084-9EE3-635E91B97481}" destId="{355BF5A8-F57C-40EF-B451-D6C8A6C9EE44}" srcOrd="1" destOrd="0" presId="urn:microsoft.com/office/officeart/2005/8/layout/process1"/>
    <dgm:cxn modelId="{25CD9A14-B43D-4C7E-A05D-F22618605557}" type="presOf" srcId="{33A45C3F-35FB-4DD8-B668-D2B6D717185B}" destId="{F56B8E66-57A3-407F-9280-944E494E2D22}"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44E9AD49-01A4-4B4B-A887-669EF8C98D0C}" type="presOf" srcId="{6E390D37-68D7-4828-86E8-7D76F3E64F2C}" destId="{15503B3A-56CA-4E17-9D4D-45B9D12565A8}"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EDD97053-BD47-44B6-9BA9-1A3A280892A6}" type="presOf" srcId="{49669C53-121A-4EF8-B7A8-E7511BACA704}" destId="{6E92ED18-7762-4FEB-BEB0-3400405DE5C0}" srcOrd="0" destOrd="0" presId="urn:microsoft.com/office/officeart/2005/8/layout/process1"/>
    <dgm:cxn modelId="{7682790D-09A8-4A78-9929-2094BAC45F4A}" type="presOf" srcId="{302C4176-C9F2-4351-91B5-9DC569F03FC2}" destId="{8074717D-FC71-430E-AB9A-D3444FEC6AA4}" srcOrd="0" destOrd="0" presId="urn:microsoft.com/office/officeart/2005/8/layout/process1"/>
    <dgm:cxn modelId="{DA57B7FB-18E4-4250-A312-FD877C7EAECE}" type="presOf" srcId="{AB20AC3C-3E2B-47AD-A64A-A89EE71DB6DD}" destId="{9FFD1370-65C0-4F03-BDD8-D94EEEADC361}"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11064FE1-ED82-43A1-AE63-CD6972C3E82C}" type="presOf" srcId="{AB20AC3C-3E2B-47AD-A64A-A89EE71DB6DD}" destId="{613C202E-E404-4F08-BD91-8FFA846D91B3}" srcOrd="1" destOrd="0" presId="urn:microsoft.com/office/officeart/2005/8/layout/process1"/>
    <dgm:cxn modelId="{073882AA-769A-45F6-8D93-0C6057B9AE8D}" type="presParOf" srcId="{8074717D-FC71-430E-AB9A-D3444FEC6AA4}" destId="{C284630F-F001-4D09-8FDD-CC81563CB974}" srcOrd="0" destOrd="0" presId="urn:microsoft.com/office/officeart/2005/8/layout/process1"/>
    <dgm:cxn modelId="{C5D29986-A04B-4E63-854D-35CBF08EE51A}" type="presParOf" srcId="{8074717D-FC71-430E-AB9A-D3444FEC6AA4}" destId="{79D5F7CF-4AD8-4953-8484-D534DACAAEE4}" srcOrd="1" destOrd="0" presId="urn:microsoft.com/office/officeart/2005/8/layout/process1"/>
    <dgm:cxn modelId="{EE33B003-53EF-4F4D-8646-EC5AD53A89AE}" type="presParOf" srcId="{79D5F7CF-4AD8-4953-8484-D534DACAAEE4}" destId="{ED1E9FA6-29AD-4FB7-961C-15501ACAF58A}" srcOrd="0" destOrd="0" presId="urn:microsoft.com/office/officeart/2005/8/layout/process1"/>
    <dgm:cxn modelId="{4F157DD9-1E1C-453C-9BDA-C0CB79E23737}" type="presParOf" srcId="{8074717D-FC71-430E-AB9A-D3444FEC6AA4}" destId="{6E92ED18-7762-4FEB-BEB0-3400405DE5C0}" srcOrd="2" destOrd="0" presId="urn:microsoft.com/office/officeart/2005/8/layout/process1"/>
    <dgm:cxn modelId="{8AA7839F-EEA3-415E-938C-C3043457DA52}" type="presParOf" srcId="{8074717D-FC71-430E-AB9A-D3444FEC6AA4}" destId="{9FFD1370-65C0-4F03-BDD8-D94EEEADC361}" srcOrd="3" destOrd="0" presId="urn:microsoft.com/office/officeart/2005/8/layout/process1"/>
    <dgm:cxn modelId="{744829FB-7687-4958-813A-138320CB890A}" type="presParOf" srcId="{9FFD1370-65C0-4F03-BDD8-D94EEEADC361}" destId="{613C202E-E404-4F08-BD91-8FFA846D91B3}" srcOrd="0" destOrd="0" presId="urn:microsoft.com/office/officeart/2005/8/layout/process1"/>
    <dgm:cxn modelId="{2A4A5B1B-FFBC-4FAA-98D8-FA345ADA83D6}" type="presParOf" srcId="{8074717D-FC71-430E-AB9A-D3444FEC6AA4}" destId="{2A4BFDD2-24CC-453C-A065-00CFAB1FD4FE}" srcOrd="4" destOrd="0" presId="urn:microsoft.com/office/officeart/2005/8/layout/process1"/>
    <dgm:cxn modelId="{2586ACDC-EAAB-4439-B397-F2C9DC125FE9}" type="presParOf" srcId="{8074717D-FC71-430E-AB9A-D3444FEC6AA4}" destId="{9030006C-88B7-4A24-BB9A-F995EBF9FF08}" srcOrd="5" destOrd="0" presId="urn:microsoft.com/office/officeart/2005/8/layout/process1"/>
    <dgm:cxn modelId="{8FA2B59C-7F08-484D-B519-A2F32FC62FC9}" type="presParOf" srcId="{9030006C-88B7-4A24-BB9A-F995EBF9FF08}" destId="{F56B8E66-57A3-407F-9280-944E494E2D22}" srcOrd="0" destOrd="0" presId="urn:microsoft.com/office/officeart/2005/8/layout/process1"/>
    <dgm:cxn modelId="{9C5DFDD1-5553-442F-84B9-A848BFD4832E}" type="presParOf" srcId="{8074717D-FC71-430E-AB9A-D3444FEC6AA4}" destId="{15503B3A-56CA-4E17-9D4D-45B9D12565A8}" srcOrd="6" destOrd="0" presId="urn:microsoft.com/office/officeart/2005/8/layout/process1"/>
    <dgm:cxn modelId="{1E5BACE0-99AB-4CEA-9621-49998795B79F}" type="presParOf" srcId="{8074717D-FC71-430E-AB9A-D3444FEC6AA4}" destId="{44B11EAD-9F1A-4DD2-8D71-44B2B8271A35}" srcOrd="7" destOrd="0" presId="urn:microsoft.com/office/officeart/2005/8/layout/process1"/>
    <dgm:cxn modelId="{933596E8-5F6F-4DA9-ADD1-C8EECB4F9512}" type="presParOf" srcId="{44B11EAD-9F1A-4DD2-8D71-44B2B8271A35}" destId="{355BF5A8-F57C-40EF-B451-D6C8A6C9EE44}" srcOrd="0" destOrd="0" presId="urn:microsoft.com/office/officeart/2005/8/layout/process1"/>
    <dgm:cxn modelId="{F9FD4A2F-255C-42B8-8255-10F5FB14BEAD}"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dirty="0"/>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B7269F85-6FF8-45ED-889E-806998EC9E92}" type="presOf" srcId="{302C4176-C9F2-4351-91B5-9DC569F03FC2}" destId="{8074717D-FC71-430E-AB9A-D3444FEC6AA4}" srcOrd="0" destOrd="0" presId="urn:microsoft.com/office/officeart/2005/8/layout/process1"/>
    <dgm:cxn modelId="{B4B11F1D-D964-40A8-8666-5098DA3A6084}" type="presOf" srcId="{6B5BB38E-BCAA-4719-AF02-215E429C2FB4}" destId="{79D5F7CF-4AD8-4953-8484-D534DACAAEE4}" srcOrd="0" destOrd="0" presId="urn:microsoft.com/office/officeart/2005/8/layout/process1"/>
    <dgm:cxn modelId="{84C7354B-D408-4EBB-87B5-DA2614B1D712}" type="presOf" srcId="{BA9AD282-2787-4DCF-8A2E-EFB52752FDAD}" destId="{0E253F7F-A505-4817-9D69-73F26212EAC5}"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AE001341-18FB-4FF5-A403-DB23F4FE025F}" type="presOf" srcId="{33A45C3F-35FB-4DD8-B668-D2B6D717185B}" destId="{9030006C-88B7-4A24-BB9A-F995EBF9FF08}" srcOrd="0" destOrd="0" presId="urn:microsoft.com/office/officeart/2005/8/layout/process1"/>
    <dgm:cxn modelId="{B12D6779-6C1D-47F0-9592-1F04F4045645}" type="presOf" srcId="{65ED1FDE-690C-4084-9EE3-635E91B97481}" destId="{44B11EAD-9F1A-4DD2-8D71-44B2B8271A35}" srcOrd="0" destOrd="0" presId="urn:microsoft.com/office/officeart/2005/8/layout/process1"/>
    <dgm:cxn modelId="{68F40F9E-26F0-43FE-AC0F-C65208F70C59}" srcId="{302C4176-C9F2-4351-91B5-9DC569F03FC2}" destId="{BA9AD282-2787-4DCF-8A2E-EFB52752FDAD}" srcOrd="4" destOrd="0" parTransId="{9E87CEBC-051D-4B5F-8CB0-7A5ADAF15B2C}" sibTransId="{B654B0F7-C139-4F0C-AE2C-636A769E5D76}"/>
    <dgm:cxn modelId="{A6A1EBBA-F795-43BC-B8E7-C51A562B9A7C}" type="presOf" srcId="{AB20AC3C-3E2B-47AD-A64A-A89EE71DB6DD}" destId="{613C202E-E404-4F08-BD91-8FFA846D91B3}" srcOrd="1" destOrd="0" presId="urn:microsoft.com/office/officeart/2005/8/layout/process1"/>
    <dgm:cxn modelId="{167A9C98-AD02-44AA-B110-E43C6DB75794}" type="presOf" srcId="{AB20AC3C-3E2B-47AD-A64A-A89EE71DB6DD}" destId="{9FFD1370-65C0-4F03-BDD8-D94EEEADC361}" srcOrd="0"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D62811C0-65DF-4456-ACA9-6A0FCBDD1FDD}" type="presOf" srcId="{0D64D373-7FD7-4F88-890F-8A2D46DD1C8D}" destId="{2A4BFDD2-24CC-453C-A065-00CFAB1FD4FE}" srcOrd="0" destOrd="0" presId="urn:microsoft.com/office/officeart/2005/8/layout/process1"/>
    <dgm:cxn modelId="{B792F9CA-CEC9-4640-AB81-7F11B6EFD710}" type="presOf" srcId="{6B5BB38E-BCAA-4719-AF02-215E429C2FB4}" destId="{ED1E9FA6-29AD-4FB7-961C-15501ACAF58A}" srcOrd="1" destOrd="0" presId="urn:microsoft.com/office/officeart/2005/8/layout/process1"/>
    <dgm:cxn modelId="{2E058F92-5B59-41D7-91F5-2FE8FA4753AD}" type="presOf" srcId="{65ED1FDE-690C-4084-9EE3-635E91B97481}" destId="{355BF5A8-F57C-40EF-B451-D6C8A6C9EE44}" srcOrd="1"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635DC1EA-D331-43CC-9045-E6209268EB1C}" type="presOf" srcId="{6E390D37-68D7-4828-86E8-7D76F3E64F2C}" destId="{15503B3A-56CA-4E17-9D4D-45B9D12565A8}" srcOrd="0" destOrd="0" presId="urn:microsoft.com/office/officeart/2005/8/layout/process1"/>
    <dgm:cxn modelId="{F6F84B7D-EE7E-4B4E-9367-AC0E80FD5C12}" type="presOf" srcId="{33A45C3F-35FB-4DD8-B668-D2B6D717185B}" destId="{F56B8E66-57A3-407F-9280-944E494E2D22}" srcOrd="1" destOrd="0" presId="urn:microsoft.com/office/officeart/2005/8/layout/process1"/>
    <dgm:cxn modelId="{AA1E918F-DB4D-4843-BAFB-0E62BE81D40B}" type="presOf" srcId="{49669C53-121A-4EF8-B7A8-E7511BACA704}" destId="{6E92ED18-7762-4FEB-BEB0-3400405DE5C0}" srcOrd="0" destOrd="0" presId="urn:microsoft.com/office/officeart/2005/8/layout/process1"/>
    <dgm:cxn modelId="{0FFAA7AF-D58A-41BC-A6EA-677F61BB489E}" type="presOf" srcId="{4BFC72A9-9090-4EAA-BEF1-16EAFBB12263}" destId="{C284630F-F001-4D09-8FDD-CC81563CB974}"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8C76FBCB-2929-48E4-B04B-06DA8A79D042}" type="presParOf" srcId="{8074717D-FC71-430E-AB9A-D3444FEC6AA4}" destId="{C284630F-F001-4D09-8FDD-CC81563CB974}" srcOrd="0" destOrd="0" presId="urn:microsoft.com/office/officeart/2005/8/layout/process1"/>
    <dgm:cxn modelId="{23365360-B265-4041-8545-2927B2C8B1AD}" type="presParOf" srcId="{8074717D-FC71-430E-AB9A-D3444FEC6AA4}" destId="{79D5F7CF-4AD8-4953-8484-D534DACAAEE4}" srcOrd="1" destOrd="0" presId="urn:microsoft.com/office/officeart/2005/8/layout/process1"/>
    <dgm:cxn modelId="{276091C8-7A65-460C-A09E-9C26B85C60CA}" type="presParOf" srcId="{79D5F7CF-4AD8-4953-8484-D534DACAAEE4}" destId="{ED1E9FA6-29AD-4FB7-961C-15501ACAF58A}" srcOrd="0" destOrd="0" presId="urn:microsoft.com/office/officeart/2005/8/layout/process1"/>
    <dgm:cxn modelId="{7583F66D-5187-499E-A992-CFED8A158263}" type="presParOf" srcId="{8074717D-FC71-430E-AB9A-D3444FEC6AA4}" destId="{6E92ED18-7762-4FEB-BEB0-3400405DE5C0}" srcOrd="2" destOrd="0" presId="urn:microsoft.com/office/officeart/2005/8/layout/process1"/>
    <dgm:cxn modelId="{C7F01AB7-24FB-4F30-97C8-6696A9C24638}" type="presParOf" srcId="{8074717D-FC71-430E-AB9A-D3444FEC6AA4}" destId="{9FFD1370-65C0-4F03-BDD8-D94EEEADC361}" srcOrd="3" destOrd="0" presId="urn:microsoft.com/office/officeart/2005/8/layout/process1"/>
    <dgm:cxn modelId="{DC177AA9-41D8-4812-B6B8-3CE1DA0A0A9A}" type="presParOf" srcId="{9FFD1370-65C0-4F03-BDD8-D94EEEADC361}" destId="{613C202E-E404-4F08-BD91-8FFA846D91B3}" srcOrd="0" destOrd="0" presId="urn:microsoft.com/office/officeart/2005/8/layout/process1"/>
    <dgm:cxn modelId="{575B0EE8-9F02-45EA-AD91-368E8FEB2957}" type="presParOf" srcId="{8074717D-FC71-430E-AB9A-D3444FEC6AA4}" destId="{2A4BFDD2-24CC-453C-A065-00CFAB1FD4FE}" srcOrd="4" destOrd="0" presId="urn:microsoft.com/office/officeart/2005/8/layout/process1"/>
    <dgm:cxn modelId="{BC701B2D-0786-41DC-94FC-ED5F0CF6BF6D}" type="presParOf" srcId="{8074717D-FC71-430E-AB9A-D3444FEC6AA4}" destId="{9030006C-88B7-4A24-BB9A-F995EBF9FF08}" srcOrd="5" destOrd="0" presId="urn:microsoft.com/office/officeart/2005/8/layout/process1"/>
    <dgm:cxn modelId="{094EB73C-4FF9-4F60-9D88-099E67B1F4F4}" type="presParOf" srcId="{9030006C-88B7-4A24-BB9A-F995EBF9FF08}" destId="{F56B8E66-57A3-407F-9280-944E494E2D22}" srcOrd="0" destOrd="0" presId="urn:microsoft.com/office/officeart/2005/8/layout/process1"/>
    <dgm:cxn modelId="{AF26F6CC-8AAA-4725-B7FA-1FEFB26BA969}" type="presParOf" srcId="{8074717D-FC71-430E-AB9A-D3444FEC6AA4}" destId="{15503B3A-56CA-4E17-9D4D-45B9D12565A8}" srcOrd="6" destOrd="0" presId="urn:microsoft.com/office/officeart/2005/8/layout/process1"/>
    <dgm:cxn modelId="{7B99235E-5B02-4751-95F0-E98CE467FB5C}" type="presParOf" srcId="{8074717D-FC71-430E-AB9A-D3444FEC6AA4}" destId="{44B11EAD-9F1A-4DD2-8D71-44B2B8271A35}" srcOrd="7" destOrd="0" presId="urn:microsoft.com/office/officeart/2005/8/layout/process1"/>
    <dgm:cxn modelId="{995D2DDC-8C22-4040-8566-EB9D51F93A73}" type="presParOf" srcId="{44B11EAD-9F1A-4DD2-8D71-44B2B8271A35}" destId="{355BF5A8-F57C-40EF-B451-D6C8A6C9EE44}" srcOrd="0" destOrd="0" presId="urn:microsoft.com/office/officeart/2005/8/layout/process1"/>
    <dgm:cxn modelId="{F7D20898-866B-4A0C-A9F3-4D51BDC5D5B4}"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dirty="0"/>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744BA289-2985-496E-B1E8-BC15AAAC9097}" type="presOf" srcId="{33A45C3F-35FB-4DD8-B668-D2B6D717185B}" destId="{9030006C-88B7-4A24-BB9A-F995EBF9FF08}" srcOrd="0" destOrd="0" presId="urn:microsoft.com/office/officeart/2005/8/layout/process1"/>
    <dgm:cxn modelId="{7B6AFED2-A791-42B0-B62D-0AB1CF6EEF6E}" type="presOf" srcId="{AB20AC3C-3E2B-47AD-A64A-A89EE71DB6DD}" destId="{9FFD1370-65C0-4F03-BDD8-D94EEEADC361}" srcOrd="0" destOrd="0" presId="urn:microsoft.com/office/officeart/2005/8/layout/process1"/>
    <dgm:cxn modelId="{9D555362-BEBC-47A7-8249-92A89A149940}" type="presOf" srcId="{6E390D37-68D7-4828-86E8-7D76F3E64F2C}" destId="{15503B3A-56CA-4E17-9D4D-45B9D12565A8}" srcOrd="0" destOrd="0" presId="urn:microsoft.com/office/officeart/2005/8/layout/process1"/>
    <dgm:cxn modelId="{426CD539-D831-4A16-B4E3-7C8D37AA2986}" type="presOf" srcId="{AB20AC3C-3E2B-47AD-A64A-A89EE71DB6DD}" destId="{613C202E-E404-4F08-BD91-8FFA846D91B3}" srcOrd="1"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02A0F837-A921-4B2C-9244-661F2A121B7D}" type="presOf" srcId="{BA9AD282-2787-4DCF-8A2E-EFB52752FDAD}" destId="{0E253F7F-A505-4817-9D69-73F26212EAC5}" srcOrd="0" destOrd="0" presId="urn:microsoft.com/office/officeart/2005/8/layout/process1"/>
    <dgm:cxn modelId="{620C5565-BB7F-4FF8-9B86-83F4B967319D}" type="presOf" srcId="{65ED1FDE-690C-4084-9EE3-635E91B97481}" destId="{355BF5A8-F57C-40EF-B451-D6C8A6C9EE44}" srcOrd="1" destOrd="0" presId="urn:microsoft.com/office/officeart/2005/8/layout/process1"/>
    <dgm:cxn modelId="{68F40F9E-26F0-43FE-AC0F-C65208F70C59}" srcId="{302C4176-C9F2-4351-91B5-9DC569F03FC2}" destId="{BA9AD282-2787-4DCF-8A2E-EFB52752FDAD}" srcOrd="4" destOrd="0" parTransId="{9E87CEBC-051D-4B5F-8CB0-7A5ADAF15B2C}" sibTransId="{B654B0F7-C139-4F0C-AE2C-636A769E5D76}"/>
    <dgm:cxn modelId="{EF0D0FB9-C71F-4819-A1DD-B930B80B3179}" type="presOf" srcId="{33A45C3F-35FB-4DD8-B668-D2B6D717185B}" destId="{F56B8E66-57A3-407F-9280-944E494E2D22}"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C96EC859-51CC-4C8E-9714-665A8C34D014}" type="presOf" srcId="{6B5BB38E-BCAA-4719-AF02-215E429C2FB4}" destId="{ED1E9FA6-29AD-4FB7-961C-15501ACAF58A}" srcOrd="1"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09080074-D4EF-41BE-9D1E-87A302853F87}" type="presOf" srcId="{302C4176-C9F2-4351-91B5-9DC569F03FC2}" destId="{8074717D-FC71-430E-AB9A-D3444FEC6AA4}" srcOrd="0" destOrd="0" presId="urn:microsoft.com/office/officeart/2005/8/layout/process1"/>
    <dgm:cxn modelId="{25C5C0B9-1B36-4113-95DF-69E87A3E43E4}" type="presOf" srcId="{49669C53-121A-4EF8-B7A8-E7511BACA704}" destId="{6E92ED18-7762-4FEB-BEB0-3400405DE5C0}" srcOrd="0" destOrd="0" presId="urn:microsoft.com/office/officeart/2005/8/layout/process1"/>
    <dgm:cxn modelId="{EC522FBB-02C0-4AC5-AC63-DC79DC971C1A}" type="presOf" srcId="{4BFC72A9-9090-4EAA-BEF1-16EAFBB12263}" destId="{C284630F-F001-4D09-8FDD-CC81563CB974}" srcOrd="0" destOrd="0" presId="urn:microsoft.com/office/officeart/2005/8/layout/process1"/>
    <dgm:cxn modelId="{3CC7A102-8D52-4905-867F-56D96BE3DDFA}" type="presOf" srcId="{0D64D373-7FD7-4F88-890F-8A2D46DD1C8D}" destId="{2A4BFDD2-24CC-453C-A065-00CFAB1FD4FE}"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3DC09B9C-DD28-49BC-8ACE-5D8F6E2119CA}" type="presOf" srcId="{65ED1FDE-690C-4084-9EE3-635E91B97481}" destId="{44B11EAD-9F1A-4DD2-8D71-44B2B8271A35}" srcOrd="0" destOrd="0" presId="urn:microsoft.com/office/officeart/2005/8/layout/process1"/>
    <dgm:cxn modelId="{4EE013EE-10A0-4B73-B7D5-96278BBC4C94}" type="presOf" srcId="{6B5BB38E-BCAA-4719-AF02-215E429C2FB4}" destId="{79D5F7CF-4AD8-4953-8484-D534DACAAEE4}" srcOrd="0" destOrd="0" presId="urn:microsoft.com/office/officeart/2005/8/layout/process1"/>
    <dgm:cxn modelId="{9F6BC78D-15C9-40F5-8FE3-12AC00834135}" type="presParOf" srcId="{8074717D-FC71-430E-AB9A-D3444FEC6AA4}" destId="{C284630F-F001-4D09-8FDD-CC81563CB974}" srcOrd="0" destOrd="0" presId="urn:microsoft.com/office/officeart/2005/8/layout/process1"/>
    <dgm:cxn modelId="{EBBD374D-E4C1-4908-A8AC-F6AD56630AE3}" type="presParOf" srcId="{8074717D-FC71-430E-AB9A-D3444FEC6AA4}" destId="{79D5F7CF-4AD8-4953-8484-D534DACAAEE4}" srcOrd="1" destOrd="0" presId="urn:microsoft.com/office/officeart/2005/8/layout/process1"/>
    <dgm:cxn modelId="{E51AAF24-01D5-4F6A-852F-C4CA61CE9665}" type="presParOf" srcId="{79D5F7CF-4AD8-4953-8484-D534DACAAEE4}" destId="{ED1E9FA6-29AD-4FB7-961C-15501ACAF58A}" srcOrd="0" destOrd="0" presId="urn:microsoft.com/office/officeart/2005/8/layout/process1"/>
    <dgm:cxn modelId="{6F9DCCE1-9CA8-4E6E-988B-457C3155795A}" type="presParOf" srcId="{8074717D-FC71-430E-AB9A-D3444FEC6AA4}" destId="{6E92ED18-7762-4FEB-BEB0-3400405DE5C0}" srcOrd="2" destOrd="0" presId="urn:microsoft.com/office/officeart/2005/8/layout/process1"/>
    <dgm:cxn modelId="{DDD6964F-AE3C-4A07-B239-66575CFA6A66}" type="presParOf" srcId="{8074717D-FC71-430E-AB9A-D3444FEC6AA4}" destId="{9FFD1370-65C0-4F03-BDD8-D94EEEADC361}" srcOrd="3" destOrd="0" presId="urn:microsoft.com/office/officeart/2005/8/layout/process1"/>
    <dgm:cxn modelId="{7C47ED3F-AA14-4274-A475-8A23595FA772}" type="presParOf" srcId="{9FFD1370-65C0-4F03-BDD8-D94EEEADC361}" destId="{613C202E-E404-4F08-BD91-8FFA846D91B3}" srcOrd="0" destOrd="0" presId="urn:microsoft.com/office/officeart/2005/8/layout/process1"/>
    <dgm:cxn modelId="{FEB89E4A-613B-4603-8B03-CA05AC35DE68}" type="presParOf" srcId="{8074717D-FC71-430E-AB9A-D3444FEC6AA4}" destId="{2A4BFDD2-24CC-453C-A065-00CFAB1FD4FE}" srcOrd="4" destOrd="0" presId="urn:microsoft.com/office/officeart/2005/8/layout/process1"/>
    <dgm:cxn modelId="{070B083C-AEA6-4370-8F20-81ABB20C3B09}" type="presParOf" srcId="{8074717D-FC71-430E-AB9A-D3444FEC6AA4}" destId="{9030006C-88B7-4A24-BB9A-F995EBF9FF08}" srcOrd="5" destOrd="0" presId="urn:microsoft.com/office/officeart/2005/8/layout/process1"/>
    <dgm:cxn modelId="{5FE7F067-4D53-4DC9-A8EA-5882F7E3D5FC}" type="presParOf" srcId="{9030006C-88B7-4A24-BB9A-F995EBF9FF08}" destId="{F56B8E66-57A3-407F-9280-944E494E2D22}" srcOrd="0" destOrd="0" presId="urn:microsoft.com/office/officeart/2005/8/layout/process1"/>
    <dgm:cxn modelId="{60AF9937-CF1F-4D53-B375-317CD01DA25F}" type="presParOf" srcId="{8074717D-FC71-430E-AB9A-D3444FEC6AA4}" destId="{15503B3A-56CA-4E17-9D4D-45B9D12565A8}" srcOrd="6" destOrd="0" presId="urn:microsoft.com/office/officeart/2005/8/layout/process1"/>
    <dgm:cxn modelId="{3520D58E-2D63-481A-B667-8BFF8B42945F}" type="presParOf" srcId="{8074717D-FC71-430E-AB9A-D3444FEC6AA4}" destId="{44B11EAD-9F1A-4DD2-8D71-44B2B8271A35}" srcOrd="7" destOrd="0" presId="urn:microsoft.com/office/officeart/2005/8/layout/process1"/>
    <dgm:cxn modelId="{803F4323-123F-4F36-9AE9-C70910F70011}" type="presParOf" srcId="{44B11EAD-9F1A-4DD2-8D71-44B2B8271A35}" destId="{355BF5A8-F57C-40EF-B451-D6C8A6C9EE44}" srcOrd="0" destOrd="0" presId="urn:microsoft.com/office/officeart/2005/8/layout/process1"/>
    <dgm:cxn modelId="{4C0D835D-DD36-4286-953C-246708FE92BE}"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2C47B5AE-34B6-4810-8F1D-EB8918ACA6E5}" type="presOf" srcId="{49669C53-121A-4EF8-B7A8-E7511BACA704}" destId="{6E92ED18-7762-4FEB-BEB0-3400405DE5C0}" srcOrd="0" destOrd="0" presId="urn:microsoft.com/office/officeart/2005/8/layout/process1"/>
    <dgm:cxn modelId="{256FBE17-39AB-4A61-8B3F-05F285D291B8}" type="presOf" srcId="{6B5BB38E-BCAA-4719-AF02-215E429C2FB4}" destId="{ED1E9FA6-29AD-4FB7-961C-15501ACAF58A}" srcOrd="1" destOrd="0" presId="urn:microsoft.com/office/officeart/2005/8/layout/process1"/>
    <dgm:cxn modelId="{9CC77A65-FE26-445D-AB14-28297D84A0E0}" type="presOf" srcId="{AB20AC3C-3E2B-47AD-A64A-A89EE71DB6DD}" destId="{9FFD1370-65C0-4F03-BDD8-D94EEEADC361}" srcOrd="0" destOrd="0" presId="urn:microsoft.com/office/officeart/2005/8/layout/process1"/>
    <dgm:cxn modelId="{3A16353B-5ED8-4C67-AABE-26327B866E69}" type="presOf" srcId="{33A45C3F-35FB-4DD8-B668-D2B6D717185B}" destId="{9030006C-88B7-4A24-BB9A-F995EBF9FF08}"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68F40F9E-26F0-43FE-AC0F-C65208F70C59}" srcId="{302C4176-C9F2-4351-91B5-9DC569F03FC2}" destId="{BA9AD282-2787-4DCF-8A2E-EFB52752FDAD}" srcOrd="4" destOrd="0" parTransId="{9E87CEBC-051D-4B5F-8CB0-7A5ADAF15B2C}" sibTransId="{B654B0F7-C139-4F0C-AE2C-636A769E5D76}"/>
    <dgm:cxn modelId="{19489286-E523-4C58-9547-E182751CE878}" type="presOf" srcId="{AB20AC3C-3E2B-47AD-A64A-A89EE71DB6DD}" destId="{613C202E-E404-4F08-BD91-8FFA846D91B3}" srcOrd="1" destOrd="0" presId="urn:microsoft.com/office/officeart/2005/8/layout/process1"/>
    <dgm:cxn modelId="{571764DC-9840-4230-9978-2ECAFBC01A64}" type="presOf" srcId="{65ED1FDE-690C-4084-9EE3-635E91B97481}" destId="{44B11EAD-9F1A-4DD2-8D71-44B2B8271A35}" srcOrd="0" destOrd="0" presId="urn:microsoft.com/office/officeart/2005/8/layout/process1"/>
    <dgm:cxn modelId="{E1EEB74B-C7AD-4EB4-9950-D41FB804659C}" type="presOf" srcId="{33A45C3F-35FB-4DD8-B668-D2B6D717185B}" destId="{F56B8E66-57A3-407F-9280-944E494E2D22}"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CAACA728-B7F5-486B-BE7B-B4E954036ABB}" type="presOf" srcId="{302C4176-C9F2-4351-91B5-9DC569F03FC2}" destId="{8074717D-FC71-430E-AB9A-D3444FEC6AA4}" srcOrd="0" destOrd="0" presId="urn:microsoft.com/office/officeart/2005/8/layout/process1"/>
    <dgm:cxn modelId="{2C2AE091-5E87-4C4D-AFE7-7E65C92D45C6}" type="presOf" srcId="{0D64D373-7FD7-4F88-890F-8A2D46DD1C8D}" destId="{2A4BFDD2-24CC-453C-A065-00CFAB1FD4FE}"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4D5AFEEC-CCF7-4B72-9C0B-4F8EAFB90294}" type="presOf" srcId="{6E390D37-68D7-4828-86E8-7D76F3E64F2C}" destId="{15503B3A-56CA-4E17-9D4D-45B9D12565A8}" srcOrd="0" destOrd="0" presId="urn:microsoft.com/office/officeart/2005/8/layout/process1"/>
    <dgm:cxn modelId="{30971498-068B-4937-8BC8-2785C144BFF5}" type="presOf" srcId="{4BFC72A9-9090-4EAA-BEF1-16EAFBB12263}" destId="{C284630F-F001-4D09-8FDD-CC81563CB974}" srcOrd="0" destOrd="0" presId="urn:microsoft.com/office/officeart/2005/8/layout/process1"/>
    <dgm:cxn modelId="{2FCA7B6C-1C90-48CD-BF1F-60618F126E62}" type="presOf" srcId="{BA9AD282-2787-4DCF-8A2E-EFB52752FDAD}" destId="{0E253F7F-A505-4817-9D69-73F26212EAC5}" srcOrd="0" destOrd="0" presId="urn:microsoft.com/office/officeart/2005/8/layout/process1"/>
    <dgm:cxn modelId="{7554A516-27CC-4D11-B187-F4FF8EB654CF}" type="presOf" srcId="{65ED1FDE-690C-4084-9EE3-635E91B97481}" destId="{355BF5A8-F57C-40EF-B451-D6C8A6C9EE44}" srcOrd="1" destOrd="0" presId="urn:microsoft.com/office/officeart/2005/8/layout/process1"/>
    <dgm:cxn modelId="{E22F6FF6-E59D-4A8D-A2D4-39E7F59332D7}" type="presOf" srcId="{6B5BB38E-BCAA-4719-AF02-215E429C2FB4}" destId="{79D5F7CF-4AD8-4953-8484-D534DACAAEE4}"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8A942345-60CC-4B7C-BEE9-1D7AB6039DE2}" type="presParOf" srcId="{8074717D-FC71-430E-AB9A-D3444FEC6AA4}" destId="{C284630F-F001-4D09-8FDD-CC81563CB974}" srcOrd="0" destOrd="0" presId="urn:microsoft.com/office/officeart/2005/8/layout/process1"/>
    <dgm:cxn modelId="{C2BC223F-DF35-46B4-97DE-92AFB9556208}" type="presParOf" srcId="{8074717D-FC71-430E-AB9A-D3444FEC6AA4}" destId="{79D5F7CF-4AD8-4953-8484-D534DACAAEE4}" srcOrd="1" destOrd="0" presId="urn:microsoft.com/office/officeart/2005/8/layout/process1"/>
    <dgm:cxn modelId="{7368DA47-2DBE-49A9-8516-1DC14DA768D8}" type="presParOf" srcId="{79D5F7CF-4AD8-4953-8484-D534DACAAEE4}" destId="{ED1E9FA6-29AD-4FB7-961C-15501ACAF58A}" srcOrd="0" destOrd="0" presId="urn:microsoft.com/office/officeart/2005/8/layout/process1"/>
    <dgm:cxn modelId="{896BCA47-985D-49F1-AC77-6D1DC6719260}" type="presParOf" srcId="{8074717D-FC71-430E-AB9A-D3444FEC6AA4}" destId="{6E92ED18-7762-4FEB-BEB0-3400405DE5C0}" srcOrd="2" destOrd="0" presId="urn:microsoft.com/office/officeart/2005/8/layout/process1"/>
    <dgm:cxn modelId="{52C4B6D1-3E05-47C4-93F2-5357AE6984A2}" type="presParOf" srcId="{8074717D-FC71-430E-AB9A-D3444FEC6AA4}" destId="{9FFD1370-65C0-4F03-BDD8-D94EEEADC361}" srcOrd="3" destOrd="0" presId="urn:microsoft.com/office/officeart/2005/8/layout/process1"/>
    <dgm:cxn modelId="{E249923C-49E2-4FA0-8B4D-FC72973505DA}" type="presParOf" srcId="{9FFD1370-65C0-4F03-BDD8-D94EEEADC361}" destId="{613C202E-E404-4F08-BD91-8FFA846D91B3}" srcOrd="0" destOrd="0" presId="urn:microsoft.com/office/officeart/2005/8/layout/process1"/>
    <dgm:cxn modelId="{507AC9D8-8F80-4187-A1E8-1F7D0DF8944C}" type="presParOf" srcId="{8074717D-FC71-430E-AB9A-D3444FEC6AA4}" destId="{2A4BFDD2-24CC-453C-A065-00CFAB1FD4FE}" srcOrd="4" destOrd="0" presId="urn:microsoft.com/office/officeart/2005/8/layout/process1"/>
    <dgm:cxn modelId="{10B951F1-7C21-4186-84B8-6A74DFAB4643}" type="presParOf" srcId="{8074717D-FC71-430E-AB9A-D3444FEC6AA4}" destId="{9030006C-88B7-4A24-BB9A-F995EBF9FF08}" srcOrd="5" destOrd="0" presId="urn:microsoft.com/office/officeart/2005/8/layout/process1"/>
    <dgm:cxn modelId="{B6E2643F-8B94-4AA7-B562-6CBAF296C2DF}" type="presParOf" srcId="{9030006C-88B7-4A24-BB9A-F995EBF9FF08}" destId="{F56B8E66-57A3-407F-9280-944E494E2D22}" srcOrd="0" destOrd="0" presId="urn:microsoft.com/office/officeart/2005/8/layout/process1"/>
    <dgm:cxn modelId="{9FA70ABA-F3BC-4672-8377-8769432CBD2F}" type="presParOf" srcId="{8074717D-FC71-430E-AB9A-D3444FEC6AA4}" destId="{15503B3A-56CA-4E17-9D4D-45B9D12565A8}" srcOrd="6" destOrd="0" presId="urn:microsoft.com/office/officeart/2005/8/layout/process1"/>
    <dgm:cxn modelId="{0E99AB7D-EA48-4785-A99F-0DA5B52CA548}" type="presParOf" srcId="{8074717D-FC71-430E-AB9A-D3444FEC6AA4}" destId="{44B11EAD-9F1A-4DD2-8D71-44B2B8271A35}" srcOrd="7" destOrd="0" presId="urn:microsoft.com/office/officeart/2005/8/layout/process1"/>
    <dgm:cxn modelId="{AB6CB119-8EC7-44DD-B7BE-367967BF61DA}" type="presParOf" srcId="{44B11EAD-9F1A-4DD2-8D71-44B2B8271A35}" destId="{355BF5A8-F57C-40EF-B451-D6C8A6C9EE44}" srcOrd="0" destOrd="0" presId="urn:microsoft.com/office/officeart/2005/8/layout/process1"/>
    <dgm:cxn modelId="{C6A05DF2-B25A-4A74-A93D-65C94312A6D1}"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FAAE7F37-5F65-4B63-962D-147F68976D38}" type="presOf" srcId="{6B5BB38E-BCAA-4719-AF02-215E429C2FB4}" destId="{ED1E9FA6-29AD-4FB7-961C-15501ACAF58A}" srcOrd="1" destOrd="0" presId="urn:microsoft.com/office/officeart/2005/8/layout/process1"/>
    <dgm:cxn modelId="{5469B63C-65DB-4465-8215-237C80D6C0E0}" type="presOf" srcId="{33A45C3F-35FB-4DD8-B668-D2B6D717185B}" destId="{9030006C-88B7-4A24-BB9A-F995EBF9FF08}" srcOrd="0" destOrd="0" presId="urn:microsoft.com/office/officeart/2005/8/layout/process1"/>
    <dgm:cxn modelId="{DC056B6E-25D1-4B86-B700-8F079AE63B9A}" type="presOf" srcId="{6B5BB38E-BCAA-4719-AF02-215E429C2FB4}" destId="{79D5F7CF-4AD8-4953-8484-D534DACAAEE4}" srcOrd="0" destOrd="0" presId="urn:microsoft.com/office/officeart/2005/8/layout/process1"/>
    <dgm:cxn modelId="{6DC85521-C4AD-4C5B-8A0A-1BB9C99DBF54}" type="presOf" srcId="{65ED1FDE-690C-4084-9EE3-635E91B97481}" destId="{44B11EAD-9F1A-4DD2-8D71-44B2B8271A35}" srcOrd="0" destOrd="0" presId="urn:microsoft.com/office/officeart/2005/8/layout/process1"/>
    <dgm:cxn modelId="{B3F46FD5-5D0F-4AB3-A7D0-9F301A699A42}" type="presOf" srcId="{BA9AD282-2787-4DCF-8A2E-EFB52752FDAD}" destId="{0E253F7F-A505-4817-9D69-73F26212EAC5}" srcOrd="0" destOrd="0" presId="urn:microsoft.com/office/officeart/2005/8/layout/process1"/>
    <dgm:cxn modelId="{A0AED094-DF36-41DC-B39C-BB0044EEB078}" type="presOf" srcId="{302C4176-C9F2-4351-91B5-9DC569F03FC2}" destId="{8074717D-FC71-430E-AB9A-D3444FEC6AA4}" srcOrd="0" destOrd="0" presId="urn:microsoft.com/office/officeart/2005/8/layout/process1"/>
    <dgm:cxn modelId="{68B7D364-78BF-4E38-8B4A-2BE594C72A04}" type="presOf" srcId="{0D64D373-7FD7-4F88-890F-8A2D46DD1C8D}" destId="{2A4BFDD2-24CC-453C-A065-00CFAB1FD4FE}"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68F40F9E-26F0-43FE-AC0F-C65208F70C59}" srcId="{302C4176-C9F2-4351-91B5-9DC569F03FC2}" destId="{BA9AD282-2787-4DCF-8A2E-EFB52752FDAD}" srcOrd="4" destOrd="0" parTransId="{9E87CEBC-051D-4B5F-8CB0-7A5ADAF15B2C}" sibTransId="{B654B0F7-C139-4F0C-AE2C-636A769E5D76}"/>
    <dgm:cxn modelId="{CB60155E-C110-44CA-915C-B840DBB48109}" type="presOf" srcId="{AB20AC3C-3E2B-47AD-A64A-A89EE71DB6DD}" destId="{613C202E-E404-4F08-BD91-8FFA846D91B3}" srcOrd="1" destOrd="0" presId="urn:microsoft.com/office/officeart/2005/8/layout/process1"/>
    <dgm:cxn modelId="{CF24DA9F-EE1E-4BD5-8DF5-EE12DBA569F2}" type="presOf" srcId="{AB20AC3C-3E2B-47AD-A64A-A89EE71DB6DD}" destId="{9FFD1370-65C0-4F03-BDD8-D94EEEADC361}" srcOrd="0" destOrd="0" presId="urn:microsoft.com/office/officeart/2005/8/layout/process1"/>
    <dgm:cxn modelId="{179A9FCD-D1E3-4D02-9070-A8AD57876C39}" type="presOf" srcId="{65ED1FDE-690C-4084-9EE3-635E91B97481}" destId="{355BF5A8-F57C-40EF-B451-D6C8A6C9EE44}" srcOrd="1" destOrd="0" presId="urn:microsoft.com/office/officeart/2005/8/layout/process1"/>
    <dgm:cxn modelId="{219BB876-E52E-42C0-96C5-04AD70912C7F}" type="presOf" srcId="{6E390D37-68D7-4828-86E8-7D76F3E64F2C}" destId="{15503B3A-56CA-4E17-9D4D-45B9D12565A8}" srcOrd="0" destOrd="0" presId="urn:microsoft.com/office/officeart/2005/8/layout/process1"/>
    <dgm:cxn modelId="{C2041FCB-3E1A-46A1-98B0-3B1C957B7089}" type="presOf" srcId="{33A45C3F-35FB-4DD8-B668-D2B6D717185B}" destId="{F56B8E66-57A3-407F-9280-944E494E2D22}"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29A5FD73-8218-4284-8F78-1CC211F0CFC4}" type="presOf" srcId="{4BFC72A9-9090-4EAA-BEF1-16EAFBB12263}" destId="{C284630F-F001-4D09-8FDD-CC81563CB974}"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16A07D7B-1DCA-44D5-ADED-FB186F6AB769}" type="presOf" srcId="{49669C53-121A-4EF8-B7A8-E7511BACA704}" destId="{6E92ED18-7762-4FEB-BEB0-3400405DE5C0}"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BDFF9254-29F5-4BF7-81CB-C4FA85F48EE7}" type="presParOf" srcId="{8074717D-FC71-430E-AB9A-D3444FEC6AA4}" destId="{C284630F-F001-4D09-8FDD-CC81563CB974}" srcOrd="0" destOrd="0" presId="urn:microsoft.com/office/officeart/2005/8/layout/process1"/>
    <dgm:cxn modelId="{E2A0CF60-9F8E-49F5-854A-CB5225C22061}" type="presParOf" srcId="{8074717D-FC71-430E-AB9A-D3444FEC6AA4}" destId="{79D5F7CF-4AD8-4953-8484-D534DACAAEE4}" srcOrd="1" destOrd="0" presId="urn:microsoft.com/office/officeart/2005/8/layout/process1"/>
    <dgm:cxn modelId="{2D4601C0-FDAB-4DEF-B2B4-D262C46A3BDB}" type="presParOf" srcId="{79D5F7CF-4AD8-4953-8484-D534DACAAEE4}" destId="{ED1E9FA6-29AD-4FB7-961C-15501ACAF58A}" srcOrd="0" destOrd="0" presId="urn:microsoft.com/office/officeart/2005/8/layout/process1"/>
    <dgm:cxn modelId="{502FD7B4-55AC-45D6-9BE1-1C833F2FBEDF}" type="presParOf" srcId="{8074717D-FC71-430E-AB9A-D3444FEC6AA4}" destId="{6E92ED18-7762-4FEB-BEB0-3400405DE5C0}" srcOrd="2" destOrd="0" presId="urn:microsoft.com/office/officeart/2005/8/layout/process1"/>
    <dgm:cxn modelId="{64203CBC-69DA-4B2D-84E1-CBC78859FA29}" type="presParOf" srcId="{8074717D-FC71-430E-AB9A-D3444FEC6AA4}" destId="{9FFD1370-65C0-4F03-BDD8-D94EEEADC361}" srcOrd="3" destOrd="0" presId="urn:microsoft.com/office/officeart/2005/8/layout/process1"/>
    <dgm:cxn modelId="{EACFCD4F-365C-427E-83C2-567C32169646}" type="presParOf" srcId="{9FFD1370-65C0-4F03-BDD8-D94EEEADC361}" destId="{613C202E-E404-4F08-BD91-8FFA846D91B3}" srcOrd="0" destOrd="0" presId="urn:microsoft.com/office/officeart/2005/8/layout/process1"/>
    <dgm:cxn modelId="{761B1770-BC33-49D7-B89B-99ADDCD3BAF1}" type="presParOf" srcId="{8074717D-FC71-430E-AB9A-D3444FEC6AA4}" destId="{2A4BFDD2-24CC-453C-A065-00CFAB1FD4FE}" srcOrd="4" destOrd="0" presId="urn:microsoft.com/office/officeart/2005/8/layout/process1"/>
    <dgm:cxn modelId="{7F492AA1-D85E-4357-9EF6-B42DF2FA9ABF}" type="presParOf" srcId="{8074717D-FC71-430E-AB9A-D3444FEC6AA4}" destId="{9030006C-88B7-4A24-BB9A-F995EBF9FF08}" srcOrd="5" destOrd="0" presId="urn:microsoft.com/office/officeart/2005/8/layout/process1"/>
    <dgm:cxn modelId="{BEA57278-0473-4884-9278-9136DD7A2905}" type="presParOf" srcId="{9030006C-88B7-4A24-BB9A-F995EBF9FF08}" destId="{F56B8E66-57A3-407F-9280-944E494E2D22}" srcOrd="0" destOrd="0" presId="urn:microsoft.com/office/officeart/2005/8/layout/process1"/>
    <dgm:cxn modelId="{E25DB85E-8BC8-4E23-B634-9BB2930BE900}" type="presParOf" srcId="{8074717D-FC71-430E-AB9A-D3444FEC6AA4}" destId="{15503B3A-56CA-4E17-9D4D-45B9D12565A8}" srcOrd="6" destOrd="0" presId="urn:microsoft.com/office/officeart/2005/8/layout/process1"/>
    <dgm:cxn modelId="{19C9696B-40FC-40C6-B926-A8BCC3EA9EC7}" type="presParOf" srcId="{8074717D-FC71-430E-AB9A-D3444FEC6AA4}" destId="{44B11EAD-9F1A-4DD2-8D71-44B2B8271A35}" srcOrd="7" destOrd="0" presId="urn:microsoft.com/office/officeart/2005/8/layout/process1"/>
    <dgm:cxn modelId="{4C4BA461-7F0B-4171-BA80-6FF9E9C1912D}" type="presParOf" srcId="{44B11EAD-9F1A-4DD2-8D71-44B2B8271A35}" destId="{355BF5A8-F57C-40EF-B451-D6C8A6C9EE44}" srcOrd="0" destOrd="0" presId="urn:microsoft.com/office/officeart/2005/8/layout/process1"/>
    <dgm:cxn modelId="{B8C894B2-AF1A-4E2E-9BF5-DB8537BCA65B}"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9199D8CF-0230-41CA-81AC-A1C0C75A8AA0}" type="presOf" srcId="{6B5BB38E-BCAA-4719-AF02-215E429C2FB4}" destId="{ED1E9FA6-29AD-4FB7-961C-15501ACAF58A}" srcOrd="1" destOrd="0" presId="urn:microsoft.com/office/officeart/2005/8/layout/process1"/>
    <dgm:cxn modelId="{39B65D84-ED6C-48DC-9593-9E6F85508ACC}" type="presOf" srcId="{AB20AC3C-3E2B-47AD-A64A-A89EE71DB6DD}" destId="{613C202E-E404-4F08-BD91-8FFA846D91B3}" srcOrd="1" destOrd="0" presId="urn:microsoft.com/office/officeart/2005/8/layout/process1"/>
    <dgm:cxn modelId="{416C4438-668C-4FD3-80B0-82F17C4B9DF4}" type="presOf" srcId="{65ED1FDE-690C-4084-9EE3-635E91B97481}" destId="{355BF5A8-F57C-40EF-B451-D6C8A6C9EE44}" srcOrd="1" destOrd="0" presId="urn:microsoft.com/office/officeart/2005/8/layout/process1"/>
    <dgm:cxn modelId="{71D0E66E-7C94-4F49-9901-B5E754C1E332}" type="presOf" srcId="{BA9AD282-2787-4DCF-8A2E-EFB52752FDAD}" destId="{0E253F7F-A505-4817-9D69-73F26212EAC5}" srcOrd="0" destOrd="0" presId="urn:microsoft.com/office/officeart/2005/8/layout/process1"/>
    <dgm:cxn modelId="{E59B11B5-17E7-405A-BC5E-39F9AD3D4F89}" type="presOf" srcId="{33A45C3F-35FB-4DD8-B668-D2B6D717185B}" destId="{F56B8E66-57A3-407F-9280-944E494E2D22}" srcOrd="1"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68F40F9E-26F0-43FE-AC0F-C65208F70C59}" srcId="{302C4176-C9F2-4351-91B5-9DC569F03FC2}" destId="{BA9AD282-2787-4DCF-8A2E-EFB52752FDAD}" srcOrd="4" destOrd="0" parTransId="{9E87CEBC-051D-4B5F-8CB0-7A5ADAF15B2C}" sibTransId="{B654B0F7-C139-4F0C-AE2C-636A769E5D76}"/>
    <dgm:cxn modelId="{328DF731-44B3-44F2-B874-CE5FB6721BEC}" type="presOf" srcId="{302C4176-C9F2-4351-91B5-9DC569F03FC2}" destId="{8074717D-FC71-430E-AB9A-D3444FEC6AA4}" srcOrd="0" destOrd="0" presId="urn:microsoft.com/office/officeart/2005/8/layout/process1"/>
    <dgm:cxn modelId="{00D3C1CF-58D7-4601-8D25-E1E1F49EC277}" type="presOf" srcId="{49669C53-121A-4EF8-B7A8-E7511BACA704}" destId="{6E92ED18-7762-4FEB-BEB0-3400405DE5C0}" srcOrd="0" destOrd="0" presId="urn:microsoft.com/office/officeart/2005/8/layout/process1"/>
    <dgm:cxn modelId="{72DE67CF-B49B-4F7D-A17D-59A00ACEC418}" type="presOf" srcId="{33A45C3F-35FB-4DD8-B668-D2B6D717185B}" destId="{9030006C-88B7-4A24-BB9A-F995EBF9FF08}" srcOrd="0" destOrd="0" presId="urn:microsoft.com/office/officeart/2005/8/layout/process1"/>
    <dgm:cxn modelId="{F242BB84-8EA6-40AD-85FF-495692230B3C}" type="presOf" srcId="{0D64D373-7FD7-4F88-890F-8A2D46DD1C8D}" destId="{2A4BFDD2-24CC-453C-A065-00CFAB1FD4FE}" srcOrd="0"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3B54131C-B9DF-455B-A167-0369F96E6081}" type="presOf" srcId="{4BFC72A9-9090-4EAA-BEF1-16EAFBB12263}" destId="{C284630F-F001-4D09-8FDD-CC81563CB974}"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54831735-4F43-4695-95EC-35325A5DA8EB}" type="presOf" srcId="{AB20AC3C-3E2B-47AD-A64A-A89EE71DB6DD}" destId="{9FFD1370-65C0-4F03-BDD8-D94EEEADC361}" srcOrd="0" destOrd="0" presId="urn:microsoft.com/office/officeart/2005/8/layout/process1"/>
    <dgm:cxn modelId="{E37C0CD6-59DA-4D4F-B961-06E06D8387E4}" type="presOf" srcId="{6B5BB38E-BCAA-4719-AF02-215E429C2FB4}" destId="{79D5F7CF-4AD8-4953-8484-D534DACAAEE4}" srcOrd="0" destOrd="0" presId="urn:microsoft.com/office/officeart/2005/8/layout/process1"/>
    <dgm:cxn modelId="{C477499A-D4D4-42EB-BA32-A77571F6A1B8}" type="presOf" srcId="{6E390D37-68D7-4828-86E8-7D76F3E64F2C}" destId="{15503B3A-56CA-4E17-9D4D-45B9D12565A8}" srcOrd="0" destOrd="0" presId="urn:microsoft.com/office/officeart/2005/8/layout/process1"/>
    <dgm:cxn modelId="{D8E14004-6828-4FF1-9AAC-6DBC7D3F5EC2}" type="presOf" srcId="{65ED1FDE-690C-4084-9EE3-635E91B97481}" destId="{44B11EAD-9F1A-4DD2-8D71-44B2B8271A35}"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FF0D686D-5E99-4551-B031-0B75D1561584}" type="presParOf" srcId="{8074717D-FC71-430E-AB9A-D3444FEC6AA4}" destId="{C284630F-F001-4D09-8FDD-CC81563CB974}" srcOrd="0" destOrd="0" presId="urn:microsoft.com/office/officeart/2005/8/layout/process1"/>
    <dgm:cxn modelId="{611E3894-F86D-4476-846C-193721FC56FE}" type="presParOf" srcId="{8074717D-FC71-430E-AB9A-D3444FEC6AA4}" destId="{79D5F7CF-4AD8-4953-8484-D534DACAAEE4}" srcOrd="1" destOrd="0" presId="urn:microsoft.com/office/officeart/2005/8/layout/process1"/>
    <dgm:cxn modelId="{EB4F2B59-4553-48BB-9679-8E1AB5AA262E}" type="presParOf" srcId="{79D5F7CF-4AD8-4953-8484-D534DACAAEE4}" destId="{ED1E9FA6-29AD-4FB7-961C-15501ACAF58A}" srcOrd="0" destOrd="0" presId="urn:microsoft.com/office/officeart/2005/8/layout/process1"/>
    <dgm:cxn modelId="{446CE4BC-5FCF-43FD-878E-E2F9B2DA170C}" type="presParOf" srcId="{8074717D-FC71-430E-AB9A-D3444FEC6AA4}" destId="{6E92ED18-7762-4FEB-BEB0-3400405DE5C0}" srcOrd="2" destOrd="0" presId="urn:microsoft.com/office/officeart/2005/8/layout/process1"/>
    <dgm:cxn modelId="{4237462D-DF7E-4229-BEC0-67E28B9FDE6D}" type="presParOf" srcId="{8074717D-FC71-430E-AB9A-D3444FEC6AA4}" destId="{9FFD1370-65C0-4F03-BDD8-D94EEEADC361}" srcOrd="3" destOrd="0" presId="urn:microsoft.com/office/officeart/2005/8/layout/process1"/>
    <dgm:cxn modelId="{489F640F-99D1-44FC-ADBD-EE6F7CFD74DB}" type="presParOf" srcId="{9FFD1370-65C0-4F03-BDD8-D94EEEADC361}" destId="{613C202E-E404-4F08-BD91-8FFA846D91B3}" srcOrd="0" destOrd="0" presId="urn:microsoft.com/office/officeart/2005/8/layout/process1"/>
    <dgm:cxn modelId="{320F2719-4632-4D18-81B4-DCCC9CEFD42F}" type="presParOf" srcId="{8074717D-FC71-430E-AB9A-D3444FEC6AA4}" destId="{2A4BFDD2-24CC-453C-A065-00CFAB1FD4FE}" srcOrd="4" destOrd="0" presId="urn:microsoft.com/office/officeart/2005/8/layout/process1"/>
    <dgm:cxn modelId="{BA6D7B29-95B9-423D-9729-BF4E34CEEC5C}" type="presParOf" srcId="{8074717D-FC71-430E-AB9A-D3444FEC6AA4}" destId="{9030006C-88B7-4A24-BB9A-F995EBF9FF08}" srcOrd="5" destOrd="0" presId="urn:microsoft.com/office/officeart/2005/8/layout/process1"/>
    <dgm:cxn modelId="{E3910F2F-995A-4A3A-83EF-22A7031FC3CD}" type="presParOf" srcId="{9030006C-88B7-4A24-BB9A-F995EBF9FF08}" destId="{F56B8E66-57A3-407F-9280-944E494E2D22}" srcOrd="0" destOrd="0" presId="urn:microsoft.com/office/officeart/2005/8/layout/process1"/>
    <dgm:cxn modelId="{1FE7E30C-586C-45AD-BBB5-93620C8D0114}" type="presParOf" srcId="{8074717D-FC71-430E-AB9A-D3444FEC6AA4}" destId="{15503B3A-56CA-4E17-9D4D-45B9D12565A8}" srcOrd="6" destOrd="0" presId="urn:microsoft.com/office/officeart/2005/8/layout/process1"/>
    <dgm:cxn modelId="{D1CA8ADE-5ADD-4382-A35A-B109F4AE3B87}" type="presParOf" srcId="{8074717D-FC71-430E-AB9A-D3444FEC6AA4}" destId="{44B11EAD-9F1A-4DD2-8D71-44B2B8271A35}" srcOrd="7" destOrd="0" presId="urn:microsoft.com/office/officeart/2005/8/layout/process1"/>
    <dgm:cxn modelId="{E88FE326-2999-4206-8D49-FD826AA350AE}" type="presParOf" srcId="{44B11EAD-9F1A-4DD2-8D71-44B2B8271A35}" destId="{355BF5A8-F57C-40EF-B451-D6C8A6C9EE44}" srcOrd="0" destOrd="0" presId="urn:microsoft.com/office/officeart/2005/8/layout/process1"/>
    <dgm:cxn modelId="{6B5F2B32-359F-4D82-B25F-2C85F13848E8}"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7BA1F538-E644-4424-AD45-062080D7E81E}" type="presOf" srcId="{6E390D37-68D7-4828-86E8-7D76F3E64F2C}" destId="{15503B3A-56CA-4E17-9D4D-45B9D12565A8}" srcOrd="0" destOrd="0" presId="urn:microsoft.com/office/officeart/2005/8/layout/process1"/>
    <dgm:cxn modelId="{36D312B9-81D7-4429-A3B4-565B6222EB09}" type="presOf" srcId="{AB20AC3C-3E2B-47AD-A64A-A89EE71DB6DD}" destId="{9FFD1370-65C0-4F03-BDD8-D94EEEADC361}" srcOrd="0" destOrd="0" presId="urn:microsoft.com/office/officeart/2005/8/layout/process1"/>
    <dgm:cxn modelId="{4F38431D-1703-4F31-84CB-276B3B9F1D08}" type="presOf" srcId="{6B5BB38E-BCAA-4719-AF02-215E429C2FB4}" destId="{79D5F7CF-4AD8-4953-8484-D534DACAAEE4}" srcOrd="0" destOrd="0" presId="urn:microsoft.com/office/officeart/2005/8/layout/process1"/>
    <dgm:cxn modelId="{F75F8A1C-87EC-498C-A14D-3A6B5C434DA1}" type="presOf" srcId="{33A45C3F-35FB-4DD8-B668-D2B6D717185B}" destId="{9030006C-88B7-4A24-BB9A-F995EBF9FF08}" srcOrd="0" destOrd="0" presId="urn:microsoft.com/office/officeart/2005/8/layout/process1"/>
    <dgm:cxn modelId="{F9EBE6BB-A133-4050-9DD0-8C62E32896B4}" type="presOf" srcId="{0D64D373-7FD7-4F88-890F-8A2D46DD1C8D}" destId="{2A4BFDD2-24CC-453C-A065-00CFAB1FD4FE}"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68F40F9E-26F0-43FE-AC0F-C65208F70C59}" srcId="{302C4176-C9F2-4351-91B5-9DC569F03FC2}" destId="{BA9AD282-2787-4DCF-8A2E-EFB52752FDAD}" srcOrd="4" destOrd="0" parTransId="{9E87CEBC-051D-4B5F-8CB0-7A5ADAF15B2C}" sibTransId="{B654B0F7-C139-4F0C-AE2C-636A769E5D76}"/>
    <dgm:cxn modelId="{6BA16808-0826-45C4-9C91-51C61322D23F}" type="presOf" srcId="{BA9AD282-2787-4DCF-8A2E-EFB52752FDAD}" destId="{0E253F7F-A505-4817-9D69-73F26212EAC5}" srcOrd="0" destOrd="0" presId="urn:microsoft.com/office/officeart/2005/8/layout/process1"/>
    <dgm:cxn modelId="{0FE98045-EA79-4932-B28B-0EAF2C21BBF8}" type="presOf" srcId="{33A45C3F-35FB-4DD8-B668-D2B6D717185B}" destId="{F56B8E66-57A3-407F-9280-944E494E2D22}"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FCBE6061-160B-4406-9E70-1E38CA5EF627}" type="presOf" srcId="{4BFC72A9-9090-4EAA-BEF1-16EAFBB12263}" destId="{C284630F-F001-4D09-8FDD-CC81563CB974}"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E754465D-9229-4D64-B59C-784B31F5D27E}" type="presOf" srcId="{6B5BB38E-BCAA-4719-AF02-215E429C2FB4}" destId="{ED1E9FA6-29AD-4FB7-961C-15501ACAF58A}" srcOrd="1" destOrd="0" presId="urn:microsoft.com/office/officeart/2005/8/layout/process1"/>
    <dgm:cxn modelId="{81948100-0509-48EE-BF42-CA3E926D9987}" type="presOf" srcId="{AB20AC3C-3E2B-47AD-A64A-A89EE71DB6DD}" destId="{613C202E-E404-4F08-BD91-8FFA846D91B3}" srcOrd="1" destOrd="0" presId="urn:microsoft.com/office/officeart/2005/8/layout/process1"/>
    <dgm:cxn modelId="{3CA63453-DF87-4D4A-BB50-8396E9DFDF2D}" type="presOf" srcId="{65ED1FDE-690C-4084-9EE3-635E91B97481}" destId="{44B11EAD-9F1A-4DD2-8D71-44B2B8271A35}" srcOrd="0" destOrd="0" presId="urn:microsoft.com/office/officeart/2005/8/layout/process1"/>
    <dgm:cxn modelId="{1365BA19-757B-46DF-9050-7F69786C52E1}" type="presOf" srcId="{302C4176-C9F2-4351-91B5-9DC569F03FC2}" destId="{8074717D-FC71-430E-AB9A-D3444FEC6AA4}" srcOrd="0" destOrd="0" presId="urn:microsoft.com/office/officeart/2005/8/layout/process1"/>
    <dgm:cxn modelId="{5682E0B3-23EF-473D-9607-6C066F1933DE}" type="presOf" srcId="{49669C53-121A-4EF8-B7A8-E7511BACA704}" destId="{6E92ED18-7762-4FEB-BEB0-3400405DE5C0}" srcOrd="0"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EC587939-82F4-4267-A21B-4D694E618B7F}" type="presOf" srcId="{65ED1FDE-690C-4084-9EE3-635E91B97481}" destId="{355BF5A8-F57C-40EF-B451-D6C8A6C9EE44}" srcOrd="1" destOrd="0" presId="urn:microsoft.com/office/officeart/2005/8/layout/process1"/>
    <dgm:cxn modelId="{582D9DD9-4C61-481F-A42A-85BFDF813CE1}" type="presParOf" srcId="{8074717D-FC71-430E-AB9A-D3444FEC6AA4}" destId="{C284630F-F001-4D09-8FDD-CC81563CB974}" srcOrd="0" destOrd="0" presId="urn:microsoft.com/office/officeart/2005/8/layout/process1"/>
    <dgm:cxn modelId="{8FEEF0B3-0F7A-4228-B3D9-290AB2ECD9AE}" type="presParOf" srcId="{8074717D-FC71-430E-AB9A-D3444FEC6AA4}" destId="{79D5F7CF-4AD8-4953-8484-D534DACAAEE4}" srcOrd="1" destOrd="0" presId="urn:microsoft.com/office/officeart/2005/8/layout/process1"/>
    <dgm:cxn modelId="{A389511A-F4EA-4665-B71C-3B68CFA17FCB}" type="presParOf" srcId="{79D5F7CF-4AD8-4953-8484-D534DACAAEE4}" destId="{ED1E9FA6-29AD-4FB7-961C-15501ACAF58A}" srcOrd="0" destOrd="0" presId="urn:microsoft.com/office/officeart/2005/8/layout/process1"/>
    <dgm:cxn modelId="{A7DF9A35-781F-42EB-A3BE-0F975B2059F7}" type="presParOf" srcId="{8074717D-FC71-430E-AB9A-D3444FEC6AA4}" destId="{6E92ED18-7762-4FEB-BEB0-3400405DE5C0}" srcOrd="2" destOrd="0" presId="urn:microsoft.com/office/officeart/2005/8/layout/process1"/>
    <dgm:cxn modelId="{47B03783-FF14-45DA-8358-84602AFECEF6}" type="presParOf" srcId="{8074717D-FC71-430E-AB9A-D3444FEC6AA4}" destId="{9FFD1370-65C0-4F03-BDD8-D94EEEADC361}" srcOrd="3" destOrd="0" presId="urn:microsoft.com/office/officeart/2005/8/layout/process1"/>
    <dgm:cxn modelId="{5CA8F372-A5D6-47FA-9F5F-A4A41CC6943B}" type="presParOf" srcId="{9FFD1370-65C0-4F03-BDD8-D94EEEADC361}" destId="{613C202E-E404-4F08-BD91-8FFA846D91B3}" srcOrd="0" destOrd="0" presId="urn:microsoft.com/office/officeart/2005/8/layout/process1"/>
    <dgm:cxn modelId="{C0FBFB38-E578-4300-9C19-11BD2F22C98E}" type="presParOf" srcId="{8074717D-FC71-430E-AB9A-D3444FEC6AA4}" destId="{2A4BFDD2-24CC-453C-A065-00CFAB1FD4FE}" srcOrd="4" destOrd="0" presId="urn:microsoft.com/office/officeart/2005/8/layout/process1"/>
    <dgm:cxn modelId="{34FAADB5-3F7B-47F9-882E-FD6BEEC639E4}" type="presParOf" srcId="{8074717D-FC71-430E-AB9A-D3444FEC6AA4}" destId="{9030006C-88B7-4A24-BB9A-F995EBF9FF08}" srcOrd="5" destOrd="0" presId="urn:microsoft.com/office/officeart/2005/8/layout/process1"/>
    <dgm:cxn modelId="{8D69411B-4B3E-4FB4-AF9A-6974D9AD88CF}" type="presParOf" srcId="{9030006C-88B7-4A24-BB9A-F995EBF9FF08}" destId="{F56B8E66-57A3-407F-9280-944E494E2D22}" srcOrd="0" destOrd="0" presId="urn:microsoft.com/office/officeart/2005/8/layout/process1"/>
    <dgm:cxn modelId="{F5EC9BA4-E4DD-40C4-B309-6049F3CD53AE}" type="presParOf" srcId="{8074717D-FC71-430E-AB9A-D3444FEC6AA4}" destId="{15503B3A-56CA-4E17-9D4D-45B9D12565A8}" srcOrd="6" destOrd="0" presId="urn:microsoft.com/office/officeart/2005/8/layout/process1"/>
    <dgm:cxn modelId="{73D8EC7B-5730-4346-BFF1-5FC8D14226C0}" type="presParOf" srcId="{8074717D-FC71-430E-AB9A-D3444FEC6AA4}" destId="{44B11EAD-9F1A-4DD2-8D71-44B2B8271A35}" srcOrd="7" destOrd="0" presId="urn:microsoft.com/office/officeart/2005/8/layout/process1"/>
    <dgm:cxn modelId="{9AAA163B-482E-4A81-ACE8-A69393248503}" type="presParOf" srcId="{44B11EAD-9F1A-4DD2-8D71-44B2B8271A35}" destId="{355BF5A8-F57C-40EF-B451-D6C8A6C9EE44}" srcOrd="0" destOrd="0" presId="urn:microsoft.com/office/officeart/2005/8/layout/process1"/>
    <dgm:cxn modelId="{18C7A7C5-CFCA-43D2-9B1B-2A1BFC883B64}"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2C4176-C9F2-4351-91B5-9DC569F03FC2}"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49669C53-121A-4EF8-B7A8-E7511BACA704}">
      <dgm:prSet phldrT="[Text]"/>
      <dgm:spPr/>
      <dgm:t>
        <a:bodyPr/>
        <a:lstStyle/>
        <a:p>
          <a:r>
            <a:rPr lang="en-US"/>
            <a:t>Synthesis</a:t>
          </a:r>
        </a:p>
      </dgm:t>
    </dgm:pt>
    <dgm:pt modelId="{DA397A9F-1F32-413E-AF49-AEDF79814BCC}" type="par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AB20AC3C-3E2B-47AD-A64A-A89EE71DB6DD}" type="sibTrans" cxnId="{3ED02C4E-BE3A-449D-9D51-61DFD731D043}">
      <dgm:prSet/>
      <dgm:spPr/>
      <dgm:t>
        <a:bodyPr/>
        <a:lstStyle/>
        <a:p>
          <a:endParaRPr lang="en-US" sz="2000" b="0">
            <a:latin typeface="Verdana" pitchFamily="34" charset="0"/>
            <a:ea typeface="Verdana" pitchFamily="34" charset="0"/>
            <a:cs typeface="Verdana" pitchFamily="34" charset="0"/>
          </a:endParaRPr>
        </a:p>
      </dgm:t>
    </dgm:pt>
    <dgm:pt modelId="{6E390D37-68D7-4828-86E8-7D76F3E64F2C}">
      <dgm:prSet phldrT="[Text]"/>
      <dgm:spPr/>
      <dgm:t>
        <a:bodyPr/>
        <a:lstStyle/>
        <a:p>
          <a:r>
            <a:rPr lang="en-US"/>
            <a:t>Stakeholder Input</a:t>
          </a:r>
        </a:p>
      </dgm:t>
    </dgm:pt>
    <dgm:pt modelId="{FFE371D7-8DDA-412D-B21D-50354AB0F6B6}" type="par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65ED1FDE-690C-4084-9EE3-635E91B97481}" type="sibTrans" cxnId="{EF039362-6049-4AB2-87A3-21EA382FE1CA}">
      <dgm:prSet/>
      <dgm:spPr/>
      <dgm:t>
        <a:bodyPr/>
        <a:lstStyle/>
        <a:p>
          <a:endParaRPr lang="en-US" sz="2000" b="0">
            <a:latin typeface="Verdana" pitchFamily="34" charset="0"/>
            <a:ea typeface="Verdana" pitchFamily="34" charset="0"/>
            <a:cs typeface="Verdana" pitchFamily="34" charset="0"/>
          </a:endParaRPr>
        </a:p>
      </dgm:t>
    </dgm:pt>
    <dgm:pt modelId="{BA9AD282-2787-4DCF-8A2E-EFB52752FDAD}">
      <dgm:prSet phldrT="[Text]"/>
      <dgm:spPr/>
      <dgm:t>
        <a:bodyPr/>
        <a:lstStyle/>
        <a:p>
          <a:r>
            <a:rPr lang="en-US"/>
            <a:t>Implementation Plan</a:t>
          </a:r>
        </a:p>
      </dgm:t>
    </dgm:pt>
    <dgm:pt modelId="{9E87CEBC-051D-4B5F-8CB0-7A5ADAF15B2C}" type="par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B654B0F7-C139-4F0C-AE2C-636A769E5D76}" type="sibTrans" cxnId="{68F40F9E-26F0-43FE-AC0F-C65208F70C59}">
      <dgm:prSet/>
      <dgm:spPr/>
      <dgm:t>
        <a:bodyPr/>
        <a:lstStyle/>
        <a:p>
          <a:endParaRPr lang="en-US" sz="2000" b="0">
            <a:latin typeface="Verdana" pitchFamily="34" charset="0"/>
            <a:ea typeface="Verdana" pitchFamily="34" charset="0"/>
            <a:cs typeface="Verdana" pitchFamily="34" charset="0"/>
          </a:endParaRPr>
        </a:p>
      </dgm:t>
    </dgm:pt>
    <dgm:pt modelId="{0D64D373-7FD7-4F88-890F-8A2D46DD1C8D}">
      <dgm:prSet phldrT="[Text]"/>
      <dgm:spPr/>
      <dgm:t>
        <a:bodyPr/>
        <a:lstStyle/>
        <a:p>
          <a:r>
            <a:rPr lang="en-US" dirty="0"/>
            <a:t>Translation</a:t>
          </a:r>
        </a:p>
      </dgm:t>
    </dgm:pt>
    <dgm:pt modelId="{45C66FA2-13F1-4490-9D21-50FAB53EFC3C}" type="par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33A45C3F-35FB-4DD8-B668-D2B6D717185B}" type="sibTrans" cxnId="{53C3D5DD-4548-4E11-88DE-E194FD08A80E}">
      <dgm:prSet/>
      <dgm:spPr/>
      <dgm:t>
        <a:bodyPr/>
        <a:lstStyle/>
        <a:p>
          <a:endParaRPr lang="en-US" sz="2000" b="0">
            <a:latin typeface="Verdana" pitchFamily="34" charset="0"/>
            <a:ea typeface="Verdana" pitchFamily="34" charset="0"/>
            <a:cs typeface="Verdana" pitchFamily="34" charset="0"/>
          </a:endParaRPr>
        </a:p>
      </dgm:t>
    </dgm:pt>
    <dgm:pt modelId="{4BFC72A9-9090-4EAA-BEF1-16EAFBB12263}">
      <dgm:prSet phldrT="[Text]"/>
      <dgm:spPr/>
      <dgm:t>
        <a:bodyPr/>
        <a:lstStyle/>
        <a:p>
          <a:r>
            <a:rPr lang="en-US"/>
            <a:t>Webinars</a:t>
          </a:r>
        </a:p>
      </dgm:t>
    </dgm:pt>
    <dgm:pt modelId="{6B5BB38E-BCAA-4719-AF02-215E429C2FB4}" type="sib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FD89A8EC-896E-439D-868D-B882CEEBF4B8}" type="parTrans" cxnId="{4BF2A523-1CE2-4497-B5F1-D19CA813D817}">
      <dgm:prSet/>
      <dgm:spPr/>
      <dgm:t>
        <a:bodyPr/>
        <a:lstStyle/>
        <a:p>
          <a:endParaRPr lang="en-US" sz="2000" b="0">
            <a:latin typeface="Verdana" pitchFamily="34" charset="0"/>
            <a:ea typeface="Verdana" pitchFamily="34" charset="0"/>
            <a:cs typeface="Verdana" pitchFamily="34" charset="0"/>
          </a:endParaRPr>
        </a:p>
      </dgm:t>
    </dgm:pt>
    <dgm:pt modelId="{8074717D-FC71-430E-AB9A-D3444FEC6AA4}" type="pres">
      <dgm:prSet presAssocID="{302C4176-C9F2-4351-91B5-9DC569F03FC2}" presName="Name0" presStyleCnt="0">
        <dgm:presLayoutVars>
          <dgm:dir/>
          <dgm:resizeHandles val="exact"/>
        </dgm:presLayoutVars>
      </dgm:prSet>
      <dgm:spPr/>
      <dgm:t>
        <a:bodyPr/>
        <a:lstStyle/>
        <a:p>
          <a:endParaRPr lang="en-US"/>
        </a:p>
      </dgm:t>
    </dgm:pt>
    <dgm:pt modelId="{C284630F-F001-4D09-8FDD-CC81563CB974}" type="pres">
      <dgm:prSet presAssocID="{4BFC72A9-9090-4EAA-BEF1-16EAFBB12263}" presName="node" presStyleLbl="node1" presStyleIdx="0" presStyleCnt="5">
        <dgm:presLayoutVars>
          <dgm:bulletEnabled val="1"/>
        </dgm:presLayoutVars>
      </dgm:prSet>
      <dgm:spPr/>
      <dgm:t>
        <a:bodyPr/>
        <a:lstStyle/>
        <a:p>
          <a:endParaRPr lang="en-US"/>
        </a:p>
      </dgm:t>
    </dgm:pt>
    <dgm:pt modelId="{79D5F7CF-4AD8-4953-8484-D534DACAAEE4}" type="pres">
      <dgm:prSet presAssocID="{6B5BB38E-BCAA-4719-AF02-215E429C2FB4}" presName="sibTrans" presStyleLbl="sibTrans2D1" presStyleIdx="0" presStyleCnt="4"/>
      <dgm:spPr/>
      <dgm:t>
        <a:bodyPr/>
        <a:lstStyle/>
        <a:p>
          <a:endParaRPr lang="en-US"/>
        </a:p>
      </dgm:t>
    </dgm:pt>
    <dgm:pt modelId="{ED1E9FA6-29AD-4FB7-961C-15501ACAF58A}" type="pres">
      <dgm:prSet presAssocID="{6B5BB38E-BCAA-4719-AF02-215E429C2FB4}" presName="connectorText" presStyleLbl="sibTrans2D1" presStyleIdx="0" presStyleCnt="4"/>
      <dgm:spPr/>
      <dgm:t>
        <a:bodyPr/>
        <a:lstStyle/>
        <a:p>
          <a:endParaRPr lang="en-US"/>
        </a:p>
      </dgm:t>
    </dgm:pt>
    <dgm:pt modelId="{6E92ED18-7762-4FEB-BEB0-3400405DE5C0}" type="pres">
      <dgm:prSet presAssocID="{49669C53-121A-4EF8-B7A8-E7511BACA704}" presName="node" presStyleLbl="node1" presStyleIdx="1" presStyleCnt="5">
        <dgm:presLayoutVars>
          <dgm:bulletEnabled val="1"/>
        </dgm:presLayoutVars>
      </dgm:prSet>
      <dgm:spPr/>
      <dgm:t>
        <a:bodyPr/>
        <a:lstStyle/>
        <a:p>
          <a:endParaRPr lang="en-US"/>
        </a:p>
      </dgm:t>
    </dgm:pt>
    <dgm:pt modelId="{9FFD1370-65C0-4F03-BDD8-D94EEEADC361}" type="pres">
      <dgm:prSet presAssocID="{AB20AC3C-3E2B-47AD-A64A-A89EE71DB6DD}" presName="sibTrans" presStyleLbl="sibTrans2D1" presStyleIdx="1" presStyleCnt="4"/>
      <dgm:spPr/>
      <dgm:t>
        <a:bodyPr/>
        <a:lstStyle/>
        <a:p>
          <a:endParaRPr lang="en-US"/>
        </a:p>
      </dgm:t>
    </dgm:pt>
    <dgm:pt modelId="{613C202E-E404-4F08-BD91-8FFA846D91B3}" type="pres">
      <dgm:prSet presAssocID="{AB20AC3C-3E2B-47AD-A64A-A89EE71DB6DD}" presName="connectorText" presStyleLbl="sibTrans2D1" presStyleIdx="1" presStyleCnt="4"/>
      <dgm:spPr/>
      <dgm:t>
        <a:bodyPr/>
        <a:lstStyle/>
        <a:p>
          <a:endParaRPr lang="en-US"/>
        </a:p>
      </dgm:t>
    </dgm:pt>
    <dgm:pt modelId="{2A4BFDD2-24CC-453C-A065-00CFAB1FD4FE}" type="pres">
      <dgm:prSet presAssocID="{0D64D373-7FD7-4F88-890F-8A2D46DD1C8D}" presName="node" presStyleLbl="node1" presStyleIdx="2" presStyleCnt="5">
        <dgm:presLayoutVars>
          <dgm:bulletEnabled val="1"/>
        </dgm:presLayoutVars>
      </dgm:prSet>
      <dgm:spPr/>
      <dgm:t>
        <a:bodyPr/>
        <a:lstStyle/>
        <a:p>
          <a:endParaRPr lang="en-US"/>
        </a:p>
      </dgm:t>
    </dgm:pt>
    <dgm:pt modelId="{9030006C-88B7-4A24-BB9A-F995EBF9FF08}" type="pres">
      <dgm:prSet presAssocID="{33A45C3F-35FB-4DD8-B668-D2B6D717185B}" presName="sibTrans" presStyleLbl="sibTrans2D1" presStyleIdx="2" presStyleCnt="4"/>
      <dgm:spPr/>
      <dgm:t>
        <a:bodyPr/>
        <a:lstStyle/>
        <a:p>
          <a:endParaRPr lang="en-US"/>
        </a:p>
      </dgm:t>
    </dgm:pt>
    <dgm:pt modelId="{F56B8E66-57A3-407F-9280-944E494E2D22}" type="pres">
      <dgm:prSet presAssocID="{33A45C3F-35FB-4DD8-B668-D2B6D717185B}" presName="connectorText" presStyleLbl="sibTrans2D1" presStyleIdx="2" presStyleCnt="4"/>
      <dgm:spPr/>
      <dgm:t>
        <a:bodyPr/>
        <a:lstStyle/>
        <a:p>
          <a:endParaRPr lang="en-US"/>
        </a:p>
      </dgm:t>
    </dgm:pt>
    <dgm:pt modelId="{15503B3A-56CA-4E17-9D4D-45B9D12565A8}" type="pres">
      <dgm:prSet presAssocID="{6E390D37-68D7-4828-86E8-7D76F3E64F2C}" presName="node" presStyleLbl="node1" presStyleIdx="3" presStyleCnt="5">
        <dgm:presLayoutVars>
          <dgm:bulletEnabled val="1"/>
        </dgm:presLayoutVars>
      </dgm:prSet>
      <dgm:spPr/>
      <dgm:t>
        <a:bodyPr/>
        <a:lstStyle/>
        <a:p>
          <a:endParaRPr lang="en-US"/>
        </a:p>
      </dgm:t>
    </dgm:pt>
    <dgm:pt modelId="{44B11EAD-9F1A-4DD2-8D71-44B2B8271A35}" type="pres">
      <dgm:prSet presAssocID="{65ED1FDE-690C-4084-9EE3-635E91B97481}" presName="sibTrans" presStyleLbl="sibTrans2D1" presStyleIdx="3" presStyleCnt="4"/>
      <dgm:spPr/>
      <dgm:t>
        <a:bodyPr/>
        <a:lstStyle/>
        <a:p>
          <a:endParaRPr lang="en-US"/>
        </a:p>
      </dgm:t>
    </dgm:pt>
    <dgm:pt modelId="{355BF5A8-F57C-40EF-B451-D6C8A6C9EE44}" type="pres">
      <dgm:prSet presAssocID="{65ED1FDE-690C-4084-9EE3-635E91B97481}" presName="connectorText" presStyleLbl="sibTrans2D1" presStyleIdx="3" presStyleCnt="4"/>
      <dgm:spPr/>
      <dgm:t>
        <a:bodyPr/>
        <a:lstStyle/>
        <a:p>
          <a:endParaRPr lang="en-US"/>
        </a:p>
      </dgm:t>
    </dgm:pt>
    <dgm:pt modelId="{0E253F7F-A505-4817-9D69-73F26212EAC5}" type="pres">
      <dgm:prSet presAssocID="{BA9AD282-2787-4DCF-8A2E-EFB52752FDAD}" presName="node" presStyleLbl="node1" presStyleIdx="4" presStyleCnt="5">
        <dgm:presLayoutVars>
          <dgm:bulletEnabled val="1"/>
        </dgm:presLayoutVars>
      </dgm:prSet>
      <dgm:spPr/>
      <dgm:t>
        <a:bodyPr/>
        <a:lstStyle/>
        <a:p>
          <a:endParaRPr lang="en-US"/>
        </a:p>
      </dgm:t>
    </dgm:pt>
  </dgm:ptLst>
  <dgm:cxnLst>
    <dgm:cxn modelId="{2840732B-4DF0-4A01-A904-2BD2D2E4A894}" type="presOf" srcId="{33A45C3F-35FB-4DD8-B668-D2B6D717185B}" destId="{9030006C-88B7-4A24-BB9A-F995EBF9FF08}" srcOrd="0" destOrd="0" presId="urn:microsoft.com/office/officeart/2005/8/layout/process1"/>
    <dgm:cxn modelId="{E708268B-0CE8-4A15-A978-626DC1DE9218}" type="presOf" srcId="{6B5BB38E-BCAA-4719-AF02-215E429C2FB4}" destId="{79D5F7CF-4AD8-4953-8484-D534DACAAEE4}" srcOrd="0" destOrd="0" presId="urn:microsoft.com/office/officeart/2005/8/layout/process1"/>
    <dgm:cxn modelId="{D229D568-8A3E-4FC0-BF64-33A21A5FAB3B}" type="presOf" srcId="{302C4176-C9F2-4351-91B5-9DC569F03FC2}" destId="{8074717D-FC71-430E-AB9A-D3444FEC6AA4}" srcOrd="0" destOrd="0" presId="urn:microsoft.com/office/officeart/2005/8/layout/process1"/>
    <dgm:cxn modelId="{EF039362-6049-4AB2-87A3-21EA382FE1CA}" srcId="{302C4176-C9F2-4351-91B5-9DC569F03FC2}" destId="{6E390D37-68D7-4828-86E8-7D76F3E64F2C}" srcOrd="3" destOrd="0" parTransId="{FFE371D7-8DDA-412D-B21D-50354AB0F6B6}" sibTransId="{65ED1FDE-690C-4084-9EE3-635E91B97481}"/>
    <dgm:cxn modelId="{68F40F9E-26F0-43FE-AC0F-C65208F70C59}" srcId="{302C4176-C9F2-4351-91B5-9DC569F03FC2}" destId="{BA9AD282-2787-4DCF-8A2E-EFB52752FDAD}" srcOrd="4" destOrd="0" parTransId="{9E87CEBC-051D-4B5F-8CB0-7A5ADAF15B2C}" sibTransId="{B654B0F7-C139-4F0C-AE2C-636A769E5D76}"/>
    <dgm:cxn modelId="{5DB136F5-3455-4D33-8ED8-1AB5B56A7968}" type="presOf" srcId="{65ED1FDE-690C-4084-9EE3-635E91B97481}" destId="{44B11EAD-9F1A-4DD2-8D71-44B2B8271A35}" srcOrd="0" destOrd="0" presId="urn:microsoft.com/office/officeart/2005/8/layout/process1"/>
    <dgm:cxn modelId="{12BFC432-E9E3-4FAE-91A0-D23348CA82F5}" type="presOf" srcId="{4BFC72A9-9090-4EAA-BEF1-16EAFBB12263}" destId="{C284630F-F001-4D09-8FDD-CC81563CB974}" srcOrd="0" destOrd="0" presId="urn:microsoft.com/office/officeart/2005/8/layout/process1"/>
    <dgm:cxn modelId="{AE4EEA6B-54D5-4BCE-88AA-B2A7F76536C2}" type="presOf" srcId="{0D64D373-7FD7-4F88-890F-8A2D46DD1C8D}" destId="{2A4BFDD2-24CC-453C-A065-00CFAB1FD4FE}" srcOrd="0" destOrd="0" presId="urn:microsoft.com/office/officeart/2005/8/layout/process1"/>
    <dgm:cxn modelId="{3E22E5ED-2F42-42D3-B275-24FBA5916542}" type="presOf" srcId="{65ED1FDE-690C-4084-9EE3-635E91B97481}" destId="{355BF5A8-F57C-40EF-B451-D6C8A6C9EE44}" srcOrd="1" destOrd="0" presId="urn:microsoft.com/office/officeart/2005/8/layout/process1"/>
    <dgm:cxn modelId="{3ED02C4E-BE3A-449D-9D51-61DFD731D043}" srcId="{302C4176-C9F2-4351-91B5-9DC569F03FC2}" destId="{49669C53-121A-4EF8-B7A8-E7511BACA704}" srcOrd="1" destOrd="0" parTransId="{DA397A9F-1F32-413E-AF49-AEDF79814BCC}" sibTransId="{AB20AC3C-3E2B-47AD-A64A-A89EE71DB6DD}"/>
    <dgm:cxn modelId="{8FB9F260-E11A-4A13-B513-0274DC8208A8}" type="presOf" srcId="{BA9AD282-2787-4DCF-8A2E-EFB52752FDAD}" destId="{0E253F7F-A505-4817-9D69-73F26212EAC5}" srcOrd="0" destOrd="0" presId="urn:microsoft.com/office/officeart/2005/8/layout/process1"/>
    <dgm:cxn modelId="{4BF2A523-1CE2-4497-B5F1-D19CA813D817}" srcId="{302C4176-C9F2-4351-91B5-9DC569F03FC2}" destId="{4BFC72A9-9090-4EAA-BEF1-16EAFBB12263}" srcOrd="0" destOrd="0" parTransId="{FD89A8EC-896E-439D-868D-B882CEEBF4B8}" sibTransId="{6B5BB38E-BCAA-4719-AF02-215E429C2FB4}"/>
    <dgm:cxn modelId="{1604F11C-E2CD-4878-9A8A-4C1B373B25F6}" type="presOf" srcId="{AB20AC3C-3E2B-47AD-A64A-A89EE71DB6DD}" destId="{9FFD1370-65C0-4F03-BDD8-D94EEEADC361}" srcOrd="0" destOrd="0" presId="urn:microsoft.com/office/officeart/2005/8/layout/process1"/>
    <dgm:cxn modelId="{67D487C0-E119-4D18-BB05-913F195B9917}" type="presOf" srcId="{6E390D37-68D7-4828-86E8-7D76F3E64F2C}" destId="{15503B3A-56CA-4E17-9D4D-45B9D12565A8}" srcOrd="0" destOrd="0" presId="urn:microsoft.com/office/officeart/2005/8/layout/process1"/>
    <dgm:cxn modelId="{36D4E7FA-A9D5-4934-B265-099B7388714A}" type="presOf" srcId="{6B5BB38E-BCAA-4719-AF02-215E429C2FB4}" destId="{ED1E9FA6-29AD-4FB7-961C-15501ACAF58A}" srcOrd="1" destOrd="0" presId="urn:microsoft.com/office/officeart/2005/8/layout/process1"/>
    <dgm:cxn modelId="{ADAD5A02-A3B2-4FF7-A727-9E7D3CBBA488}" type="presOf" srcId="{49669C53-121A-4EF8-B7A8-E7511BACA704}" destId="{6E92ED18-7762-4FEB-BEB0-3400405DE5C0}" srcOrd="0" destOrd="0" presId="urn:microsoft.com/office/officeart/2005/8/layout/process1"/>
    <dgm:cxn modelId="{8EEA084E-63ED-4A3C-A212-248F70757F35}" type="presOf" srcId="{AB20AC3C-3E2B-47AD-A64A-A89EE71DB6DD}" destId="{613C202E-E404-4F08-BD91-8FFA846D91B3}" srcOrd="1" destOrd="0" presId="urn:microsoft.com/office/officeart/2005/8/layout/process1"/>
    <dgm:cxn modelId="{A088697D-734D-4AD9-AE1A-1C8CAB9B30A5}" type="presOf" srcId="{33A45C3F-35FB-4DD8-B668-D2B6D717185B}" destId="{F56B8E66-57A3-407F-9280-944E494E2D22}" srcOrd="1" destOrd="0" presId="urn:microsoft.com/office/officeart/2005/8/layout/process1"/>
    <dgm:cxn modelId="{53C3D5DD-4548-4E11-88DE-E194FD08A80E}" srcId="{302C4176-C9F2-4351-91B5-9DC569F03FC2}" destId="{0D64D373-7FD7-4F88-890F-8A2D46DD1C8D}" srcOrd="2" destOrd="0" parTransId="{45C66FA2-13F1-4490-9D21-50FAB53EFC3C}" sibTransId="{33A45C3F-35FB-4DD8-B668-D2B6D717185B}"/>
    <dgm:cxn modelId="{A0872CB8-B546-4B9A-8FC2-8B6403B21FE9}" type="presParOf" srcId="{8074717D-FC71-430E-AB9A-D3444FEC6AA4}" destId="{C284630F-F001-4D09-8FDD-CC81563CB974}" srcOrd="0" destOrd="0" presId="urn:microsoft.com/office/officeart/2005/8/layout/process1"/>
    <dgm:cxn modelId="{FC5E45E7-C04F-40F7-813B-83485539E388}" type="presParOf" srcId="{8074717D-FC71-430E-AB9A-D3444FEC6AA4}" destId="{79D5F7CF-4AD8-4953-8484-D534DACAAEE4}" srcOrd="1" destOrd="0" presId="urn:microsoft.com/office/officeart/2005/8/layout/process1"/>
    <dgm:cxn modelId="{F4E31321-EC13-4EC3-A8F2-15DA219F8875}" type="presParOf" srcId="{79D5F7CF-4AD8-4953-8484-D534DACAAEE4}" destId="{ED1E9FA6-29AD-4FB7-961C-15501ACAF58A}" srcOrd="0" destOrd="0" presId="urn:microsoft.com/office/officeart/2005/8/layout/process1"/>
    <dgm:cxn modelId="{7CB88FA4-F4C2-4680-9EB3-174B5730DD01}" type="presParOf" srcId="{8074717D-FC71-430E-AB9A-D3444FEC6AA4}" destId="{6E92ED18-7762-4FEB-BEB0-3400405DE5C0}" srcOrd="2" destOrd="0" presId="urn:microsoft.com/office/officeart/2005/8/layout/process1"/>
    <dgm:cxn modelId="{41B0FAD6-E757-44BC-B9FC-7237EFDA581D}" type="presParOf" srcId="{8074717D-FC71-430E-AB9A-D3444FEC6AA4}" destId="{9FFD1370-65C0-4F03-BDD8-D94EEEADC361}" srcOrd="3" destOrd="0" presId="urn:microsoft.com/office/officeart/2005/8/layout/process1"/>
    <dgm:cxn modelId="{84FAEF0D-FE17-44B5-9A25-E22686F01B21}" type="presParOf" srcId="{9FFD1370-65C0-4F03-BDD8-D94EEEADC361}" destId="{613C202E-E404-4F08-BD91-8FFA846D91B3}" srcOrd="0" destOrd="0" presId="urn:microsoft.com/office/officeart/2005/8/layout/process1"/>
    <dgm:cxn modelId="{20C2D43D-5910-44FE-A5F8-C9988D3B8DD4}" type="presParOf" srcId="{8074717D-FC71-430E-AB9A-D3444FEC6AA4}" destId="{2A4BFDD2-24CC-453C-A065-00CFAB1FD4FE}" srcOrd="4" destOrd="0" presId="urn:microsoft.com/office/officeart/2005/8/layout/process1"/>
    <dgm:cxn modelId="{37DD8A53-C7C5-4D91-AA38-CC7B4DE27214}" type="presParOf" srcId="{8074717D-FC71-430E-AB9A-D3444FEC6AA4}" destId="{9030006C-88B7-4A24-BB9A-F995EBF9FF08}" srcOrd="5" destOrd="0" presId="urn:microsoft.com/office/officeart/2005/8/layout/process1"/>
    <dgm:cxn modelId="{897D0864-AD77-4ACE-9E20-2BADAF782AD5}" type="presParOf" srcId="{9030006C-88B7-4A24-BB9A-F995EBF9FF08}" destId="{F56B8E66-57A3-407F-9280-944E494E2D22}" srcOrd="0" destOrd="0" presId="urn:microsoft.com/office/officeart/2005/8/layout/process1"/>
    <dgm:cxn modelId="{DA1A562E-4210-429E-BCBC-42BE05EB0528}" type="presParOf" srcId="{8074717D-FC71-430E-AB9A-D3444FEC6AA4}" destId="{15503B3A-56CA-4E17-9D4D-45B9D12565A8}" srcOrd="6" destOrd="0" presId="urn:microsoft.com/office/officeart/2005/8/layout/process1"/>
    <dgm:cxn modelId="{9C19E2F2-DB29-441E-83AC-4052AECD3BF3}" type="presParOf" srcId="{8074717D-FC71-430E-AB9A-D3444FEC6AA4}" destId="{44B11EAD-9F1A-4DD2-8D71-44B2B8271A35}" srcOrd="7" destOrd="0" presId="urn:microsoft.com/office/officeart/2005/8/layout/process1"/>
    <dgm:cxn modelId="{3DD0E163-0443-44E1-B4AC-D807A7FB0599}" type="presParOf" srcId="{44B11EAD-9F1A-4DD2-8D71-44B2B8271A35}" destId="{355BF5A8-F57C-40EF-B451-D6C8A6C9EE44}" srcOrd="0" destOrd="0" presId="urn:microsoft.com/office/officeart/2005/8/layout/process1"/>
    <dgm:cxn modelId="{15EDDE83-2090-41B0-9AD1-72033B22D0FB}" type="presParOf" srcId="{8074717D-FC71-430E-AB9A-D3444FEC6AA4}" destId="{0E253F7F-A505-4817-9D69-73F26212EAC5}"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630F-F001-4D09-8FDD-CC81563CB974}">
      <dsp:nvSpPr>
        <dsp:cNvPr id="0" name=""/>
        <dsp:cNvSpPr/>
      </dsp:nvSpPr>
      <dsp:spPr>
        <a:xfrm>
          <a:off x="4335" y="1363653"/>
          <a:ext cx="1344113" cy="8064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Webinars</a:t>
          </a:r>
        </a:p>
      </dsp:txBody>
      <dsp:txXfrm>
        <a:off x="27956" y="1387274"/>
        <a:ext cx="1296871" cy="759225"/>
      </dsp:txXfrm>
    </dsp:sp>
    <dsp:sp modelId="{79D5F7CF-4AD8-4953-8484-D534DACAAEE4}">
      <dsp:nvSpPr>
        <dsp:cNvPr id="0" name=""/>
        <dsp:cNvSpPr/>
      </dsp:nvSpPr>
      <dsp:spPr>
        <a:xfrm>
          <a:off x="1482860" y="1600217"/>
          <a:ext cx="284952" cy="33334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1482860" y="1666885"/>
        <a:ext cx="199466" cy="200004"/>
      </dsp:txXfrm>
    </dsp:sp>
    <dsp:sp modelId="{6E92ED18-7762-4FEB-BEB0-3400405DE5C0}">
      <dsp:nvSpPr>
        <dsp:cNvPr id="0" name=""/>
        <dsp:cNvSpPr/>
      </dsp:nvSpPr>
      <dsp:spPr>
        <a:xfrm>
          <a:off x="1886094" y="1363653"/>
          <a:ext cx="1344113" cy="806467"/>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Synthesis</a:t>
          </a:r>
        </a:p>
      </dsp:txBody>
      <dsp:txXfrm>
        <a:off x="1909715" y="1387274"/>
        <a:ext cx="1296871" cy="759225"/>
      </dsp:txXfrm>
    </dsp:sp>
    <dsp:sp modelId="{9FFD1370-65C0-4F03-BDD8-D94EEEADC361}">
      <dsp:nvSpPr>
        <dsp:cNvPr id="0" name=""/>
        <dsp:cNvSpPr/>
      </dsp:nvSpPr>
      <dsp:spPr>
        <a:xfrm>
          <a:off x="3364618" y="1600217"/>
          <a:ext cx="284952" cy="333340"/>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3364618" y="1666885"/>
        <a:ext cx="199466" cy="200004"/>
      </dsp:txXfrm>
    </dsp:sp>
    <dsp:sp modelId="{2A4BFDD2-24CC-453C-A065-00CFAB1FD4FE}">
      <dsp:nvSpPr>
        <dsp:cNvPr id="0" name=""/>
        <dsp:cNvSpPr/>
      </dsp:nvSpPr>
      <dsp:spPr>
        <a:xfrm>
          <a:off x="3767852" y="1363653"/>
          <a:ext cx="1344113" cy="806467"/>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Translation</a:t>
          </a:r>
        </a:p>
      </dsp:txBody>
      <dsp:txXfrm>
        <a:off x="3791473" y="1387274"/>
        <a:ext cx="1296871" cy="759225"/>
      </dsp:txXfrm>
    </dsp:sp>
    <dsp:sp modelId="{9030006C-88B7-4A24-BB9A-F995EBF9FF08}">
      <dsp:nvSpPr>
        <dsp:cNvPr id="0" name=""/>
        <dsp:cNvSpPr/>
      </dsp:nvSpPr>
      <dsp:spPr>
        <a:xfrm>
          <a:off x="5246377" y="1600217"/>
          <a:ext cx="284952" cy="333340"/>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5246377" y="1666885"/>
        <a:ext cx="199466" cy="200004"/>
      </dsp:txXfrm>
    </dsp:sp>
    <dsp:sp modelId="{15503B3A-56CA-4E17-9D4D-45B9D12565A8}">
      <dsp:nvSpPr>
        <dsp:cNvPr id="0" name=""/>
        <dsp:cNvSpPr/>
      </dsp:nvSpPr>
      <dsp:spPr>
        <a:xfrm>
          <a:off x="5649611" y="1363653"/>
          <a:ext cx="1344113" cy="806467"/>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Stakeholder Input</a:t>
          </a:r>
        </a:p>
      </dsp:txBody>
      <dsp:txXfrm>
        <a:off x="5673232" y="1387274"/>
        <a:ext cx="1296871" cy="759225"/>
      </dsp:txXfrm>
    </dsp:sp>
    <dsp:sp modelId="{44B11EAD-9F1A-4DD2-8D71-44B2B8271A35}">
      <dsp:nvSpPr>
        <dsp:cNvPr id="0" name=""/>
        <dsp:cNvSpPr/>
      </dsp:nvSpPr>
      <dsp:spPr>
        <a:xfrm>
          <a:off x="7128135" y="1600217"/>
          <a:ext cx="284952" cy="333340"/>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a:latin typeface="Verdana" pitchFamily="34" charset="0"/>
            <a:ea typeface="Verdana" pitchFamily="34" charset="0"/>
            <a:cs typeface="Verdana" pitchFamily="34" charset="0"/>
          </a:endParaRPr>
        </a:p>
      </dsp:txBody>
      <dsp:txXfrm>
        <a:off x="7128135" y="1666885"/>
        <a:ext cx="199466" cy="200004"/>
      </dsp:txXfrm>
    </dsp:sp>
    <dsp:sp modelId="{0E253F7F-A505-4817-9D69-73F26212EAC5}">
      <dsp:nvSpPr>
        <dsp:cNvPr id="0" name=""/>
        <dsp:cNvSpPr/>
      </dsp:nvSpPr>
      <dsp:spPr>
        <a:xfrm>
          <a:off x="7531369" y="1363653"/>
          <a:ext cx="1344113" cy="80646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Implementation Plan</a:t>
          </a:r>
        </a:p>
      </dsp:txBody>
      <dsp:txXfrm>
        <a:off x="7554990" y="1387274"/>
        <a:ext cx="1296871" cy="7592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986A45-0622-49EB-8F99-7CF3C9592D88}" type="datetimeFigureOut">
              <a:rPr lang="en-US" smtClean="0"/>
              <a:t>6/18/2015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5689DA-5B7A-4494-8E81-D6E09BB5692C}" type="slidenum">
              <a:rPr lang="en-US" smtClean="0"/>
              <a:t>‹#›</a:t>
            </a:fld>
            <a:endParaRPr lang="en-US"/>
          </a:p>
        </p:txBody>
      </p:sp>
    </p:spTree>
    <p:extLst>
      <p:ext uri="{BB962C8B-B14F-4D97-AF65-F5344CB8AC3E}">
        <p14:creationId xmlns:p14="http://schemas.microsoft.com/office/powerpoint/2010/main" val="223646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Formed in Sept 2013, 11 steering committee members from academia,</a:t>
            </a:r>
            <a:r>
              <a:rPr lang="en-US" baseline="0" dirty="0" smtClean="0"/>
              <a:t> industry, nonprofit and federal agency</a:t>
            </a:r>
            <a:endParaRPr lang="en-US" dirty="0"/>
          </a:p>
        </p:txBody>
      </p:sp>
      <p:sp>
        <p:nvSpPr>
          <p:cNvPr id="4" name="Slide Number Placeholder 3"/>
          <p:cNvSpPr>
            <a:spLocks noGrp="1"/>
          </p:cNvSpPr>
          <p:nvPr>
            <p:ph type="sldNum" sz="quarter" idx="10"/>
          </p:nvPr>
        </p:nvSpPr>
        <p:spPr/>
        <p:txBody>
          <a:bodyPr/>
          <a:lstStyle/>
          <a:p>
            <a:fld id="{BCC128DF-9D96-E748-811C-715D93284F5B}" type="slidenum">
              <a:rPr lang="en-US" smtClean="0"/>
              <a:t>1</a:t>
            </a:fld>
            <a:endParaRPr lang="en-US"/>
          </a:p>
        </p:txBody>
      </p:sp>
    </p:spTree>
    <p:extLst>
      <p:ext uri="{BB962C8B-B14F-4D97-AF65-F5344CB8AC3E}">
        <p14:creationId xmlns:p14="http://schemas.microsoft.com/office/powerpoint/2010/main" val="671189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09" indent="-285734">
              <a:defRPr sz="2400">
                <a:solidFill>
                  <a:schemeClr val="tx1"/>
                </a:solidFill>
                <a:latin typeface="Arial" charset="0"/>
                <a:ea typeface="ＭＳ Ｐゴシック" charset="0"/>
              </a:defRPr>
            </a:lvl2pPr>
            <a:lvl3pPr marL="1142937" indent="-228587">
              <a:defRPr sz="2400">
                <a:solidFill>
                  <a:schemeClr val="tx1"/>
                </a:solidFill>
                <a:latin typeface="Arial" charset="0"/>
                <a:ea typeface="ＭＳ Ｐゴシック" charset="0"/>
              </a:defRPr>
            </a:lvl3pPr>
            <a:lvl4pPr marL="1600112" indent="-228587">
              <a:defRPr sz="2400">
                <a:solidFill>
                  <a:schemeClr val="tx1"/>
                </a:solidFill>
                <a:latin typeface="Arial" charset="0"/>
                <a:ea typeface="ＭＳ Ｐゴシック" charset="0"/>
              </a:defRPr>
            </a:lvl4pPr>
            <a:lvl5pPr marL="2057287" indent="-228587">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fld id="{83B8B6F4-DEF8-A947-92BC-3D00E04DD8DB}" type="slidenum">
              <a:rPr lang="en-US" sz="1200"/>
              <a:pPr/>
              <a:t>18</a:t>
            </a:fld>
            <a:endParaRPr lang="en-US" sz="1200"/>
          </a:p>
        </p:txBody>
      </p:sp>
      <p:sp>
        <p:nvSpPr>
          <p:cNvPr id="35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a:noFill/>
        </p:spPr>
        <p:txBody>
          <a:bodyPr/>
          <a:lstStyle/>
          <a:p>
            <a:pPr eaLnBrk="1" hangingPunct="1"/>
            <a:r>
              <a:rPr lang="en-US"/>
              <a:t>Reis (2011) not all calcifying organisms show a decrease in rate of calcification in response to lower pH. You have to read this graph backwards. Lower omega aragonite corresponds to lower pH so the pH increases here from left to right.</a:t>
            </a:r>
          </a:p>
          <a:p>
            <a:pPr eaLnBrk="1" hangingPunct="1"/>
            <a:r>
              <a:rPr lang="en-US"/>
              <a:t>You can see that as the pH decreases there is an decreased rate of calcification in organisms like oysters. But There is almost no change in some organisms like Periwinkles. Some organisms like conch seem to be able to maintain calcification until a certain threshold and then decrease. Some organisms like shrimp might actually increase calcification under lower pH.</a:t>
            </a:r>
          </a:p>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8A90C4-9F3A-43C6-8C96-BADE167ECC68}"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4644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8A90C4-9F3A-43C6-8C96-BADE167ECC68}"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4644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Figure 7: This figure is a representation of our current capacity for ocean acidification research and monitoring in the NECAN region. Represented on this map are laboratories researching ocean acidification, along with its effects on biology, buoys which are monitoring carbonate chemistry parameters, as well as vessel cruise tracks and the associated sampling waypoints. It should be noted that the cruise tracks are only representative of a possible route – the actual path a vessel will follow during a monitoring cruise varies each time. During these cruises, pCO2 in the water is continuously measured via a flow through system while discrete measurements are taken at the waypoints. One exception to this is the OOI maintenance cruise from WHOI to the Pioneer Array, during which the vessel is stopped at random locations for discrete sampling – no continual monitoring is done (and so, this cruise track is marked by dots instead of dashes). Frequency of sampling, through out the region, ranges from per second to per four years. Frequency of cruises is measured by how many times per year the cruise runs. Some monitoring locations are sampled at multiple frequencies (e.g., the UNH/NERACOOS buoy in Great Bay which is continuously monitoring pCO2 in the water but TA, DIC and pH are discretely sampled biweekly), in this case, the location is marked with a dual colored symbol.</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30</a:t>
            </a:fld>
            <a:endParaRPr lang="en-US"/>
          </a:p>
        </p:txBody>
      </p:sp>
    </p:spTree>
    <p:extLst>
      <p:ext uri="{BB962C8B-B14F-4D97-AF65-F5344CB8AC3E}">
        <p14:creationId xmlns:p14="http://schemas.microsoft.com/office/powerpoint/2010/main" val="19920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74D87-AF71-D042-BBFF-A4C25023DF26}"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2815044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8A90C4-9F3A-43C6-8C96-BADE167ECC68}"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3037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8A90C4-9F3A-43C6-8C96-BADE167ECC68}"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51182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39446-6953-447E-A4E3-E7CFBF870046}" type="slidenum">
              <a:rPr lang="en-US" smtClean="0"/>
              <a:t>6</a:t>
            </a:fld>
            <a:endParaRPr lang="en-US"/>
          </a:p>
        </p:txBody>
      </p:sp>
    </p:spTree>
    <p:extLst>
      <p:ext uri="{BB962C8B-B14F-4D97-AF65-F5344CB8AC3E}">
        <p14:creationId xmlns:p14="http://schemas.microsoft.com/office/powerpoint/2010/main" val="305681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8667A-053B-447C-9203-16C85E8A0BE0}" type="slidenum">
              <a:rPr lang="en-US" smtClean="0"/>
              <a:t>8</a:t>
            </a:fld>
            <a:endParaRPr lang="en-US"/>
          </a:p>
        </p:txBody>
      </p:sp>
    </p:spTree>
    <p:extLst>
      <p:ext uri="{BB962C8B-B14F-4D97-AF65-F5344CB8AC3E}">
        <p14:creationId xmlns:p14="http://schemas.microsoft.com/office/powerpoint/2010/main" val="3122390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(SST=25 C, SSS=35): It takes 27,729 CO2 molecules invading into the ocean water to create </a:t>
            </a:r>
            <a:r>
              <a:rPr lang="en-US" b="1" dirty="0"/>
              <a:t>1</a:t>
            </a:r>
            <a:r>
              <a:rPr lang="en-US" dirty="0"/>
              <a:t> H+ ion.  In this process 17,813 CO3 ions are consumed, 44,040 HCO3 are produced and 1500 (</a:t>
            </a:r>
            <a:r>
              <a:rPr lang="en-US" dirty="0" err="1"/>
              <a:t>undissociated</a:t>
            </a:r>
            <a:r>
              <a:rPr lang="en-US" dirty="0"/>
              <a:t>) CO2 molecule are  added.  </a:t>
            </a:r>
          </a:p>
          <a:p>
            <a:endParaRPr lang="en-US" dirty="0"/>
          </a:p>
        </p:txBody>
      </p:sp>
      <p:sp>
        <p:nvSpPr>
          <p:cNvPr id="4" name="Slide Number Placeholder 3"/>
          <p:cNvSpPr>
            <a:spLocks noGrp="1"/>
          </p:cNvSpPr>
          <p:nvPr>
            <p:ph type="sldNum" sz="quarter" idx="10"/>
          </p:nvPr>
        </p:nvSpPr>
        <p:spPr/>
        <p:txBody>
          <a:bodyPr/>
          <a:lstStyle/>
          <a:p>
            <a:fld id="{7C78667A-053B-447C-9203-16C85E8A0BE0}" type="slidenum">
              <a:rPr lang="en-US" smtClean="0"/>
              <a:t>9</a:t>
            </a:fld>
            <a:endParaRPr lang="en-US"/>
          </a:p>
        </p:txBody>
      </p:sp>
    </p:spTree>
    <p:extLst>
      <p:ext uri="{BB962C8B-B14F-4D97-AF65-F5344CB8AC3E}">
        <p14:creationId xmlns:p14="http://schemas.microsoft.com/office/powerpoint/2010/main" val="312239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8667A-053B-447C-9203-16C85E8A0BE0}" type="slidenum">
              <a:rPr lang="en-US" smtClean="0"/>
              <a:t>10</a:t>
            </a:fld>
            <a:endParaRPr lang="en-US"/>
          </a:p>
        </p:txBody>
      </p:sp>
    </p:spTree>
    <p:extLst>
      <p:ext uri="{BB962C8B-B14F-4D97-AF65-F5344CB8AC3E}">
        <p14:creationId xmlns:p14="http://schemas.microsoft.com/office/powerpoint/2010/main" val="3122390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itchFamily="18" charset="0"/>
              </a:defRPr>
            </a:lvl1pPr>
            <a:lvl2pPr marL="702756" indent="-270291">
              <a:spcBef>
                <a:spcPct val="30000"/>
              </a:spcBef>
              <a:defRPr sz="1100">
                <a:solidFill>
                  <a:schemeClr val="tx1"/>
                </a:solidFill>
                <a:latin typeface="Times New Roman" pitchFamily="18" charset="0"/>
              </a:defRPr>
            </a:lvl2pPr>
            <a:lvl3pPr marL="1081164" indent="-216233">
              <a:spcBef>
                <a:spcPct val="30000"/>
              </a:spcBef>
              <a:defRPr sz="1100">
                <a:solidFill>
                  <a:schemeClr val="tx1"/>
                </a:solidFill>
                <a:latin typeface="Times New Roman" pitchFamily="18" charset="0"/>
              </a:defRPr>
            </a:lvl3pPr>
            <a:lvl4pPr marL="1513629" indent="-216233">
              <a:spcBef>
                <a:spcPct val="30000"/>
              </a:spcBef>
              <a:defRPr sz="1100">
                <a:solidFill>
                  <a:schemeClr val="tx1"/>
                </a:solidFill>
                <a:latin typeface="Times New Roman" pitchFamily="18" charset="0"/>
              </a:defRPr>
            </a:lvl4pPr>
            <a:lvl5pPr marL="1946095" indent="-216233">
              <a:spcBef>
                <a:spcPct val="30000"/>
              </a:spcBef>
              <a:defRPr sz="1100">
                <a:solidFill>
                  <a:schemeClr val="tx1"/>
                </a:solidFill>
                <a:latin typeface="Times New Roman" pitchFamily="18" charset="0"/>
              </a:defRPr>
            </a:lvl5pPr>
            <a:lvl6pPr marL="2378560" indent="-216233" eaLnBrk="0" fontAlgn="base" hangingPunct="0">
              <a:spcBef>
                <a:spcPct val="30000"/>
              </a:spcBef>
              <a:spcAft>
                <a:spcPct val="0"/>
              </a:spcAft>
              <a:defRPr sz="1100">
                <a:solidFill>
                  <a:schemeClr val="tx1"/>
                </a:solidFill>
                <a:latin typeface="Times New Roman" pitchFamily="18" charset="0"/>
              </a:defRPr>
            </a:lvl6pPr>
            <a:lvl7pPr marL="2811026" indent="-216233" eaLnBrk="0" fontAlgn="base" hangingPunct="0">
              <a:spcBef>
                <a:spcPct val="30000"/>
              </a:spcBef>
              <a:spcAft>
                <a:spcPct val="0"/>
              </a:spcAft>
              <a:defRPr sz="1100">
                <a:solidFill>
                  <a:schemeClr val="tx1"/>
                </a:solidFill>
                <a:latin typeface="Times New Roman" pitchFamily="18" charset="0"/>
              </a:defRPr>
            </a:lvl7pPr>
            <a:lvl8pPr marL="3243491" indent="-216233" eaLnBrk="0" fontAlgn="base" hangingPunct="0">
              <a:spcBef>
                <a:spcPct val="30000"/>
              </a:spcBef>
              <a:spcAft>
                <a:spcPct val="0"/>
              </a:spcAft>
              <a:defRPr sz="1100">
                <a:solidFill>
                  <a:schemeClr val="tx1"/>
                </a:solidFill>
                <a:latin typeface="Times New Roman" pitchFamily="18" charset="0"/>
              </a:defRPr>
            </a:lvl8pPr>
            <a:lvl9pPr marL="3675957" indent="-216233"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92EA4729-82C6-4CE1-8F48-85D8DB1C7C62}" type="slidenum">
              <a:rPr lang="en-US" altLang="en-US" sz="1200">
                <a:solidFill>
                  <a:srgbClr val="000000"/>
                </a:solidFill>
              </a:rPr>
              <a:pPr>
                <a:spcBef>
                  <a:spcPct val="0"/>
                </a:spcBef>
              </a:pPr>
              <a:t>13</a:t>
            </a:fld>
            <a:endParaRPr lang="en-US" altLang="en-US" sz="1200">
              <a:solidFill>
                <a:srgbClr val="000000"/>
              </a:solidFill>
            </a:endParaRPr>
          </a:p>
        </p:txBody>
      </p:sp>
      <p:sp>
        <p:nvSpPr>
          <p:cNvPr id="93187"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9318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0" tIns="45710" rIns="91420" bIns="45710"/>
          <a:lstStyle/>
          <a:p>
            <a:pPr eaLnBrk="1" hangingPunct="1"/>
            <a:r>
              <a:rPr lang="en-US" altLang="en-US" b="1" smtClean="0"/>
              <a:t>Everything I have shown you so far have been the results of experiments performed under ideal temperature and ideal food sources…</a:t>
            </a:r>
          </a:p>
          <a:p>
            <a:pPr eaLnBrk="1" hangingPunct="1"/>
            <a:r>
              <a:rPr lang="en-US" altLang="en-US" smtClean="0"/>
              <a:t>Here is a cartoon of a typical LI Estuary where these bivalves would be present.  Besides CO2, we know that there are other stressors that effect these dynamic ecosystems.</a:t>
            </a:r>
          </a:p>
          <a:p>
            <a:pPr eaLnBrk="1" hangingPunct="1"/>
            <a:r>
              <a:rPr lang="en-US" altLang="en-US" smtClean="0"/>
              <a:t>The first being: the occurance of Harmful Algal Blooms.  This cartoon is displaying the water column on the left under normal non-bloom conditions, and also the same environment under a brown tide bloom</a:t>
            </a:r>
          </a:p>
          <a:p>
            <a:pPr eaLnBrk="1" hangingPunct="1"/>
            <a:r>
              <a:rPr lang="en-US" altLang="en-US" smtClean="0"/>
              <a:t>The second stressor is temperature.  Due to the shallow nature of estuaries, they are the first to be affected by increases in temperatures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33A9A6-DD95-49AE-82BB-6236ED486724}"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3302984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33A9A6-DD95-49AE-82BB-6236ED486724}"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182614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33A9A6-DD95-49AE-82BB-6236ED486724}"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283616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33A9A6-DD95-49AE-82BB-6236ED486724}"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3006448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33A9A6-DD95-49AE-82BB-6236ED486724}"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289331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33A9A6-DD95-49AE-82BB-6236ED486724}"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133038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33A9A6-DD95-49AE-82BB-6236ED486724}" type="datetimeFigureOut">
              <a:rPr lang="en-US" smtClean="0"/>
              <a:t>6/18/2015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32238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33A9A6-DD95-49AE-82BB-6236ED486724}" type="datetimeFigureOut">
              <a:rPr lang="en-US" smtClean="0"/>
              <a:t>6/18/2015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3037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3A9A6-DD95-49AE-82BB-6236ED486724}" type="datetimeFigureOut">
              <a:rPr lang="en-US" smtClean="0"/>
              <a:t>6/18/2015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181703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33A9A6-DD95-49AE-82BB-6236ED486724}"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398484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33A9A6-DD95-49AE-82BB-6236ED486724}"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9D8F0-5523-4FB1-B597-49445F94A04E}" type="slidenum">
              <a:rPr lang="en-US" smtClean="0"/>
              <a:t>‹#›</a:t>
            </a:fld>
            <a:endParaRPr lang="en-US"/>
          </a:p>
        </p:txBody>
      </p:sp>
    </p:spTree>
    <p:extLst>
      <p:ext uri="{BB962C8B-B14F-4D97-AF65-F5344CB8AC3E}">
        <p14:creationId xmlns:p14="http://schemas.microsoft.com/office/powerpoint/2010/main" val="110248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3A9A6-DD95-49AE-82BB-6236ED486724}" type="datetimeFigureOut">
              <a:rPr lang="en-US" smtClean="0"/>
              <a:t>6/18/2015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9D8F0-5523-4FB1-B597-49445F94A04E}" type="slidenum">
              <a:rPr lang="en-US" smtClean="0"/>
              <a:t>‹#›</a:t>
            </a:fld>
            <a:endParaRPr lang="en-US"/>
          </a:p>
        </p:txBody>
      </p:sp>
    </p:spTree>
    <p:extLst>
      <p:ext uri="{BB962C8B-B14F-4D97-AF65-F5344CB8AC3E}">
        <p14:creationId xmlns:p14="http://schemas.microsoft.com/office/powerpoint/2010/main" val="3805096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image" Target="../media/image40.wmf"/></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4.jpeg"/><Relationship Id="rId7" Type="http://schemas.openxmlformats.org/officeDocument/2006/relationships/image" Target="../media/image27.png"/><Relationship Id="rId12"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7.jpeg"/><Relationship Id="rId5" Type="http://schemas.openxmlformats.org/officeDocument/2006/relationships/image" Target="../media/image41.wmf"/><Relationship Id="rId10" Type="http://schemas.openxmlformats.org/officeDocument/2006/relationships/image" Target="../media/image66.jpeg"/><Relationship Id="rId4" Type="http://schemas.openxmlformats.org/officeDocument/2006/relationships/image" Target="../media/image40.wmf"/><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73.jpeg"/><Relationship Id="rId4" Type="http://schemas.openxmlformats.org/officeDocument/2006/relationships/diagramLayout" Target="../diagrams/layout3.xml"/><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8.jpeg"/><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water.epa.gov/type/oceb/assessmonitor/ncca.cfm" TargetMode="External"/><Relationship Id="rId7" Type="http://schemas.openxmlformats.org/officeDocument/2006/relationships/hyperlink" Target="http://www.coastalamericafoundation.org/waterqualitydata.html" TargetMode="External"/><Relationship Id="rId2" Type="http://schemas.openxmlformats.org/officeDocument/2006/relationships/hyperlink" Target="http://www.barnstablecountyhealth.org/bathing-beach-water-quality" TargetMode="External"/><Relationship Id="rId1" Type="http://schemas.openxmlformats.org/officeDocument/2006/relationships/slideLayout" Target="../slideLayouts/slideLayout2.xml"/><Relationship Id="rId6" Type="http://schemas.openxmlformats.org/officeDocument/2006/relationships/hyperlink" Target="http://www.waquoitbayreserve.org/get-involved/volunteer-opportunities/" TargetMode="External"/><Relationship Id="rId5" Type="http://schemas.openxmlformats.org/officeDocument/2006/relationships/hyperlink" Target="http://www.emolt.org/" TargetMode="External"/><Relationship Id="rId4" Type="http://schemas.openxmlformats.org/officeDocument/2006/relationships/hyperlink" Target="http://coastalstudies.org/programs/cape-cod-bay-monitoring-progra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chart" Target="../charts/chart2.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87.jpe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88.png"/><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8.png"/><Relationship Id="rId7" Type="http://schemas.openxmlformats.org/officeDocument/2006/relationships/image" Target="../media/image32.png"/><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diagramColors" Target="../diagrams/colors1.xml"/><Relationship Id="rId5" Type="http://schemas.openxmlformats.org/officeDocument/2006/relationships/image" Target="../media/image30.png"/><Relationship Id="rId10" Type="http://schemas.openxmlformats.org/officeDocument/2006/relationships/diagramQuickStyle" Target="../diagrams/quickStyle1.xml"/><Relationship Id="rId4" Type="http://schemas.openxmlformats.org/officeDocument/2006/relationships/image" Target="../media/image29.png"/><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5.jpeg"/><Relationship Id="rId4" Type="http://schemas.openxmlformats.org/officeDocument/2006/relationships/diagramData" Target="../diagrams/data2.xml"/><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nghys in Bristo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flipH="1">
            <a:off x="-25400" y="6047601"/>
            <a:ext cx="2768600" cy="276999"/>
          </a:xfrm>
          <a:prstGeom prst="rect">
            <a:avLst/>
          </a:prstGeom>
          <a:noFill/>
        </p:spPr>
        <p:txBody>
          <a:bodyPr wrap="square" rtlCol="0">
            <a:spAutoFit/>
          </a:bodyPr>
          <a:lstStyle/>
          <a:p>
            <a:r>
              <a:rPr lang="en-US" sz="1200" dirty="0" smtClean="0">
                <a:solidFill>
                  <a:srgbClr val="FFFFFF"/>
                </a:solidFill>
              </a:rPr>
              <a:t>Photo: University of Maine</a:t>
            </a:r>
            <a:endParaRPr lang="en-US" sz="1200" dirty="0">
              <a:solidFill>
                <a:srgbClr val="FFFFFF"/>
              </a:solidFill>
            </a:endParaRPr>
          </a:p>
        </p:txBody>
      </p:sp>
      <p:sp>
        <p:nvSpPr>
          <p:cNvPr id="6" name="TextBox 5"/>
          <p:cNvSpPr txBox="1"/>
          <p:nvPr/>
        </p:nvSpPr>
        <p:spPr>
          <a:xfrm>
            <a:off x="0" y="6115423"/>
            <a:ext cx="8801100" cy="369332"/>
          </a:xfrm>
          <a:prstGeom prst="rect">
            <a:avLst/>
          </a:prstGeom>
          <a:noFill/>
        </p:spPr>
        <p:txBody>
          <a:bodyPr wrap="square" rtlCol="0">
            <a:spAutoFit/>
          </a:bodyPr>
          <a:lstStyle/>
          <a:p>
            <a:endParaRPr lang="en-US" dirty="0"/>
          </a:p>
        </p:txBody>
      </p:sp>
      <p:grpSp>
        <p:nvGrpSpPr>
          <p:cNvPr id="7" name="Group 6"/>
          <p:cNvGrpSpPr/>
          <p:nvPr/>
        </p:nvGrpSpPr>
        <p:grpSpPr>
          <a:xfrm>
            <a:off x="0" y="6300089"/>
            <a:ext cx="9144000" cy="457200"/>
            <a:chOff x="112719" y="6396609"/>
            <a:chExt cx="11919762" cy="457200"/>
          </a:xfrm>
        </p:grpSpPr>
        <p:pic>
          <p:nvPicPr>
            <p:cNvPr id="8" name="Picture 2" descr="http://www.fortunefishco.net/Assets/sfp.jpg"/>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0179" y="6396609"/>
              <a:ext cx="95651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employeetravelspecials.com/images/unh-logo-white.jpg"/>
            <p:cNvPicPr preferRelativeResize="0">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68320" y="6396609"/>
              <a:ext cx="162797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neracoos.org/sites/neracoos.org/files/images/NERACOOS_logo.gif"/>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28350" y="6396609"/>
              <a:ext cx="1600198"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R:\OAP Shared\images\LOGO\OAP Main Logo\OAP Main Logo.jpg"/>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37415" y="6396609"/>
              <a:ext cx="101068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dmc.maine.edu/pics/crest-logo-2blue1.png"/>
            <p:cNvPicPr preferRelativeResize="0">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2719" y="6396609"/>
              <a:ext cx="1524000" cy="457200"/>
            </a:xfrm>
            <a:prstGeom prst="rect">
              <a:avLst/>
            </a:prstGeom>
            <a:solidFill>
              <a:schemeClr val="bg1"/>
            </a:solidFill>
            <a:extLst/>
          </p:spPr>
        </p:pic>
        <p:pic>
          <p:nvPicPr>
            <p:cNvPr id="13" name="Picture 13" descr="http://www.usglobec.org/images/logo_cscor.jpg"/>
            <p:cNvPicPr preferRelativeResize="0">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87921" y="6396609"/>
              <a:ext cx="145786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http://www.northeastaquaculture.org/wp-content/uploads/2012/05/MESG-Logo-low-res-300x300.jpg"/>
            <p:cNvPicPr preferRelativeResize="0">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888627" y="6396609"/>
              <a:ext cx="700148"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https://si0.twimg.com/profile_images/1095533148/SeaGrantPos.jpg"/>
            <p:cNvPicPr preferRelativeResize="0">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233271" y="6396609"/>
              <a:ext cx="6637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p:cNvPicPr preferRelativeResize="0">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840960" y="6396609"/>
              <a:ext cx="14006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C:\Users\Dwight.Gledhill\Downloads\Logo2010.JPG"/>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239729" y="6396609"/>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EPA"/>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580408" y="6396609"/>
              <a:ext cx="452073" cy="457200"/>
            </a:xfrm>
            <a:prstGeom prst="rect">
              <a:avLst/>
            </a:prstGeom>
            <a:noFill/>
            <a:ln w="9525">
              <a:noFill/>
              <a:miter lim="800000"/>
              <a:headEnd/>
              <a:tailEnd/>
            </a:ln>
          </p:spPr>
        </p:pic>
      </p:grpSp>
      <p:pic>
        <p:nvPicPr>
          <p:cNvPr id="1026" name="Picture 2" descr="http://images.clipshrine.com/getimg/PngMedium-Vertical-Book-Plain-193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3189" y="103956"/>
            <a:ext cx="4311211" cy="57913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1296395" flipH="1">
            <a:off x="977151" y="835926"/>
            <a:ext cx="3690647" cy="1446550"/>
          </a:xfrm>
          <a:prstGeom prst="rect">
            <a:avLst/>
          </a:prstGeom>
          <a:solidFill>
            <a:schemeClr val="accent5">
              <a:lumMod val="40000"/>
              <a:lumOff val="60000"/>
              <a:alpha val="84000"/>
            </a:schemeClr>
          </a:solidFill>
        </p:spPr>
        <p:txBody>
          <a:bodyPr wrap="square" rtlCol="0">
            <a:spAutoFit/>
          </a:bodyPr>
          <a:lstStyle/>
          <a:p>
            <a:r>
              <a:rPr lang="en-US" sz="2400" b="1" dirty="0" smtClean="0">
                <a:solidFill>
                  <a:schemeClr val="tx2">
                    <a:lumMod val="75000"/>
                  </a:schemeClr>
                </a:solidFill>
              </a:rPr>
              <a:t>The </a:t>
            </a:r>
            <a:r>
              <a:rPr lang="en-US" sz="2400" b="1" dirty="0">
                <a:solidFill>
                  <a:schemeClr val="tx2">
                    <a:lumMod val="75000"/>
                  </a:schemeClr>
                </a:solidFill>
              </a:rPr>
              <a:t>Northeast Coastal Acidification Network</a:t>
            </a:r>
            <a:r>
              <a:rPr lang="en-US" sz="2400" b="1" i="1" dirty="0">
                <a:solidFill>
                  <a:schemeClr val="tx2">
                    <a:lumMod val="75000"/>
                  </a:schemeClr>
                </a:solidFill>
              </a:rPr>
              <a:t>: </a:t>
            </a:r>
            <a:endParaRPr lang="en-US" sz="2400" b="1" i="1" dirty="0" smtClean="0">
              <a:solidFill>
                <a:schemeClr val="tx2">
                  <a:lumMod val="75000"/>
                </a:schemeClr>
              </a:solidFill>
            </a:endParaRPr>
          </a:p>
          <a:p>
            <a:r>
              <a:rPr lang="en-US" sz="2000" i="1" dirty="0" smtClean="0">
                <a:solidFill>
                  <a:schemeClr val="tx2">
                    <a:lumMod val="75000"/>
                  </a:schemeClr>
                </a:solidFill>
              </a:rPr>
              <a:t>Understanding the science </a:t>
            </a:r>
            <a:r>
              <a:rPr lang="en-US" sz="2000" i="1" dirty="0">
                <a:solidFill>
                  <a:schemeClr val="tx2">
                    <a:lumMod val="75000"/>
                  </a:schemeClr>
                </a:solidFill>
              </a:rPr>
              <a:t>of </a:t>
            </a:r>
            <a:r>
              <a:rPr lang="en-US" sz="2000" i="1" dirty="0" smtClean="0">
                <a:solidFill>
                  <a:schemeClr val="tx2">
                    <a:lumMod val="75000"/>
                  </a:schemeClr>
                </a:solidFill>
              </a:rPr>
              <a:t>ocean and coastal </a:t>
            </a:r>
            <a:r>
              <a:rPr lang="en-US" sz="2000" i="1" dirty="0">
                <a:solidFill>
                  <a:schemeClr val="tx2">
                    <a:lumMod val="75000"/>
                  </a:schemeClr>
                </a:solidFill>
              </a:rPr>
              <a:t>acidification </a:t>
            </a:r>
          </a:p>
        </p:txBody>
      </p:sp>
      <p:sp>
        <p:nvSpPr>
          <p:cNvPr id="4" name="TextBox 3"/>
          <p:cNvSpPr txBox="1"/>
          <p:nvPr/>
        </p:nvSpPr>
        <p:spPr>
          <a:xfrm rot="21281631">
            <a:off x="1165711" y="2478872"/>
            <a:ext cx="3197809" cy="3323987"/>
          </a:xfrm>
          <a:prstGeom prst="rect">
            <a:avLst/>
          </a:prstGeom>
          <a:noFill/>
        </p:spPr>
        <p:txBody>
          <a:bodyPr wrap="square" rtlCol="0">
            <a:spAutoFit/>
          </a:bodyPr>
          <a:lstStyle/>
          <a:p>
            <a:r>
              <a:rPr lang="en-US" sz="1400" u="sng" dirty="0" smtClean="0">
                <a:solidFill>
                  <a:schemeClr val="bg1"/>
                </a:solidFill>
              </a:rPr>
              <a:t>NECAN </a:t>
            </a:r>
            <a:r>
              <a:rPr lang="en-US" sz="1400" u="sng" dirty="0">
                <a:solidFill>
                  <a:schemeClr val="bg1"/>
                </a:solidFill>
              </a:rPr>
              <a:t>Steering </a:t>
            </a:r>
            <a:r>
              <a:rPr lang="en-US" sz="1400" u="sng" dirty="0" smtClean="0">
                <a:solidFill>
                  <a:schemeClr val="bg1"/>
                </a:solidFill>
              </a:rPr>
              <a:t>Committee</a:t>
            </a:r>
            <a:r>
              <a:rPr lang="en-US" sz="1400" dirty="0">
                <a:solidFill>
                  <a:schemeClr val="bg1"/>
                </a:solidFill>
              </a:rPr>
              <a:t/>
            </a:r>
            <a:br>
              <a:rPr lang="en-US" sz="1400" dirty="0">
                <a:solidFill>
                  <a:schemeClr val="bg1"/>
                </a:solidFill>
              </a:rPr>
            </a:br>
            <a:r>
              <a:rPr lang="en-US" sz="1400" dirty="0">
                <a:solidFill>
                  <a:schemeClr val="bg1"/>
                </a:solidFill>
              </a:rPr>
              <a:t>Ru Morrison* (IOOS/NERACOOS)</a:t>
            </a:r>
          </a:p>
          <a:p>
            <a:pPr lvl="0"/>
            <a:r>
              <a:rPr lang="en-US" sz="1400" dirty="0">
                <a:solidFill>
                  <a:schemeClr val="bg1"/>
                </a:solidFill>
              </a:rPr>
              <a:t>Cassie Stymiest (NERACOOS)</a:t>
            </a:r>
          </a:p>
          <a:p>
            <a:pPr lvl="0"/>
            <a:r>
              <a:rPr lang="en-US" sz="1400" dirty="0">
                <a:solidFill>
                  <a:schemeClr val="bg1"/>
                </a:solidFill>
              </a:rPr>
              <a:t>Todd </a:t>
            </a:r>
            <a:r>
              <a:rPr lang="en-US" sz="1400" dirty="0" err="1">
                <a:solidFill>
                  <a:schemeClr val="bg1"/>
                </a:solidFill>
              </a:rPr>
              <a:t>Capson</a:t>
            </a:r>
            <a:r>
              <a:rPr lang="en-US" sz="1400" dirty="0">
                <a:solidFill>
                  <a:schemeClr val="bg1"/>
                </a:solidFill>
              </a:rPr>
              <a:t> (Independent Consultant)</a:t>
            </a:r>
          </a:p>
          <a:p>
            <a:pPr lvl="0"/>
            <a:r>
              <a:rPr lang="en-US" sz="1400" dirty="0">
                <a:solidFill>
                  <a:schemeClr val="bg1"/>
                </a:solidFill>
              </a:rPr>
              <a:t>Dwight Gledhill (NOAA OAP)</a:t>
            </a:r>
          </a:p>
          <a:p>
            <a:pPr lvl="0"/>
            <a:r>
              <a:rPr lang="en-US" sz="1400" dirty="0">
                <a:solidFill>
                  <a:schemeClr val="bg1"/>
                </a:solidFill>
              </a:rPr>
              <a:t>Bill </a:t>
            </a:r>
            <a:r>
              <a:rPr lang="en-US" sz="1400" dirty="0" err="1">
                <a:solidFill>
                  <a:schemeClr val="bg1"/>
                </a:solidFill>
              </a:rPr>
              <a:t>Mook</a:t>
            </a:r>
            <a:r>
              <a:rPr lang="en-US" sz="1400" dirty="0">
                <a:solidFill>
                  <a:schemeClr val="bg1"/>
                </a:solidFill>
              </a:rPr>
              <a:t> (</a:t>
            </a:r>
            <a:r>
              <a:rPr lang="en-US" sz="1400" dirty="0" err="1">
                <a:solidFill>
                  <a:schemeClr val="bg1"/>
                </a:solidFill>
              </a:rPr>
              <a:t>Mook</a:t>
            </a:r>
            <a:r>
              <a:rPr lang="en-US" sz="1400" dirty="0">
                <a:solidFill>
                  <a:schemeClr val="bg1"/>
                </a:solidFill>
              </a:rPr>
              <a:t> Sea Farm)</a:t>
            </a:r>
          </a:p>
          <a:p>
            <a:pPr lvl="0"/>
            <a:r>
              <a:rPr lang="en-US" sz="1400" dirty="0">
                <a:solidFill>
                  <a:schemeClr val="bg1"/>
                </a:solidFill>
              </a:rPr>
              <a:t>Joe Salisbury (UNH)</a:t>
            </a:r>
          </a:p>
          <a:p>
            <a:pPr lvl="0"/>
            <a:r>
              <a:rPr lang="en-US" sz="1400" dirty="0">
                <a:solidFill>
                  <a:schemeClr val="bg1"/>
                </a:solidFill>
              </a:rPr>
              <a:t>Elizabeth Turner (NOAA/NOS/NCCOS)</a:t>
            </a:r>
          </a:p>
          <a:p>
            <a:pPr lvl="0"/>
            <a:r>
              <a:rPr lang="en-US" sz="1400" dirty="0">
                <a:solidFill>
                  <a:schemeClr val="bg1"/>
                </a:solidFill>
              </a:rPr>
              <a:t>Esperanza </a:t>
            </a:r>
            <a:r>
              <a:rPr lang="en-US" sz="1400" dirty="0" err="1">
                <a:solidFill>
                  <a:schemeClr val="bg1"/>
                </a:solidFill>
              </a:rPr>
              <a:t>Stancioff</a:t>
            </a:r>
            <a:r>
              <a:rPr lang="en-US" sz="1400" dirty="0">
                <a:solidFill>
                  <a:schemeClr val="bg1"/>
                </a:solidFill>
              </a:rPr>
              <a:t> (</a:t>
            </a:r>
            <a:r>
              <a:rPr lang="en-US" sz="1400" dirty="0" err="1">
                <a:solidFill>
                  <a:schemeClr val="bg1"/>
                </a:solidFill>
              </a:rPr>
              <a:t>UMaine</a:t>
            </a:r>
            <a:r>
              <a:rPr lang="en-US" sz="1400" dirty="0">
                <a:solidFill>
                  <a:schemeClr val="bg1"/>
                </a:solidFill>
              </a:rPr>
              <a:t> Cooperative Extension / ME Sea Grant)</a:t>
            </a:r>
          </a:p>
          <a:p>
            <a:pPr lvl="0"/>
            <a:r>
              <a:rPr lang="en-US" sz="1400" dirty="0">
                <a:solidFill>
                  <a:schemeClr val="bg1"/>
                </a:solidFill>
              </a:rPr>
              <a:t>Mel Cote (EPA)</a:t>
            </a:r>
          </a:p>
          <a:p>
            <a:pPr lvl="0"/>
            <a:r>
              <a:rPr lang="en-US" sz="1400" dirty="0" err="1">
                <a:solidFill>
                  <a:schemeClr val="bg1"/>
                </a:solidFill>
              </a:rPr>
              <a:t>Helmuth</a:t>
            </a:r>
            <a:r>
              <a:rPr lang="en-US" sz="1400" dirty="0">
                <a:solidFill>
                  <a:schemeClr val="bg1"/>
                </a:solidFill>
              </a:rPr>
              <a:t> Thomas (Dalhousie University)</a:t>
            </a:r>
          </a:p>
          <a:p>
            <a:pPr lvl="0"/>
            <a:r>
              <a:rPr lang="en-US" sz="1400" dirty="0" smtClean="0">
                <a:solidFill>
                  <a:schemeClr val="bg1"/>
                </a:solidFill>
              </a:rPr>
              <a:t>Juliana Barrett </a:t>
            </a:r>
            <a:r>
              <a:rPr lang="en-US" sz="1400" dirty="0">
                <a:solidFill>
                  <a:schemeClr val="bg1"/>
                </a:solidFill>
              </a:rPr>
              <a:t>(CT Sea Grant)</a:t>
            </a:r>
          </a:p>
          <a:p>
            <a:r>
              <a:rPr lang="en-US" sz="1400" dirty="0">
                <a:solidFill>
                  <a:schemeClr val="bg1"/>
                </a:solidFill>
              </a:rPr>
              <a:t/>
            </a:r>
            <a:br>
              <a:rPr lang="en-US" sz="1400" dirty="0">
                <a:solidFill>
                  <a:schemeClr val="bg1"/>
                </a:solidFill>
              </a:rPr>
            </a:br>
            <a:endParaRPr lang="en-US" sz="1400" i="1" dirty="0">
              <a:solidFill>
                <a:schemeClr val="bg1"/>
              </a:solidFill>
            </a:endParaRPr>
          </a:p>
        </p:txBody>
      </p:sp>
    </p:spTree>
    <p:extLst>
      <p:ext uri="{BB962C8B-B14F-4D97-AF65-F5344CB8AC3E}">
        <p14:creationId xmlns:p14="http://schemas.microsoft.com/office/powerpoint/2010/main" val="998915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2" r="29717" b="38925"/>
          <a:stretch/>
        </p:blipFill>
        <p:spPr bwMode="auto">
          <a:xfrm flipH="1">
            <a:off x="0" y="6386788"/>
            <a:ext cx="9144000" cy="4712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3425002"/>
            <a:ext cx="9144000" cy="102944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4454446"/>
            <a:ext cx="9144000" cy="102944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5357343"/>
            <a:ext cx="9144000" cy="1029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05841" y="-141455"/>
            <a:ext cx="7132319" cy="1088136"/>
          </a:xfrm>
        </p:spPr>
        <p:txBody>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27524" r="29717" b="32327"/>
          <a:stretch/>
        </p:blipFill>
        <p:spPr bwMode="auto">
          <a:xfrm flipH="1">
            <a:off x="0" y="-406631"/>
            <a:ext cx="9144000" cy="3917649"/>
          </a:xfrm>
          <a:prstGeom prst="rect">
            <a:avLst/>
          </a:prstGeom>
          <a:noFill/>
          <a:extLst>
            <a:ext uri="{909E8E84-426E-40DD-AFC4-6F175D3DCCD1}">
              <a14:hiddenFill xmlns:a14="http://schemas.microsoft.com/office/drawing/2010/main">
                <a:solidFill>
                  <a:srgbClr val="FFFFFF"/>
                </a:solidFill>
              </a14:hiddenFill>
            </a:ext>
          </a:extLst>
        </p:spPr>
      </p:pic>
      <p:sp>
        <p:nvSpPr>
          <p:cNvPr id="13" name="Plus 12"/>
          <p:cNvSpPr/>
          <p:nvPr/>
        </p:nvSpPr>
        <p:spPr>
          <a:xfrm>
            <a:off x="1551402" y="2403963"/>
            <a:ext cx="380605" cy="3612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Plus 18"/>
          <p:cNvSpPr/>
          <p:nvPr/>
        </p:nvSpPr>
        <p:spPr>
          <a:xfrm>
            <a:off x="4936654" y="4038595"/>
            <a:ext cx="410794" cy="3694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Plus 30"/>
          <p:cNvSpPr/>
          <p:nvPr/>
        </p:nvSpPr>
        <p:spPr>
          <a:xfrm>
            <a:off x="6169701" y="5971530"/>
            <a:ext cx="434196" cy="3694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Left-Right Arrow 44"/>
          <p:cNvSpPr/>
          <p:nvPr/>
        </p:nvSpPr>
        <p:spPr>
          <a:xfrm rot="16200000">
            <a:off x="5917521" y="5066172"/>
            <a:ext cx="909717" cy="2180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dissociates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23" name="Down Arrow 22"/>
          <p:cNvSpPr/>
          <p:nvPr/>
        </p:nvSpPr>
        <p:spPr>
          <a:xfrm>
            <a:off x="792803" y="1363133"/>
            <a:ext cx="248593" cy="589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dissolves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p:cNvGrpSpPr/>
          <p:nvPr/>
        </p:nvGrpSpPr>
        <p:grpSpPr>
          <a:xfrm>
            <a:off x="306895" y="122824"/>
            <a:ext cx="1244507" cy="1165085"/>
            <a:chOff x="659001" y="397932"/>
            <a:chExt cx="1244507" cy="1165085"/>
          </a:xfrm>
        </p:grpSpPr>
        <p:sp>
          <p:nvSpPr>
            <p:cNvPr id="3" name="Oval 2"/>
            <p:cNvSpPr/>
            <p:nvPr/>
          </p:nvSpPr>
          <p:spPr>
            <a:xfrm>
              <a:off x="659001" y="39793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720496" y="618065"/>
              <a:ext cx="1138453"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27" name="Group 26"/>
          <p:cNvGrpSpPr/>
          <p:nvPr/>
        </p:nvGrpSpPr>
        <p:grpSpPr>
          <a:xfrm>
            <a:off x="368390" y="1996454"/>
            <a:ext cx="1138453" cy="1139437"/>
            <a:chOff x="1269191" y="-23782"/>
            <a:chExt cx="1298752" cy="1165085"/>
          </a:xfrm>
        </p:grpSpPr>
        <p:sp>
          <p:nvSpPr>
            <p:cNvPr id="32" name="Oval 31"/>
            <p:cNvSpPr/>
            <p:nvPr/>
          </p:nvSpPr>
          <p:spPr>
            <a:xfrm>
              <a:off x="1284708" y="-2378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p:cNvSpPr/>
            <p:nvPr/>
          </p:nvSpPr>
          <p:spPr>
            <a:xfrm>
              <a:off x="1269191" y="148836"/>
              <a:ext cx="1298752" cy="723820"/>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7" name="Group 6"/>
          <p:cNvGrpSpPr/>
          <p:nvPr/>
        </p:nvGrpSpPr>
        <p:grpSpPr>
          <a:xfrm>
            <a:off x="2184684" y="2018315"/>
            <a:ext cx="1168911" cy="1139437"/>
            <a:chOff x="426403" y="2742302"/>
            <a:chExt cx="1333499" cy="1165085"/>
          </a:xfrm>
        </p:grpSpPr>
        <p:sp>
          <p:nvSpPr>
            <p:cNvPr id="36" name="Oval 35"/>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Rectangle 36"/>
            <p:cNvSpPr/>
            <p:nvPr/>
          </p:nvSpPr>
          <p:spPr>
            <a:xfrm>
              <a:off x="426403" y="2914920"/>
              <a:ext cx="1333499" cy="723820"/>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O</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8" name="Group 37"/>
          <p:cNvGrpSpPr/>
          <p:nvPr/>
        </p:nvGrpSpPr>
        <p:grpSpPr>
          <a:xfrm>
            <a:off x="3635658" y="3565315"/>
            <a:ext cx="1177432" cy="1165085"/>
            <a:chOff x="459295" y="2742302"/>
            <a:chExt cx="1244507" cy="1165085"/>
          </a:xfrm>
        </p:grpSpPr>
        <p:sp>
          <p:nvSpPr>
            <p:cNvPr id="39" name="Oval 38"/>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err="1" smtClean="0">
                  <a:latin typeface="Verdana" panose="020B0604030504040204" pitchFamily="34" charset="0"/>
                  <a:ea typeface="Verdana" panose="020B0604030504040204" pitchFamily="34" charset="0"/>
                  <a:cs typeface="Verdana" panose="020B0604030504040204" pitchFamily="34" charset="0"/>
                </a:rPr>
                <a:t>Acic</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40" name="Rectangle 39"/>
            <p:cNvSpPr/>
            <p:nvPr/>
          </p:nvSpPr>
          <p:spPr>
            <a:xfrm>
              <a:off x="631729" y="2940558"/>
              <a:ext cx="1025403"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52" name="Down Arrow 51"/>
          <p:cNvSpPr/>
          <p:nvPr/>
        </p:nvSpPr>
        <p:spPr>
          <a:xfrm rot="16200000">
            <a:off x="3771139" y="2258796"/>
            <a:ext cx="243121" cy="663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5504454" y="3565315"/>
            <a:ext cx="1735644" cy="1106401"/>
            <a:chOff x="2810933" y="4182532"/>
            <a:chExt cx="1834519" cy="1106401"/>
          </a:xfrm>
        </p:grpSpPr>
        <p:sp>
          <p:nvSpPr>
            <p:cNvPr id="47" name="Oval 46"/>
            <p:cNvSpPr/>
            <p:nvPr/>
          </p:nvSpPr>
          <p:spPr>
            <a:xfrm>
              <a:off x="2810933" y="4182532"/>
              <a:ext cx="1793760" cy="11064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Bicarbonate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835577" y="4360184"/>
              <a:ext cx="1809875"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HCO</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4400" b="1" baseline="30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44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56" name="Down Arrow 55"/>
          <p:cNvSpPr/>
          <p:nvPr/>
        </p:nvSpPr>
        <p:spPr>
          <a:xfrm>
            <a:off x="5017754" y="3294847"/>
            <a:ext cx="248593" cy="644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dissociates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grpSp>
        <p:nvGrpSpPr>
          <p:cNvPr id="57" name="Group 56"/>
          <p:cNvGrpSpPr/>
          <p:nvPr/>
        </p:nvGrpSpPr>
        <p:grpSpPr>
          <a:xfrm>
            <a:off x="4852019" y="5624951"/>
            <a:ext cx="1244507" cy="1165085"/>
            <a:chOff x="459295" y="2742302"/>
            <a:chExt cx="1244507" cy="1165085"/>
          </a:xfrm>
        </p:grpSpPr>
        <p:sp>
          <p:nvSpPr>
            <p:cNvPr id="58" name="Oval 57"/>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9" name="Rectangle 58"/>
            <p:cNvSpPr/>
            <p:nvPr/>
          </p:nvSpPr>
          <p:spPr>
            <a:xfrm>
              <a:off x="659361" y="2940558"/>
              <a:ext cx="970137"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60" name="Group 59"/>
          <p:cNvGrpSpPr/>
          <p:nvPr/>
        </p:nvGrpSpPr>
        <p:grpSpPr>
          <a:xfrm>
            <a:off x="6630675" y="5688499"/>
            <a:ext cx="1793760" cy="1106401"/>
            <a:chOff x="2810933" y="4182532"/>
            <a:chExt cx="1793760" cy="1106401"/>
          </a:xfrm>
        </p:grpSpPr>
        <p:sp>
          <p:nvSpPr>
            <p:cNvPr id="61" name="Oval 60"/>
            <p:cNvSpPr/>
            <p:nvPr/>
          </p:nvSpPr>
          <p:spPr>
            <a:xfrm>
              <a:off x="2810933" y="4182532"/>
              <a:ext cx="1793760" cy="110640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2" name="Rectangle 61"/>
            <p:cNvSpPr/>
            <p:nvPr/>
          </p:nvSpPr>
          <p:spPr>
            <a:xfrm>
              <a:off x="2962896" y="4360184"/>
              <a:ext cx="1555234"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3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p>
          </p:txBody>
        </p:sp>
      </p:grpSp>
      <p:grpSp>
        <p:nvGrpSpPr>
          <p:cNvPr id="8" name="Group 7"/>
          <p:cNvGrpSpPr/>
          <p:nvPr/>
        </p:nvGrpSpPr>
        <p:grpSpPr>
          <a:xfrm>
            <a:off x="3905827" y="2019202"/>
            <a:ext cx="2507905" cy="1223675"/>
            <a:chOff x="5171443" y="2610610"/>
            <a:chExt cx="2057400" cy="1165085"/>
          </a:xfrm>
        </p:grpSpPr>
        <p:sp>
          <p:nvSpPr>
            <p:cNvPr id="50" name="Oval 49"/>
            <p:cNvSpPr/>
            <p:nvPr/>
          </p:nvSpPr>
          <p:spPr>
            <a:xfrm>
              <a:off x="5551285" y="2610610"/>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Carbonic Acid</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5171443" y="2818501"/>
              <a:ext cx="2057400" cy="673992"/>
            </a:xfrm>
            <a:prstGeom prst="rect">
              <a:avLst/>
            </a:prstGeom>
            <a:noFill/>
          </p:spPr>
          <p:txBody>
            <a:bodyPr wrap="squar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endParaRPr lang="en-US" sz="12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4" name="Rectangle 3"/>
          <p:cNvSpPr/>
          <p:nvPr/>
        </p:nvSpPr>
        <p:spPr>
          <a:xfrm>
            <a:off x="0" y="-340030"/>
            <a:ext cx="9144000" cy="341074"/>
          </a:xfrm>
          <a:prstGeom prst="rect">
            <a:avLst/>
          </a:prstGeom>
          <a:solidFill>
            <a:srgbClr val="5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Verdana" panose="020B0604030504040204" pitchFamily="34" charset="0"/>
                <a:ea typeface="Verdana" panose="020B0604030504040204" pitchFamily="34" charset="0"/>
                <a:cs typeface="Verdana" panose="020B0604030504040204" pitchFamily="34" charset="0"/>
              </a:rPr>
              <a:t>The Carbonate Ion Problem</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grpSp>
        <p:nvGrpSpPr>
          <p:cNvPr id="70" name="Group 69"/>
          <p:cNvGrpSpPr/>
          <p:nvPr/>
        </p:nvGrpSpPr>
        <p:grpSpPr>
          <a:xfrm>
            <a:off x="6630675" y="5695007"/>
            <a:ext cx="1793760" cy="1106401"/>
            <a:chOff x="2810933" y="4182532"/>
            <a:chExt cx="1793760" cy="1106401"/>
          </a:xfrm>
        </p:grpSpPr>
        <p:sp>
          <p:nvSpPr>
            <p:cNvPr id="71" name="Oval 70"/>
            <p:cNvSpPr/>
            <p:nvPr/>
          </p:nvSpPr>
          <p:spPr>
            <a:xfrm>
              <a:off x="2810933" y="4182532"/>
              <a:ext cx="1793760" cy="110640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Carbonate Ion</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72" name="Rectangle 71"/>
            <p:cNvSpPr/>
            <p:nvPr/>
          </p:nvSpPr>
          <p:spPr>
            <a:xfrm>
              <a:off x="2962896" y="4360184"/>
              <a:ext cx="1555234"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3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p>
          </p:txBody>
        </p:sp>
      </p:grpSp>
      <p:sp>
        <p:nvSpPr>
          <p:cNvPr id="73" name="Plus 72"/>
          <p:cNvSpPr/>
          <p:nvPr/>
        </p:nvSpPr>
        <p:spPr>
          <a:xfrm>
            <a:off x="7597991" y="5303246"/>
            <a:ext cx="380605" cy="3612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77" name="Group 76"/>
          <p:cNvGrpSpPr/>
          <p:nvPr/>
        </p:nvGrpSpPr>
        <p:grpSpPr>
          <a:xfrm>
            <a:off x="7340600" y="4147857"/>
            <a:ext cx="1617428" cy="1165085"/>
            <a:chOff x="3175654" y="1265362"/>
            <a:chExt cx="1584529" cy="1165085"/>
          </a:xfrm>
        </p:grpSpPr>
        <p:sp>
          <p:nvSpPr>
            <p:cNvPr id="78" name="Oval 77"/>
            <p:cNvSpPr/>
            <p:nvPr/>
          </p:nvSpPr>
          <p:spPr>
            <a:xfrm>
              <a:off x="3282783" y="1265362"/>
              <a:ext cx="1456792"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Calcium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79" name="Rectangle 78"/>
            <p:cNvSpPr/>
            <p:nvPr/>
          </p:nvSpPr>
          <p:spPr>
            <a:xfrm>
              <a:off x="3175654" y="1444028"/>
              <a:ext cx="1584529"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Ca</a:t>
              </a:r>
              <a:r>
                <a:rPr lang="en-US" sz="3600" b="1" baseline="30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400" b="1" baseline="30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4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80" name="Down Arrow 79"/>
          <p:cNvSpPr/>
          <p:nvPr/>
        </p:nvSpPr>
        <p:spPr>
          <a:xfrm rot="10800000">
            <a:off x="7317134" y="3296161"/>
            <a:ext cx="243121" cy="663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forms</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grpSp>
        <p:nvGrpSpPr>
          <p:cNvPr id="81" name="Group 80"/>
          <p:cNvGrpSpPr/>
          <p:nvPr/>
        </p:nvGrpSpPr>
        <p:grpSpPr>
          <a:xfrm>
            <a:off x="6671214" y="1936672"/>
            <a:ext cx="1904698" cy="1165085"/>
            <a:chOff x="110714" y="2742302"/>
            <a:chExt cx="2013205" cy="1165085"/>
          </a:xfrm>
        </p:grpSpPr>
        <p:sp>
          <p:nvSpPr>
            <p:cNvPr id="82" name="Oval 81"/>
            <p:cNvSpPr/>
            <p:nvPr/>
          </p:nvSpPr>
          <p:spPr>
            <a:xfrm>
              <a:off x="110714" y="2742302"/>
              <a:ext cx="2013204"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Calcium Carbonate</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83" name="Rectangle 82"/>
            <p:cNvSpPr/>
            <p:nvPr/>
          </p:nvSpPr>
          <p:spPr>
            <a:xfrm>
              <a:off x="164943" y="2872822"/>
              <a:ext cx="1958976"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CaCO</a:t>
              </a:r>
              <a:r>
                <a:rPr lang="en-US" sz="2400" b="1" baseline="-25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endParaRPr lang="en-US" sz="1000" b="1" baseline="-25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64" name="Up Arrow 63"/>
          <p:cNvSpPr/>
          <p:nvPr/>
        </p:nvSpPr>
        <p:spPr>
          <a:xfrm>
            <a:off x="1737392" y="293473"/>
            <a:ext cx="559998" cy="936486"/>
          </a:xfrm>
          <a:prstGeom prst="upArrow">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CO2</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5" name="Up Arrow 64"/>
          <p:cNvSpPr/>
          <p:nvPr/>
        </p:nvSpPr>
        <p:spPr>
          <a:xfrm rot="10800000">
            <a:off x="2297390" y="351423"/>
            <a:ext cx="559998" cy="936486"/>
          </a:xfrm>
          <a:prstGeom prst="upArrow">
            <a:avLst/>
          </a:prstGeom>
          <a:solidFill>
            <a:srgbClr val="92D050"/>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CO2</a:t>
            </a:r>
          </a:p>
        </p:txBody>
      </p:sp>
      <p:sp>
        <p:nvSpPr>
          <p:cNvPr id="66" name="Up Arrow 65"/>
          <p:cNvSpPr/>
          <p:nvPr/>
        </p:nvSpPr>
        <p:spPr>
          <a:xfrm rot="20320179">
            <a:off x="6293296" y="4731691"/>
            <a:ext cx="559998" cy="1060401"/>
          </a:xfrm>
          <a:prstGeom prst="upArrow">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7" name="Up Arrow 66"/>
          <p:cNvSpPr/>
          <p:nvPr/>
        </p:nvSpPr>
        <p:spPr>
          <a:xfrm rot="9431931">
            <a:off x="6828012" y="4693578"/>
            <a:ext cx="559998" cy="936486"/>
          </a:xfrm>
          <a:prstGeom prst="upArrow">
            <a:avLst/>
          </a:prstGeom>
          <a:solidFill>
            <a:srgbClr val="92D050"/>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8" name="TextBox 67"/>
          <p:cNvSpPr txBox="1"/>
          <p:nvPr/>
        </p:nvSpPr>
        <p:spPr>
          <a:xfrm>
            <a:off x="8297069" y="6147921"/>
            <a:ext cx="766694" cy="553998"/>
          </a:xfrm>
          <a:prstGeom prst="rect">
            <a:avLst/>
          </a:prstGeom>
          <a:solidFill>
            <a:srgbClr val="92D050"/>
          </a:solidFill>
        </p:spPr>
        <p:txBody>
          <a:bodyPr wrap="square" rtlCol="0">
            <a:spAutoFit/>
          </a:bodyPr>
          <a:lstStyle/>
          <a:p>
            <a:pPr algn="ct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More available </a:t>
            </a:r>
            <a:r>
              <a:rPr lang="en-US"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a:t>
            </a:r>
            <a:r>
              <a:rPr lang="en-US" sz="1000"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US" sz="10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endParaRPr lang="en-US" sz="10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4" name="TextBox 73"/>
          <p:cNvSpPr txBox="1"/>
          <p:nvPr/>
        </p:nvSpPr>
        <p:spPr>
          <a:xfrm>
            <a:off x="8297069" y="5463831"/>
            <a:ext cx="766694" cy="553998"/>
          </a:xfrm>
          <a:prstGeom prst="rect">
            <a:avLst/>
          </a:prstGeom>
          <a:solidFill>
            <a:srgbClr val="C00000"/>
          </a:solidFill>
        </p:spPr>
        <p:txBody>
          <a:bodyPr wrap="square" rtlCol="0">
            <a:spAutoFit/>
          </a:bodyPr>
          <a:lstStyle/>
          <a:p>
            <a:pPr algn="ctr"/>
            <a:r>
              <a:rPr lang="en-US"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Less available CO</a:t>
            </a:r>
            <a:r>
              <a:rPr lang="en-US" sz="1000"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US" sz="10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endParaRPr lang="en-US" sz="10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5" name="TextBox 74"/>
          <p:cNvSpPr txBox="1"/>
          <p:nvPr/>
        </p:nvSpPr>
        <p:spPr>
          <a:xfrm>
            <a:off x="8190270" y="3679866"/>
            <a:ext cx="903229" cy="400110"/>
          </a:xfrm>
          <a:prstGeom prst="rect">
            <a:avLst/>
          </a:prstGeom>
          <a:solidFill>
            <a:srgbClr val="92D050"/>
          </a:solidFill>
        </p:spPr>
        <p:txBody>
          <a:bodyPr wrap="square" rtlCol="0">
            <a:spAutoFit/>
          </a:bodyPr>
          <a:lstStyle/>
          <a:p>
            <a:pPr algn="ct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More </a:t>
            </a:r>
            <a:r>
              <a:rPr lang="en-US"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shell formation</a:t>
            </a:r>
            <a:endParaRPr lang="en-US" sz="10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6" name="TextBox 75"/>
          <p:cNvSpPr txBox="1"/>
          <p:nvPr/>
        </p:nvSpPr>
        <p:spPr>
          <a:xfrm>
            <a:off x="8190271" y="3157438"/>
            <a:ext cx="903229" cy="400110"/>
          </a:xfrm>
          <a:prstGeom prst="rect">
            <a:avLst/>
          </a:prstGeom>
          <a:solidFill>
            <a:srgbClr val="C00000"/>
          </a:solidFill>
        </p:spPr>
        <p:txBody>
          <a:bodyPr wrap="square" rtlCol="0">
            <a:spAutoFit/>
          </a:bodyPr>
          <a:lstStyle/>
          <a:p>
            <a:pPr algn="ctr"/>
            <a:r>
              <a:rPr lang="en-US"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Less shell formation</a:t>
            </a:r>
            <a:endParaRPr lang="en-US" sz="10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266" name="Picture 2" descr="C:\Users\Cassie\AppData\Local\Microsoft\Windows\INetCache\IE\K1I4CCJI\MC90042317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3365" y="3696652"/>
            <a:ext cx="383324" cy="383324"/>
          </a:xfrm>
          <a:prstGeom prst="rect">
            <a:avLst/>
          </a:prstGeom>
          <a:noFill/>
          <a:ln w="57150">
            <a:solidFill>
              <a:srgbClr val="92D050"/>
            </a:solidFill>
          </a:ln>
          <a:extLst>
            <a:ext uri="{909E8E84-426E-40DD-AFC4-6F175D3DCCD1}">
              <a14:hiddenFill xmlns:a14="http://schemas.microsoft.com/office/drawing/2010/main">
                <a:solidFill>
                  <a:srgbClr val="FFFFFF"/>
                </a:solidFill>
              </a14:hiddenFill>
            </a:ext>
          </a:extLst>
        </p:spPr>
      </p:pic>
      <p:pic>
        <p:nvPicPr>
          <p:cNvPr id="11267" name="Picture 3" descr="C:\Users\Cassie\AppData\Local\Microsoft\Windows\INetCache\IE\KDWG7JIO\MC90042316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1920" y="3172779"/>
            <a:ext cx="384769" cy="384769"/>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2815" y="4251842"/>
            <a:ext cx="3104444" cy="1815882"/>
          </a:xfrm>
          <a:prstGeom prst="rect">
            <a:avLst/>
          </a:prstGeom>
          <a:solidFill>
            <a:schemeClr val="accent5">
              <a:lumMod val="40000"/>
              <a:lumOff val="60000"/>
            </a:schemeClr>
          </a:solidFill>
        </p:spPr>
        <p:txBody>
          <a:bodyPr wrap="square" rtlCol="0">
            <a:spAutoFit/>
          </a:bodyPr>
          <a:lstStyle/>
          <a:p>
            <a:r>
              <a:rPr lang="en-US" sz="16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600" b="1" i="1"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But… these reactions depend on initial chemical conditions and changes in:</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Temperature</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Salinity</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Pressure</a:t>
            </a:r>
          </a:p>
        </p:txBody>
      </p:sp>
      <p:sp>
        <p:nvSpPr>
          <p:cNvPr id="11" name="5-Point Star 10"/>
          <p:cNvSpPr/>
          <p:nvPr/>
        </p:nvSpPr>
        <p:spPr>
          <a:xfrm>
            <a:off x="5347448" y="3365163"/>
            <a:ext cx="265908" cy="262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p:cNvSpPr/>
          <p:nvPr/>
        </p:nvSpPr>
        <p:spPr>
          <a:xfrm>
            <a:off x="6397089" y="5058814"/>
            <a:ext cx="265908" cy="262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5-Point Star 83"/>
          <p:cNvSpPr/>
          <p:nvPr/>
        </p:nvSpPr>
        <p:spPr>
          <a:xfrm>
            <a:off x="353117" y="4256085"/>
            <a:ext cx="265908" cy="262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47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 calcmode="lin" valueType="num">
                                      <p:cBhvr>
                                        <p:cTn id="45" dur="1000" fill="hold"/>
                                        <p:tgtEl>
                                          <p:spTgt spid="84"/>
                                        </p:tgtEl>
                                        <p:attrNameLst>
                                          <p:attrName>ppt_w</p:attrName>
                                        </p:attrNameLst>
                                      </p:cBhvr>
                                      <p:tavLst>
                                        <p:tav tm="0">
                                          <p:val>
                                            <p:fltVal val="0"/>
                                          </p:val>
                                        </p:tav>
                                        <p:tav tm="100000">
                                          <p:val>
                                            <p:strVal val="#ppt_w"/>
                                          </p:val>
                                        </p:tav>
                                      </p:tavLst>
                                    </p:anim>
                                    <p:anim calcmode="lin" valueType="num">
                                      <p:cBhvr>
                                        <p:cTn id="46" dur="1000" fill="hold"/>
                                        <p:tgtEl>
                                          <p:spTgt spid="84"/>
                                        </p:tgtEl>
                                        <p:attrNameLst>
                                          <p:attrName>ppt_h</p:attrName>
                                        </p:attrNameLst>
                                      </p:cBhvr>
                                      <p:tavLst>
                                        <p:tav tm="0">
                                          <p:val>
                                            <p:fltVal val="0"/>
                                          </p:val>
                                        </p:tav>
                                        <p:tav tm="100000">
                                          <p:val>
                                            <p:strVal val="#ppt_h"/>
                                          </p:val>
                                        </p:tav>
                                      </p:tavLst>
                                    </p:anim>
                                    <p:anim calcmode="lin" valueType="num">
                                      <p:cBhvr>
                                        <p:cTn id="47" dur="1000" fill="hold"/>
                                        <p:tgtEl>
                                          <p:spTgt spid="84"/>
                                        </p:tgtEl>
                                        <p:attrNameLst>
                                          <p:attrName>style.rotation</p:attrName>
                                        </p:attrNameLst>
                                      </p:cBhvr>
                                      <p:tavLst>
                                        <p:tav tm="0">
                                          <p:val>
                                            <p:fltVal val="90"/>
                                          </p:val>
                                        </p:tav>
                                        <p:tav tm="100000">
                                          <p:val>
                                            <p:fltVal val="0"/>
                                          </p:val>
                                        </p:tav>
                                      </p:tavLst>
                                    </p:anim>
                                    <p:animEffect transition="in" filter="fade">
                                      <p:cBhvr>
                                        <p:cTn id="48" dur="1000"/>
                                        <p:tgtEl>
                                          <p:spTgt spid="8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 calcmode="lin" valueType="num">
                                      <p:cBhvr>
                                        <p:cTn id="53" dur="1000" fill="hold"/>
                                        <p:tgtEl>
                                          <p:spTgt spid="11"/>
                                        </p:tgtEl>
                                        <p:attrNameLst>
                                          <p:attrName>style.rotation</p:attrName>
                                        </p:attrNameLst>
                                      </p:cBhvr>
                                      <p:tavLst>
                                        <p:tav tm="0">
                                          <p:val>
                                            <p:fltVal val="90"/>
                                          </p:val>
                                        </p:tav>
                                        <p:tav tm="100000">
                                          <p:val>
                                            <p:fltVal val="0"/>
                                          </p:val>
                                        </p:tav>
                                      </p:tavLst>
                                    </p:anim>
                                    <p:animEffect transition="in" filter="fade">
                                      <p:cBhvr>
                                        <p:cTn id="54" dur="1000"/>
                                        <p:tgtEl>
                                          <p:spTgt spid="11"/>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p:cTn id="57" dur="1000" fill="hold"/>
                                        <p:tgtEl>
                                          <p:spTgt spid="69"/>
                                        </p:tgtEl>
                                        <p:attrNameLst>
                                          <p:attrName>ppt_w</p:attrName>
                                        </p:attrNameLst>
                                      </p:cBhvr>
                                      <p:tavLst>
                                        <p:tav tm="0">
                                          <p:val>
                                            <p:fltVal val="0"/>
                                          </p:val>
                                        </p:tav>
                                        <p:tav tm="100000">
                                          <p:val>
                                            <p:strVal val="#ppt_w"/>
                                          </p:val>
                                        </p:tav>
                                      </p:tavLst>
                                    </p:anim>
                                    <p:anim calcmode="lin" valueType="num">
                                      <p:cBhvr>
                                        <p:cTn id="58" dur="1000" fill="hold"/>
                                        <p:tgtEl>
                                          <p:spTgt spid="69"/>
                                        </p:tgtEl>
                                        <p:attrNameLst>
                                          <p:attrName>ppt_h</p:attrName>
                                        </p:attrNameLst>
                                      </p:cBhvr>
                                      <p:tavLst>
                                        <p:tav tm="0">
                                          <p:val>
                                            <p:fltVal val="0"/>
                                          </p:val>
                                        </p:tav>
                                        <p:tav tm="100000">
                                          <p:val>
                                            <p:strVal val="#ppt_h"/>
                                          </p:val>
                                        </p:tav>
                                      </p:tavLst>
                                    </p:anim>
                                    <p:anim calcmode="lin" valueType="num">
                                      <p:cBhvr>
                                        <p:cTn id="59" dur="1000" fill="hold"/>
                                        <p:tgtEl>
                                          <p:spTgt spid="69"/>
                                        </p:tgtEl>
                                        <p:attrNameLst>
                                          <p:attrName>style.rotation</p:attrName>
                                        </p:attrNameLst>
                                      </p:cBhvr>
                                      <p:tavLst>
                                        <p:tav tm="0">
                                          <p:val>
                                            <p:fltVal val="90"/>
                                          </p:val>
                                        </p:tav>
                                        <p:tav tm="100000">
                                          <p:val>
                                            <p:fltVal val="0"/>
                                          </p:val>
                                        </p:tav>
                                      </p:tavLst>
                                    </p:anim>
                                    <p:animEffect transition="in" filter="fade">
                                      <p:cBhvr>
                                        <p:cTn id="60"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74" grpId="0" animBg="1"/>
      <p:bldP spid="75" grpId="0" animBg="1"/>
      <p:bldP spid="76" grpId="0" animBg="1"/>
      <p:bldP spid="10" grpId="0" animBg="1"/>
      <p:bldP spid="11" grpId="0" animBg="1"/>
      <p:bldP spid="69" grpId="0" animBg="1"/>
      <p:bldP spid="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5410200" y="533400"/>
            <a:ext cx="3657600" cy="990600"/>
          </a:xfrm>
        </p:spPr>
        <p:txBody>
          <a:bodyPr>
            <a:normAutofit fontScale="90000"/>
          </a:bodyPr>
          <a:lstStyle/>
          <a:p>
            <a:pPr algn="l">
              <a:defRPr/>
            </a:pPr>
            <a:r>
              <a:rPr lang="en-US" u="none" dirty="0" smtClean="0">
                <a:latin typeface="Helvetica"/>
                <a:cs typeface="Helvetica"/>
              </a:rPr>
              <a:t>Changing Seawater Chemistry</a:t>
            </a:r>
            <a:endParaRPr lang="en-US" u="none" dirty="0">
              <a:latin typeface="Helvetica"/>
              <a:cs typeface="Helvetica"/>
            </a:endParaRPr>
          </a:p>
        </p:txBody>
      </p:sp>
      <p:sp>
        <p:nvSpPr>
          <p:cNvPr id="26628" name="TextBox 2"/>
          <p:cNvSpPr txBox="1">
            <a:spLocks noChangeArrowheads="1"/>
          </p:cNvSpPr>
          <p:nvPr/>
        </p:nvSpPr>
        <p:spPr bwMode="auto">
          <a:xfrm>
            <a:off x="5410200" y="5288340"/>
            <a:ext cx="3657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algn="r" eaLnBrk="1" hangingPunct="1"/>
            <a:r>
              <a:rPr lang="en-US" sz="1600" b="0" i="0" dirty="0" smtClean="0">
                <a:latin typeface="Arial" charset="0"/>
              </a:rPr>
              <a:t>IPCC 2014</a:t>
            </a:r>
          </a:p>
          <a:p>
            <a:pPr algn="r" eaLnBrk="1" hangingPunct="1"/>
            <a:r>
              <a:rPr lang="en-US" sz="1600" b="0" i="0" dirty="0" smtClean="0">
                <a:latin typeface="Arial" charset="0"/>
              </a:rPr>
              <a:t>WG1, Chapter 3</a:t>
            </a:r>
          </a:p>
          <a:p>
            <a:pPr algn="r" eaLnBrk="1" hangingPunct="1"/>
            <a:r>
              <a:rPr lang="en-US" sz="1600" b="0" i="0" dirty="0" smtClean="0">
                <a:latin typeface="Arial" charset="0"/>
              </a:rPr>
              <a:t>Doney </a:t>
            </a:r>
            <a:r>
              <a:rPr lang="en-US" sz="1600" b="0" i="0" dirty="0">
                <a:latin typeface="Arial" charset="0"/>
              </a:rPr>
              <a:t>et al. Ann. Rev. Mar. Sci. 2009</a:t>
            </a:r>
          </a:p>
          <a:p>
            <a:pPr algn="r" eaLnBrk="1" hangingPunct="1"/>
            <a:r>
              <a:rPr lang="en-US" sz="1600" b="0" i="0" dirty="0">
                <a:latin typeface="Arial" charset="0"/>
              </a:rPr>
              <a:t>Dore et al. PNAS </a:t>
            </a:r>
            <a:r>
              <a:rPr lang="en-US" sz="1600" b="0" i="0" dirty="0" smtClean="0">
                <a:latin typeface="Arial" charset="0"/>
              </a:rPr>
              <a:t>2009</a:t>
            </a:r>
          </a:p>
          <a:p>
            <a:pPr algn="r" eaLnBrk="1" hangingPunct="1"/>
            <a:endParaRPr lang="en-US" sz="1600" b="0" i="0" dirty="0" smtClean="0">
              <a:latin typeface="Arial" charset="0"/>
            </a:endParaRPr>
          </a:p>
          <a:p>
            <a:pPr algn="r" eaLnBrk="1" hangingPunct="1"/>
            <a:r>
              <a:rPr lang="en-US" sz="1600" b="0" i="0" dirty="0" smtClean="0">
                <a:latin typeface="Arial" charset="0"/>
              </a:rPr>
              <a:t>Slide from Scott </a:t>
            </a:r>
            <a:r>
              <a:rPr lang="en-US" sz="1600" b="0" i="0" dirty="0" err="1" smtClean="0">
                <a:latin typeface="Arial" charset="0"/>
              </a:rPr>
              <a:t>Doney</a:t>
            </a:r>
            <a:r>
              <a:rPr lang="en-US" sz="1600" b="0" i="0" dirty="0" smtClean="0">
                <a:latin typeface="Arial" charset="0"/>
              </a:rPr>
              <a:t> 2015</a:t>
            </a:r>
            <a:endParaRPr lang="en-US" sz="1600" b="0" i="0" dirty="0">
              <a:latin typeface="Arial" charset="0"/>
            </a:endParaRPr>
          </a:p>
        </p:txBody>
      </p:sp>
      <p:pic>
        <p:nvPicPr>
          <p:cNvPr id="2" name="Picture 1" descr="WGI_AR5_Fig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4419600" cy="6789470"/>
          </a:xfrm>
          <a:prstGeom prst="rect">
            <a:avLst/>
          </a:prstGeom>
        </p:spPr>
      </p:pic>
      <p:sp>
        <p:nvSpPr>
          <p:cNvPr id="7" name="TextBox 2"/>
          <p:cNvSpPr txBox="1">
            <a:spLocks noChangeArrowheads="1"/>
          </p:cNvSpPr>
          <p:nvPr/>
        </p:nvSpPr>
        <p:spPr bwMode="auto">
          <a:xfrm>
            <a:off x="914400" y="600069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eaLnBrk="1" hangingPunct="1"/>
            <a:r>
              <a:rPr lang="en-US" sz="2000" b="0" i="0" dirty="0">
                <a:latin typeface="Arial" charset="0"/>
              </a:rPr>
              <a:t>c</a:t>
            </a:r>
            <a:r>
              <a:rPr lang="en-US" sz="2000" b="0" i="0" dirty="0" smtClean="0">
                <a:latin typeface="Arial" charset="0"/>
              </a:rPr>
              <a:t>arbonate ion</a:t>
            </a:r>
            <a:endParaRPr lang="en-US" sz="2000" b="0" i="0" dirty="0">
              <a:latin typeface="Arial" charset="0"/>
            </a:endParaRPr>
          </a:p>
        </p:txBody>
      </p:sp>
      <p:sp>
        <p:nvSpPr>
          <p:cNvPr id="8" name="TextBox 2"/>
          <p:cNvSpPr txBox="1">
            <a:spLocks noChangeArrowheads="1"/>
          </p:cNvSpPr>
          <p:nvPr/>
        </p:nvSpPr>
        <p:spPr bwMode="auto">
          <a:xfrm>
            <a:off x="3886200" y="2362200"/>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eaLnBrk="1" hangingPunct="1"/>
            <a:r>
              <a:rPr lang="en-US" sz="2000" b="0" i="0" dirty="0" smtClean="0">
                <a:latin typeface="Arial" charset="0"/>
              </a:rPr>
              <a:t>pH</a:t>
            </a:r>
            <a:endParaRPr lang="en-US" sz="2000" b="0" i="0" dirty="0">
              <a:latin typeface="Arial" charset="0"/>
            </a:endParaRPr>
          </a:p>
        </p:txBody>
      </p:sp>
      <p:sp>
        <p:nvSpPr>
          <p:cNvPr id="9" name="TextBox 2"/>
          <p:cNvSpPr txBox="1">
            <a:spLocks noChangeArrowheads="1"/>
          </p:cNvSpPr>
          <p:nvPr/>
        </p:nvSpPr>
        <p:spPr bwMode="auto">
          <a:xfrm>
            <a:off x="2743200" y="1676400"/>
            <a:ext cx="198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i="1">
                <a:solidFill>
                  <a:schemeClr val="tx1"/>
                </a:solidFill>
                <a:latin typeface="Comic Sans MS" charset="0"/>
                <a:ea typeface="ＭＳ Ｐゴシック" charset="0"/>
                <a:cs typeface="ＭＳ Ｐゴシック" charset="0"/>
              </a:defRPr>
            </a:lvl1pPr>
            <a:lvl2pPr marL="742950" indent="-285750" eaLnBrk="0" hangingPunct="0">
              <a:defRPr sz="2800" b="1" i="1">
                <a:solidFill>
                  <a:schemeClr val="tx1"/>
                </a:solidFill>
                <a:latin typeface="Comic Sans MS" charset="0"/>
                <a:ea typeface="ＭＳ Ｐゴシック" charset="0"/>
              </a:defRPr>
            </a:lvl2pPr>
            <a:lvl3pPr marL="1143000" indent="-228600" eaLnBrk="0" hangingPunct="0">
              <a:defRPr sz="2800" b="1" i="1">
                <a:solidFill>
                  <a:schemeClr val="tx1"/>
                </a:solidFill>
                <a:latin typeface="Comic Sans MS" charset="0"/>
                <a:ea typeface="ＭＳ Ｐゴシック" charset="0"/>
              </a:defRPr>
            </a:lvl3pPr>
            <a:lvl4pPr marL="1600200" indent="-228600" eaLnBrk="0" hangingPunct="0">
              <a:defRPr sz="2800" b="1" i="1">
                <a:solidFill>
                  <a:schemeClr val="tx1"/>
                </a:solidFill>
                <a:latin typeface="Comic Sans MS" charset="0"/>
                <a:ea typeface="ＭＳ Ｐゴシック" charset="0"/>
              </a:defRPr>
            </a:lvl4pPr>
            <a:lvl5pPr marL="2057400" indent="-228600" eaLnBrk="0" hangingPunct="0">
              <a:defRPr sz="2800" b="1"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b="1"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b="1"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b="1"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b="1" i="1">
                <a:solidFill>
                  <a:schemeClr val="tx1"/>
                </a:solidFill>
                <a:latin typeface="Comic Sans MS" charset="0"/>
                <a:ea typeface="ＭＳ Ｐゴシック" charset="0"/>
              </a:defRPr>
            </a:lvl9pPr>
          </a:lstStyle>
          <a:p>
            <a:pPr eaLnBrk="1" hangingPunct="1"/>
            <a:r>
              <a:rPr lang="en-US" sz="2000" b="0" i="0" dirty="0">
                <a:latin typeface="Arial" charset="0"/>
              </a:rPr>
              <a:t>c</a:t>
            </a:r>
            <a:r>
              <a:rPr lang="en-US" sz="2000" b="0" i="0" dirty="0" smtClean="0">
                <a:latin typeface="Arial" charset="0"/>
              </a:rPr>
              <a:t>arbon dioxide</a:t>
            </a:r>
            <a:endParaRPr lang="en-US" sz="2000" b="0" i="0" dirty="0">
              <a:latin typeface="Arial" charset="0"/>
            </a:endParaRPr>
          </a:p>
        </p:txBody>
      </p:sp>
    </p:spTree>
    <p:extLst>
      <p:ext uri="{BB962C8B-B14F-4D97-AF65-F5344CB8AC3E}">
        <p14:creationId xmlns:p14="http://schemas.microsoft.com/office/powerpoint/2010/main" val="3466228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200" u="none" dirty="0" smtClean="0">
                <a:latin typeface="Helvetica"/>
                <a:cs typeface="Helvetica"/>
              </a:rPr>
              <a:t>Other Local Sources of Coastal Acidification</a:t>
            </a:r>
            <a:endParaRPr lang="en-US" sz="3200" u="none" dirty="0">
              <a:latin typeface="Helvetica"/>
              <a:cs typeface="Helvetica"/>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8001000" cy="548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4800" y="6324600"/>
            <a:ext cx="8654407" cy="400110"/>
          </a:xfrm>
          <a:prstGeom prst="rect">
            <a:avLst/>
          </a:prstGeom>
          <a:solidFill>
            <a:srgbClr val="FFFFFF"/>
          </a:solidFill>
        </p:spPr>
        <p:txBody>
          <a:bodyPr wrap="none" rtlCol="0">
            <a:spAutoFit/>
          </a:bodyPr>
          <a:lstStyle/>
          <a:p>
            <a:r>
              <a:rPr lang="en-US" sz="2000" b="0" i="0" dirty="0" smtClean="0">
                <a:latin typeface="+mj-lt"/>
              </a:rPr>
              <a:t>Doney et al. PNAS 2007; Doney Science 2010; Kelly et al. Science 2011</a:t>
            </a:r>
            <a:endParaRPr lang="en-US" sz="2000" b="0" i="0" dirty="0">
              <a:latin typeface="+mj-lt"/>
            </a:endParaRPr>
          </a:p>
        </p:txBody>
      </p:sp>
      <p:grpSp>
        <p:nvGrpSpPr>
          <p:cNvPr id="85" name="Group 84"/>
          <p:cNvGrpSpPr/>
          <p:nvPr/>
        </p:nvGrpSpPr>
        <p:grpSpPr>
          <a:xfrm>
            <a:off x="609600" y="990600"/>
            <a:ext cx="8436296" cy="5105400"/>
            <a:chOff x="707703" y="990600"/>
            <a:chExt cx="8436296" cy="5105400"/>
          </a:xfrm>
        </p:grpSpPr>
        <p:sp>
          <p:nvSpPr>
            <p:cNvPr id="84" name="Rectangle 83"/>
            <p:cNvSpPr/>
            <p:nvPr/>
          </p:nvSpPr>
          <p:spPr>
            <a:xfrm>
              <a:off x="4653140" y="990600"/>
              <a:ext cx="4490859" cy="5105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707703" y="1192396"/>
              <a:ext cx="7848600" cy="4473208"/>
              <a:chOff x="-377002" y="865897"/>
              <a:chExt cx="9521002" cy="5946907"/>
            </a:xfrm>
          </p:grpSpPr>
          <p:sp>
            <p:nvSpPr>
              <p:cNvPr id="46" name="object 6"/>
              <p:cNvSpPr/>
              <p:nvPr/>
            </p:nvSpPr>
            <p:spPr>
              <a:xfrm>
                <a:off x="5598370" y="2346865"/>
                <a:ext cx="520690" cy="478848"/>
              </a:xfrm>
              <a:prstGeom prst="rect">
                <a:avLst/>
              </a:prstGeom>
              <a:blipFill>
                <a:blip r:embed="rId3" cstate="print"/>
                <a:stretch>
                  <a:fillRect/>
                </a:stretch>
              </a:blipFill>
            </p:spPr>
            <p:txBody>
              <a:bodyPr wrap="square" lIns="0" tIns="0" rIns="0" bIns="0" rtlCol="0"/>
              <a:lstStyle/>
              <a:p>
                <a:endParaRPr/>
              </a:p>
            </p:txBody>
          </p:sp>
          <p:sp>
            <p:nvSpPr>
              <p:cNvPr id="47" name="object 7"/>
              <p:cNvSpPr/>
              <p:nvPr/>
            </p:nvSpPr>
            <p:spPr>
              <a:xfrm>
                <a:off x="6533441" y="2903506"/>
                <a:ext cx="876169" cy="478848"/>
              </a:xfrm>
              <a:prstGeom prst="rect">
                <a:avLst/>
              </a:prstGeom>
              <a:blipFill>
                <a:blip r:embed="rId4" cstate="print"/>
                <a:stretch>
                  <a:fillRect/>
                </a:stretch>
              </a:blipFill>
            </p:spPr>
            <p:txBody>
              <a:bodyPr wrap="square" lIns="0" tIns="0" rIns="0" bIns="0" rtlCol="0"/>
              <a:lstStyle/>
              <a:p>
                <a:endParaRPr/>
              </a:p>
            </p:txBody>
          </p:sp>
          <p:sp>
            <p:nvSpPr>
              <p:cNvPr id="48" name="object 8"/>
              <p:cNvSpPr/>
              <p:nvPr/>
            </p:nvSpPr>
            <p:spPr>
              <a:xfrm>
                <a:off x="-377002" y="865897"/>
                <a:ext cx="7500177" cy="499608"/>
              </a:xfrm>
              <a:prstGeom prst="rect">
                <a:avLst/>
              </a:prstGeom>
              <a:blipFill>
                <a:blip r:embed="rId5" cstate="print"/>
                <a:stretch>
                  <a:fillRect/>
                </a:stretch>
              </a:blipFill>
            </p:spPr>
            <p:txBody>
              <a:bodyPr wrap="square" lIns="0" tIns="0" rIns="0" bIns="0" rtlCol="0"/>
              <a:lstStyle/>
              <a:p>
                <a:endParaRPr/>
              </a:p>
            </p:txBody>
          </p:sp>
          <p:sp>
            <p:nvSpPr>
              <p:cNvPr id="49" name="object 11"/>
              <p:cNvSpPr/>
              <p:nvPr/>
            </p:nvSpPr>
            <p:spPr>
              <a:xfrm>
                <a:off x="5280167" y="888453"/>
                <a:ext cx="2129443" cy="679740"/>
              </a:xfrm>
              <a:custGeom>
                <a:avLst/>
                <a:gdLst/>
                <a:ahLst/>
                <a:cxnLst/>
                <a:rect l="l" t="t" r="r" b="b"/>
                <a:pathLst>
                  <a:path w="1908175" h="609600">
                    <a:moveTo>
                      <a:pt x="1224426" y="554989"/>
                    </a:moveTo>
                    <a:lnTo>
                      <a:pt x="731519" y="554989"/>
                    </a:lnTo>
                    <a:lnTo>
                      <a:pt x="740662" y="560070"/>
                    </a:lnTo>
                    <a:lnTo>
                      <a:pt x="782943" y="579120"/>
                    </a:lnTo>
                    <a:lnTo>
                      <a:pt x="833171" y="594360"/>
                    </a:lnTo>
                    <a:lnTo>
                      <a:pt x="846785" y="596900"/>
                    </a:lnTo>
                    <a:lnTo>
                      <a:pt x="860772" y="600710"/>
                    </a:lnTo>
                    <a:lnTo>
                      <a:pt x="875107" y="601979"/>
                    </a:lnTo>
                    <a:lnTo>
                      <a:pt x="889767" y="604520"/>
                    </a:lnTo>
                    <a:lnTo>
                      <a:pt x="937119" y="609600"/>
                    </a:lnTo>
                    <a:lnTo>
                      <a:pt x="1007557" y="609600"/>
                    </a:lnTo>
                    <a:lnTo>
                      <a:pt x="1030517" y="608329"/>
                    </a:lnTo>
                    <a:lnTo>
                      <a:pt x="1075111" y="603250"/>
                    </a:lnTo>
                    <a:lnTo>
                      <a:pt x="1117333" y="595629"/>
                    </a:lnTo>
                    <a:lnTo>
                      <a:pt x="1156457" y="584200"/>
                    </a:lnTo>
                    <a:lnTo>
                      <a:pt x="1207745" y="563879"/>
                    </a:lnTo>
                    <a:lnTo>
                      <a:pt x="1222506" y="556260"/>
                    </a:lnTo>
                    <a:lnTo>
                      <a:pt x="1224426" y="554989"/>
                    </a:lnTo>
                    <a:close/>
                  </a:path>
                  <a:path w="1908175" h="609600">
                    <a:moveTo>
                      <a:pt x="507073" y="54610"/>
                    </a:moveTo>
                    <a:lnTo>
                      <a:pt x="441837" y="54610"/>
                    </a:lnTo>
                    <a:lnTo>
                      <a:pt x="428757" y="55879"/>
                    </a:lnTo>
                    <a:lnTo>
                      <a:pt x="404676" y="57150"/>
                    </a:lnTo>
                    <a:lnTo>
                      <a:pt x="337496" y="67310"/>
                    </a:lnTo>
                    <a:lnTo>
                      <a:pt x="297584" y="77470"/>
                    </a:lnTo>
                    <a:lnTo>
                      <a:pt x="246335" y="97789"/>
                    </a:lnTo>
                    <a:lnTo>
                      <a:pt x="206997" y="121920"/>
                    </a:lnTo>
                    <a:lnTo>
                      <a:pt x="176123" y="160020"/>
                    </a:lnTo>
                    <a:lnTo>
                      <a:pt x="171109" y="180339"/>
                    </a:lnTo>
                    <a:lnTo>
                      <a:pt x="171437" y="190500"/>
                    </a:lnTo>
                    <a:lnTo>
                      <a:pt x="173741" y="200660"/>
                    </a:lnTo>
                    <a:lnTo>
                      <a:pt x="169311" y="203200"/>
                    </a:lnTo>
                    <a:lnTo>
                      <a:pt x="99195" y="213360"/>
                    </a:lnTo>
                    <a:lnTo>
                      <a:pt x="62836" y="224789"/>
                    </a:lnTo>
                    <a:lnTo>
                      <a:pt x="23543" y="246379"/>
                    </a:lnTo>
                    <a:lnTo>
                      <a:pt x="1165" y="278129"/>
                    </a:lnTo>
                    <a:lnTo>
                      <a:pt x="0" y="285750"/>
                    </a:lnTo>
                    <a:lnTo>
                      <a:pt x="528" y="293370"/>
                    </a:lnTo>
                    <a:lnTo>
                      <a:pt x="27198" y="331470"/>
                    </a:lnTo>
                    <a:lnTo>
                      <a:pt x="61012" y="350520"/>
                    </a:lnTo>
                    <a:lnTo>
                      <a:pt x="90323" y="360679"/>
                    </a:lnTo>
                    <a:lnTo>
                      <a:pt x="76264" y="369570"/>
                    </a:lnTo>
                    <a:lnTo>
                      <a:pt x="48685" y="396239"/>
                    </a:lnTo>
                    <a:lnTo>
                      <a:pt x="43209" y="416560"/>
                    </a:lnTo>
                    <a:lnTo>
                      <a:pt x="44567" y="426720"/>
                    </a:lnTo>
                    <a:lnTo>
                      <a:pt x="72750" y="461010"/>
                    </a:lnTo>
                    <a:lnTo>
                      <a:pt x="82148" y="466089"/>
                    </a:lnTo>
                    <a:lnTo>
                      <a:pt x="92626" y="472439"/>
                    </a:lnTo>
                    <a:lnTo>
                      <a:pt x="104109" y="477520"/>
                    </a:lnTo>
                    <a:lnTo>
                      <a:pt x="116523" y="481329"/>
                    </a:lnTo>
                    <a:lnTo>
                      <a:pt x="129792" y="486410"/>
                    </a:lnTo>
                    <a:lnTo>
                      <a:pt x="143843" y="488950"/>
                    </a:lnTo>
                    <a:lnTo>
                      <a:pt x="158601" y="492760"/>
                    </a:lnTo>
                    <a:lnTo>
                      <a:pt x="173991" y="495300"/>
                    </a:lnTo>
                    <a:lnTo>
                      <a:pt x="189939" y="496570"/>
                    </a:lnTo>
                    <a:lnTo>
                      <a:pt x="206370" y="499110"/>
                    </a:lnTo>
                    <a:lnTo>
                      <a:pt x="257815" y="499110"/>
                    </a:lnTo>
                    <a:lnTo>
                      <a:pt x="260101" y="500379"/>
                    </a:lnTo>
                    <a:lnTo>
                      <a:pt x="261371" y="501650"/>
                    </a:lnTo>
                    <a:lnTo>
                      <a:pt x="276729" y="511810"/>
                    </a:lnTo>
                    <a:lnTo>
                      <a:pt x="312024" y="529589"/>
                    </a:lnTo>
                    <a:lnTo>
                      <a:pt x="352638" y="544829"/>
                    </a:lnTo>
                    <a:lnTo>
                      <a:pt x="397629" y="557529"/>
                    </a:lnTo>
                    <a:lnTo>
                      <a:pt x="446051" y="566420"/>
                    </a:lnTo>
                    <a:lnTo>
                      <a:pt x="523053" y="574039"/>
                    </a:lnTo>
                    <a:lnTo>
                      <a:pt x="575923" y="574039"/>
                    </a:lnTo>
                    <a:lnTo>
                      <a:pt x="628920" y="571500"/>
                    </a:lnTo>
                    <a:lnTo>
                      <a:pt x="655171" y="568960"/>
                    </a:lnTo>
                    <a:lnTo>
                      <a:pt x="681100" y="565150"/>
                    </a:lnTo>
                    <a:lnTo>
                      <a:pt x="731519" y="554989"/>
                    </a:lnTo>
                    <a:lnTo>
                      <a:pt x="1224426" y="554989"/>
                    </a:lnTo>
                    <a:lnTo>
                      <a:pt x="1235947" y="547370"/>
                    </a:lnTo>
                    <a:lnTo>
                      <a:pt x="1247978" y="538479"/>
                    </a:lnTo>
                    <a:lnTo>
                      <a:pt x="1258508" y="529589"/>
                    </a:lnTo>
                    <a:lnTo>
                      <a:pt x="1267447" y="519429"/>
                    </a:lnTo>
                    <a:lnTo>
                      <a:pt x="1524544" y="519429"/>
                    </a:lnTo>
                    <a:lnTo>
                      <a:pt x="1528859" y="518160"/>
                    </a:lnTo>
                    <a:lnTo>
                      <a:pt x="1545285" y="514350"/>
                    </a:lnTo>
                    <a:lnTo>
                      <a:pt x="1560811" y="508000"/>
                    </a:lnTo>
                    <a:lnTo>
                      <a:pt x="1601343" y="490220"/>
                    </a:lnTo>
                    <a:lnTo>
                      <a:pt x="1638877" y="459739"/>
                    </a:lnTo>
                    <a:lnTo>
                      <a:pt x="1653763" y="424179"/>
                    </a:lnTo>
                    <a:lnTo>
                      <a:pt x="1706907" y="419100"/>
                    </a:lnTo>
                    <a:lnTo>
                      <a:pt x="1756654" y="408939"/>
                    </a:lnTo>
                    <a:lnTo>
                      <a:pt x="1809782" y="392429"/>
                    </a:lnTo>
                    <a:lnTo>
                      <a:pt x="1856552" y="368300"/>
                    </a:lnTo>
                    <a:lnTo>
                      <a:pt x="1868862" y="360679"/>
                    </a:lnTo>
                    <a:lnTo>
                      <a:pt x="1895749" y="332739"/>
                    </a:lnTo>
                    <a:lnTo>
                      <a:pt x="1907637" y="293370"/>
                    </a:lnTo>
                    <a:lnTo>
                      <a:pt x="1906234" y="283210"/>
                    </a:lnTo>
                    <a:lnTo>
                      <a:pt x="1882698" y="243839"/>
                    </a:lnTo>
                    <a:lnTo>
                      <a:pt x="1845823" y="217170"/>
                    </a:lnTo>
                    <a:lnTo>
                      <a:pt x="1850141" y="212089"/>
                    </a:lnTo>
                    <a:lnTo>
                      <a:pt x="1864886" y="179070"/>
                    </a:lnTo>
                    <a:lnTo>
                      <a:pt x="1864596" y="170179"/>
                    </a:lnTo>
                    <a:lnTo>
                      <a:pt x="1842199" y="132079"/>
                    </a:lnTo>
                    <a:lnTo>
                      <a:pt x="1801670" y="105410"/>
                    </a:lnTo>
                    <a:lnTo>
                      <a:pt x="1759853" y="90170"/>
                    </a:lnTo>
                    <a:lnTo>
                      <a:pt x="1709510" y="78739"/>
                    </a:lnTo>
                    <a:lnTo>
                      <a:pt x="1691031" y="76200"/>
                    </a:lnTo>
                    <a:lnTo>
                      <a:pt x="1688199" y="71120"/>
                    </a:lnTo>
                    <a:lnTo>
                      <a:pt x="617859" y="71120"/>
                    </a:lnTo>
                    <a:lnTo>
                      <a:pt x="582502" y="63500"/>
                    </a:lnTo>
                    <a:lnTo>
                      <a:pt x="570305" y="62229"/>
                    </a:lnTo>
                    <a:lnTo>
                      <a:pt x="557932" y="59689"/>
                    </a:lnTo>
                    <a:lnTo>
                      <a:pt x="507073" y="54610"/>
                    </a:lnTo>
                    <a:close/>
                  </a:path>
                  <a:path w="1908175" h="609600">
                    <a:moveTo>
                      <a:pt x="1524544" y="519429"/>
                    </a:moveTo>
                    <a:lnTo>
                      <a:pt x="1267447" y="519429"/>
                    </a:lnTo>
                    <a:lnTo>
                      <a:pt x="1315792" y="529589"/>
                    </a:lnTo>
                    <a:lnTo>
                      <a:pt x="1367479" y="534670"/>
                    </a:lnTo>
                    <a:lnTo>
                      <a:pt x="1415007" y="534670"/>
                    </a:lnTo>
                    <a:lnTo>
                      <a:pt x="1455442" y="532129"/>
                    </a:lnTo>
                    <a:lnTo>
                      <a:pt x="1474824" y="529589"/>
                    </a:lnTo>
                    <a:lnTo>
                      <a:pt x="1493564" y="525779"/>
                    </a:lnTo>
                    <a:lnTo>
                      <a:pt x="1511597" y="523239"/>
                    </a:lnTo>
                    <a:lnTo>
                      <a:pt x="1524544" y="519429"/>
                    </a:lnTo>
                    <a:close/>
                  </a:path>
                  <a:path w="1908175" h="609600">
                    <a:moveTo>
                      <a:pt x="847871" y="17779"/>
                    </a:moveTo>
                    <a:lnTo>
                      <a:pt x="793370" y="17779"/>
                    </a:lnTo>
                    <a:lnTo>
                      <a:pt x="775556" y="20320"/>
                    </a:lnTo>
                    <a:lnTo>
                      <a:pt x="758052" y="21589"/>
                    </a:lnTo>
                    <a:lnTo>
                      <a:pt x="692759" y="35560"/>
                    </a:lnTo>
                    <a:lnTo>
                      <a:pt x="651006" y="50800"/>
                    </a:lnTo>
                    <a:lnTo>
                      <a:pt x="627817" y="64770"/>
                    </a:lnTo>
                    <a:lnTo>
                      <a:pt x="617859" y="71120"/>
                    </a:lnTo>
                    <a:lnTo>
                      <a:pt x="1688199" y="71120"/>
                    </a:lnTo>
                    <a:lnTo>
                      <a:pt x="1686075" y="67310"/>
                    </a:lnTo>
                    <a:lnTo>
                      <a:pt x="1679233" y="58420"/>
                    </a:lnTo>
                    <a:lnTo>
                      <a:pt x="1670578" y="50800"/>
                    </a:lnTo>
                    <a:lnTo>
                      <a:pt x="1661914" y="44450"/>
                    </a:lnTo>
                    <a:lnTo>
                      <a:pt x="986385" y="44450"/>
                    </a:lnTo>
                    <a:lnTo>
                      <a:pt x="975010" y="40639"/>
                    </a:lnTo>
                    <a:lnTo>
                      <a:pt x="937392" y="29210"/>
                    </a:lnTo>
                    <a:lnTo>
                      <a:pt x="884280" y="20320"/>
                    </a:lnTo>
                    <a:lnTo>
                      <a:pt x="847871" y="17779"/>
                    </a:lnTo>
                    <a:close/>
                  </a:path>
                  <a:path w="1908175" h="609600">
                    <a:moveTo>
                      <a:pt x="1176312" y="0"/>
                    </a:moveTo>
                    <a:lnTo>
                      <a:pt x="1161300" y="0"/>
                    </a:lnTo>
                    <a:lnTo>
                      <a:pt x="1146354" y="1270"/>
                    </a:lnTo>
                    <a:lnTo>
                      <a:pt x="1131537" y="1270"/>
                    </a:lnTo>
                    <a:lnTo>
                      <a:pt x="1116910" y="2539"/>
                    </a:lnTo>
                    <a:lnTo>
                      <a:pt x="1102536" y="5079"/>
                    </a:lnTo>
                    <a:lnTo>
                      <a:pt x="1088477" y="6350"/>
                    </a:lnTo>
                    <a:lnTo>
                      <a:pt x="1074796" y="8889"/>
                    </a:lnTo>
                    <a:lnTo>
                      <a:pt x="1061554" y="12700"/>
                    </a:lnTo>
                    <a:lnTo>
                      <a:pt x="1048813" y="15239"/>
                    </a:lnTo>
                    <a:lnTo>
                      <a:pt x="1036636" y="19050"/>
                    </a:lnTo>
                    <a:lnTo>
                      <a:pt x="1025085" y="24129"/>
                    </a:lnTo>
                    <a:lnTo>
                      <a:pt x="1014223" y="27939"/>
                    </a:lnTo>
                    <a:lnTo>
                      <a:pt x="1004110" y="33020"/>
                    </a:lnTo>
                    <a:lnTo>
                      <a:pt x="994810" y="39370"/>
                    </a:lnTo>
                    <a:lnTo>
                      <a:pt x="986385" y="44450"/>
                    </a:lnTo>
                    <a:lnTo>
                      <a:pt x="1661914" y="44450"/>
                    </a:lnTo>
                    <a:lnTo>
                      <a:pt x="1660182" y="43179"/>
                    </a:lnTo>
                    <a:lnTo>
                      <a:pt x="1648114" y="35560"/>
                    </a:lnTo>
                    <a:lnTo>
                      <a:pt x="1637182" y="30479"/>
                    </a:lnTo>
                    <a:lnTo>
                      <a:pt x="1311259" y="30479"/>
                    </a:lnTo>
                    <a:lnTo>
                      <a:pt x="1300660" y="25400"/>
                    </a:lnTo>
                    <a:lnTo>
                      <a:pt x="1263901" y="12700"/>
                    </a:lnTo>
                    <a:lnTo>
                      <a:pt x="1221126" y="3810"/>
                    </a:lnTo>
                    <a:lnTo>
                      <a:pt x="1176312" y="0"/>
                    </a:lnTo>
                    <a:close/>
                  </a:path>
                  <a:path w="1908175" h="609600">
                    <a:moveTo>
                      <a:pt x="1495613" y="0"/>
                    </a:moveTo>
                    <a:lnTo>
                      <a:pt x="1462360" y="0"/>
                    </a:lnTo>
                    <a:lnTo>
                      <a:pt x="1413098" y="3810"/>
                    </a:lnTo>
                    <a:lnTo>
                      <a:pt x="1351635" y="16510"/>
                    </a:lnTo>
                    <a:lnTo>
                      <a:pt x="1311259" y="30479"/>
                    </a:lnTo>
                    <a:lnTo>
                      <a:pt x="1637182" y="30479"/>
                    </a:lnTo>
                    <a:lnTo>
                      <a:pt x="1575924" y="10160"/>
                    </a:lnTo>
                    <a:lnTo>
                      <a:pt x="1528513" y="2539"/>
                    </a:lnTo>
                    <a:lnTo>
                      <a:pt x="1495613" y="0"/>
                    </a:lnTo>
                    <a:close/>
                  </a:path>
                </a:pathLst>
              </a:custGeom>
              <a:solidFill>
                <a:srgbClr val="663300"/>
              </a:solidFill>
            </p:spPr>
            <p:txBody>
              <a:bodyPr wrap="square" lIns="0" tIns="0" rIns="0" bIns="0" rtlCol="0"/>
              <a:lstStyle/>
              <a:p>
                <a:endParaRPr/>
              </a:p>
            </p:txBody>
          </p:sp>
          <p:sp>
            <p:nvSpPr>
              <p:cNvPr id="50" name="object 12"/>
              <p:cNvSpPr/>
              <p:nvPr/>
            </p:nvSpPr>
            <p:spPr>
              <a:xfrm>
                <a:off x="5286148" y="887745"/>
                <a:ext cx="2129443" cy="680448"/>
              </a:xfrm>
              <a:custGeom>
                <a:avLst/>
                <a:gdLst/>
                <a:ahLst/>
                <a:cxnLst/>
                <a:rect l="l" t="t" r="r" b="b"/>
                <a:pathLst>
                  <a:path w="1908175" h="610235">
                    <a:moveTo>
                      <a:pt x="173741" y="200929"/>
                    </a:moveTo>
                    <a:lnTo>
                      <a:pt x="171437" y="190347"/>
                    </a:lnTo>
                    <a:lnTo>
                      <a:pt x="171109" y="179884"/>
                    </a:lnTo>
                    <a:lnTo>
                      <a:pt x="172693" y="169578"/>
                    </a:lnTo>
                    <a:lnTo>
                      <a:pt x="196836" y="130683"/>
                    </a:lnTo>
                    <a:lnTo>
                      <a:pt x="231812" y="105012"/>
                    </a:lnTo>
                    <a:lnTo>
                      <a:pt x="279287" y="83474"/>
                    </a:lnTo>
                    <a:lnTo>
                      <a:pt x="317009" y="71913"/>
                    </a:lnTo>
                    <a:lnTo>
                      <a:pt x="358980" y="62943"/>
                    </a:lnTo>
                    <a:lnTo>
                      <a:pt x="404676" y="56866"/>
                    </a:lnTo>
                    <a:lnTo>
                      <a:pt x="454931" y="53956"/>
                    </a:lnTo>
                    <a:lnTo>
                      <a:pt x="468021" y="53811"/>
                    </a:lnTo>
                    <a:lnTo>
                      <a:pt x="481087" y="53917"/>
                    </a:lnTo>
                    <a:lnTo>
                      <a:pt x="519955" y="55732"/>
                    </a:lnTo>
                    <a:lnTo>
                      <a:pt x="557932" y="59755"/>
                    </a:lnTo>
                    <a:lnTo>
                      <a:pt x="606298" y="68483"/>
                    </a:lnTo>
                    <a:lnTo>
                      <a:pt x="617859" y="71255"/>
                    </a:lnTo>
                    <a:lnTo>
                      <a:pt x="627817" y="64039"/>
                    </a:lnTo>
                    <a:lnTo>
                      <a:pt x="664075" y="45257"/>
                    </a:lnTo>
                    <a:lnTo>
                      <a:pt x="708213" y="31011"/>
                    </a:lnTo>
                    <a:lnTo>
                      <a:pt x="758052" y="21604"/>
                    </a:lnTo>
                    <a:lnTo>
                      <a:pt x="811414" y="17341"/>
                    </a:lnTo>
                    <a:lnTo>
                      <a:pt x="829608" y="17115"/>
                    </a:lnTo>
                    <a:lnTo>
                      <a:pt x="847871" y="17505"/>
                    </a:lnTo>
                    <a:lnTo>
                      <a:pt x="902265" y="22488"/>
                    </a:lnTo>
                    <a:lnTo>
                      <a:pt x="950472" y="32388"/>
                    </a:lnTo>
                    <a:lnTo>
                      <a:pt x="986385" y="44275"/>
                    </a:lnTo>
                    <a:lnTo>
                      <a:pt x="994810" y="38585"/>
                    </a:lnTo>
                    <a:lnTo>
                      <a:pt x="1036636" y="19382"/>
                    </a:lnTo>
                    <a:lnTo>
                      <a:pt x="1074796" y="9037"/>
                    </a:lnTo>
                    <a:lnTo>
                      <a:pt x="1116910" y="2517"/>
                    </a:lnTo>
                    <a:lnTo>
                      <a:pt x="1161300" y="135"/>
                    </a:lnTo>
                    <a:lnTo>
                      <a:pt x="1176312" y="314"/>
                    </a:lnTo>
                    <a:lnTo>
                      <a:pt x="1221126" y="3934"/>
                    </a:lnTo>
                    <a:lnTo>
                      <a:pt x="1263901" y="12320"/>
                    </a:lnTo>
                    <a:lnTo>
                      <a:pt x="1300660" y="24863"/>
                    </a:lnTo>
                    <a:lnTo>
                      <a:pt x="1311259" y="29866"/>
                    </a:lnTo>
                    <a:lnTo>
                      <a:pt x="1324026" y="24725"/>
                    </a:lnTo>
                    <a:lnTo>
                      <a:pt x="1366329" y="12137"/>
                    </a:lnTo>
                    <a:lnTo>
                      <a:pt x="1413098" y="3914"/>
                    </a:lnTo>
                    <a:lnTo>
                      <a:pt x="1462360" y="206"/>
                    </a:lnTo>
                    <a:lnTo>
                      <a:pt x="1478994" y="0"/>
                    </a:lnTo>
                    <a:lnTo>
                      <a:pt x="1495613" y="316"/>
                    </a:lnTo>
                    <a:lnTo>
                      <a:pt x="1544648" y="4464"/>
                    </a:lnTo>
                    <a:lnTo>
                      <a:pt x="1590919" y="13524"/>
                    </a:lnTo>
                    <a:lnTo>
                      <a:pt x="1634448" y="28554"/>
                    </a:lnTo>
                    <a:lnTo>
                      <a:pt x="1670578" y="50328"/>
                    </a:lnTo>
                    <a:lnTo>
                      <a:pt x="1691031" y="75727"/>
                    </a:lnTo>
                    <a:lnTo>
                      <a:pt x="1709510" y="78423"/>
                    </a:lnTo>
                    <a:lnTo>
                      <a:pt x="1759853" y="89841"/>
                    </a:lnTo>
                    <a:lnTo>
                      <a:pt x="1801670" y="105585"/>
                    </a:lnTo>
                    <a:lnTo>
                      <a:pt x="1842199" y="131821"/>
                    </a:lnTo>
                    <a:lnTo>
                      <a:pt x="1864596" y="170179"/>
                    </a:lnTo>
                    <a:lnTo>
                      <a:pt x="1864886" y="178274"/>
                    </a:lnTo>
                    <a:lnTo>
                      <a:pt x="1863681" y="186436"/>
                    </a:lnTo>
                    <a:lnTo>
                      <a:pt x="1845823" y="216296"/>
                    </a:lnTo>
                    <a:lnTo>
                      <a:pt x="1859974" y="225027"/>
                    </a:lnTo>
                    <a:lnTo>
                      <a:pt x="1891299" y="252967"/>
                    </a:lnTo>
                    <a:lnTo>
                      <a:pt x="1907637" y="292551"/>
                    </a:lnTo>
                    <a:lnTo>
                      <a:pt x="1907275" y="302551"/>
                    </a:lnTo>
                    <a:lnTo>
                      <a:pt x="1888475" y="341560"/>
                    </a:lnTo>
                    <a:lnTo>
                      <a:pt x="1856552" y="368465"/>
                    </a:lnTo>
                    <a:lnTo>
                      <a:pt x="1809782" y="391947"/>
                    </a:lnTo>
                    <a:lnTo>
                      <a:pt x="1768409" y="405629"/>
                    </a:lnTo>
                    <a:lnTo>
                      <a:pt x="1719712" y="416452"/>
                    </a:lnTo>
                    <a:lnTo>
                      <a:pt x="1680679" y="421943"/>
                    </a:lnTo>
                    <a:lnTo>
                      <a:pt x="1653763" y="424288"/>
                    </a:lnTo>
                    <a:lnTo>
                      <a:pt x="1652390" y="433400"/>
                    </a:lnTo>
                    <a:lnTo>
                      <a:pt x="1631456" y="467482"/>
                    </a:lnTo>
                    <a:lnTo>
                      <a:pt x="1588905" y="496414"/>
                    </a:lnTo>
                    <a:lnTo>
                      <a:pt x="1545285" y="513639"/>
                    </a:lnTo>
                    <a:lnTo>
                      <a:pt x="1493564" y="526174"/>
                    </a:lnTo>
                    <a:lnTo>
                      <a:pt x="1455442" y="531546"/>
                    </a:lnTo>
                    <a:lnTo>
                      <a:pt x="1415007" y="534265"/>
                    </a:lnTo>
                    <a:lnTo>
                      <a:pt x="1394084" y="534558"/>
                    </a:lnTo>
                    <a:lnTo>
                      <a:pt x="1380739" y="534336"/>
                    </a:lnTo>
                    <a:lnTo>
                      <a:pt x="1341316" y="531901"/>
                    </a:lnTo>
                    <a:lnTo>
                      <a:pt x="1303331" y="526877"/>
                    </a:lnTo>
                    <a:lnTo>
                      <a:pt x="1267447" y="519354"/>
                    </a:lnTo>
                    <a:lnTo>
                      <a:pt x="1258508" y="529192"/>
                    </a:lnTo>
                    <a:lnTo>
                      <a:pt x="1222506" y="555935"/>
                    </a:lnTo>
                    <a:lnTo>
                      <a:pt x="1174630" y="578025"/>
                    </a:lnTo>
                    <a:lnTo>
                      <a:pt x="1137328" y="589852"/>
                    </a:lnTo>
                    <a:lnTo>
                      <a:pt x="1096564" y="599138"/>
                    </a:lnTo>
                    <a:lnTo>
                      <a:pt x="1053065" y="605693"/>
                    </a:lnTo>
                    <a:lnTo>
                      <a:pt x="1007557" y="609330"/>
                    </a:lnTo>
                    <a:lnTo>
                      <a:pt x="984277" y="609994"/>
                    </a:lnTo>
                    <a:lnTo>
                      <a:pt x="960768" y="609858"/>
                    </a:lnTo>
                    <a:lnTo>
                      <a:pt x="913422" y="607089"/>
                    </a:lnTo>
                    <a:lnTo>
                      <a:pt x="875107" y="602302"/>
                    </a:lnTo>
                    <a:lnTo>
                      <a:pt x="833171" y="594068"/>
                    </a:lnTo>
                    <a:lnTo>
                      <a:pt x="794817" y="583144"/>
                    </a:lnTo>
                    <a:lnTo>
                      <a:pt x="750401" y="564796"/>
                    </a:lnTo>
                    <a:lnTo>
                      <a:pt x="731519" y="554157"/>
                    </a:lnTo>
                    <a:lnTo>
                      <a:pt x="706589" y="559755"/>
                    </a:lnTo>
                    <a:lnTo>
                      <a:pt x="655171" y="568148"/>
                    </a:lnTo>
                    <a:lnTo>
                      <a:pt x="602465" y="572884"/>
                    </a:lnTo>
                    <a:lnTo>
                      <a:pt x="549413" y="574057"/>
                    </a:lnTo>
                    <a:lnTo>
                      <a:pt x="523053" y="573338"/>
                    </a:lnTo>
                    <a:lnTo>
                      <a:pt x="471254" y="569345"/>
                    </a:lnTo>
                    <a:lnTo>
                      <a:pt x="421470" y="562028"/>
                    </a:lnTo>
                    <a:lnTo>
                      <a:pt x="374646" y="551481"/>
                    </a:lnTo>
                    <a:lnTo>
                      <a:pt x="331725" y="537800"/>
                    </a:lnTo>
                    <a:lnTo>
                      <a:pt x="293652" y="521078"/>
                    </a:lnTo>
                    <a:lnTo>
                      <a:pt x="260101" y="500522"/>
                    </a:lnTo>
                    <a:lnTo>
                      <a:pt x="257815" y="498744"/>
                    </a:lnTo>
                    <a:lnTo>
                      <a:pt x="240383" y="499284"/>
                    </a:lnTo>
                    <a:lnTo>
                      <a:pt x="189939" y="496951"/>
                    </a:lnTo>
                    <a:lnTo>
                      <a:pt x="143843" y="489223"/>
                    </a:lnTo>
                    <a:lnTo>
                      <a:pt x="104109" y="476791"/>
                    </a:lnTo>
                    <a:lnTo>
                      <a:pt x="64506" y="454086"/>
                    </a:lnTo>
                    <a:lnTo>
                      <a:pt x="43209" y="415723"/>
                    </a:lnTo>
                    <a:lnTo>
                      <a:pt x="44607" y="405711"/>
                    </a:lnTo>
                    <a:lnTo>
                      <a:pt x="76264" y="368871"/>
                    </a:lnTo>
                    <a:lnTo>
                      <a:pt x="90323" y="360921"/>
                    </a:lnTo>
                    <a:lnTo>
                      <a:pt x="75017" y="355922"/>
                    </a:lnTo>
                    <a:lnTo>
                      <a:pt x="37064" y="337947"/>
                    </a:lnTo>
                    <a:lnTo>
                      <a:pt x="6508" y="308961"/>
                    </a:lnTo>
                    <a:lnTo>
                      <a:pt x="0" y="285269"/>
                    </a:lnTo>
                    <a:lnTo>
                      <a:pt x="1165" y="277276"/>
                    </a:lnTo>
                    <a:lnTo>
                      <a:pt x="23543" y="246205"/>
                    </a:lnTo>
                    <a:lnTo>
                      <a:pt x="62836" y="224614"/>
                    </a:lnTo>
                    <a:lnTo>
                      <a:pt x="99195" y="212998"/>
                    </a:lnTo>
                    <a:lnTo>
                      <a:pt x="140108" y="205538"/>
                    </a:lnTo>
                    <a:lnTo>
                      <a:pt x="169311" y="202977"/>
                    </a:lnTo>
                    <a:lnTo>
                      <a:pt x="173741" y="200929"/>
                    </a:lnTo>
                    <a:close/>
                  </a:path>
                </a:pathLst>
              </a:custGeom>
              <a:ln w="25399">
                <a:solidFill>
                  <a:srgbClr val="085091"/>
                </a:solidFill>
              </a:ln>
            </p:spPr>
            <p:txBody>
              <a:bodyPr wrap="square" lIns="0" tIns="0" rIns="0" bIns="0" rtlCol="0"/>
              <a:lstStyle/>
              <a:p>
                <a:endParaRPr/>
              </a:p>
            </p:txBody>
          </p:sp>
          <p:sp>
            <p:nvSpPr>
              <p:cNvPr id="51" name="object 24"/>
              <p:cNvSpPr/>
              <p:nvPr/>
            </p:nvSpPr>
            <p:spPr>
              <a:xfrm>
                <a:off x="6100008" y="1743862"/>
                <a:ext cx="510216" cy="764708"/>
              </a:xfrm>
              <a:custGeom>
                <a:avLst/>
                <a:gdLst/>
                <a:ahLst/>
                <a:cxnLst/>
                <a:rect l="l" t="t" r="r" b="b"/>
                <a:pathLst>
                  <a:path w="457200" h="685800">
                    <a:moveTo>
                      <a:pt x="457200" y="457200"/>
                    </a:moveTo>
                    <a:lnTo>
                      <a:pt x="0" y="457200"/>
                    </a:lnTo>
                    <a:lnTo>
                      <a:pt x="228600" y="685800"/>
                    </a:lnTo>
                    <a:lnTo>
                      <a:pt x="457200" y="457200"/>
                    </a:lnTo>
                    <a:close/>
                  </a:path>
                  <a:path w="457200" h="685800">
                    <a:moveTo>
                      <a:pt x="342900" y="0"/>
                    </a:moveTo>
                    <a:lnTo>
                      <a:pt x="114300" y="0"/>
                    </a:lnTo>
                    <a:lnTo>
                      <a:pt x="114300" y="457200"/>
                    </a:lnTo>
                    <a:lnTo>
                      <a:pt x="342900" y="457200"/>
                    </a:lnTo>
                    <a:lnTo>
                      <a:pt x="342900" y="0"/>
                    </a:lnTo>
                    <a:close/>
                  </a:path>
                </a:pathLst>
              </a:custGeom>
              <a:solidFill>
                <a:srgbClr val="0E6EC5"/>
              </a:solidFill>
            </p:spPr>
            <p:txBody>
              <a:bodyPr wrap="square" lIns="0" tIns="0" rIns="0" bIns="0" rtlCol="0"/>
              <a:lstStyle/>
              <a:p>
                <a:endParaRPr/>
              </a:p>
            </p:txBody>
          </p:sp>
          <p:sp>
            <p:nvSpPr>
              <p:cNvPr id="52" name="object 26"/>
              <p:cNvSpPr/>
              <p:nvPr/>
            </p:nvSpPr>
            <p:spPr>
              <a:xfrm>
                <a:off x="5686791" y="2799954"/>
                <a:ext cx="161568" cy="164979"/>
              </a:xfrm>
              <a:custGeom>
                <a:avLst/>
                <a:gdLst/>
                <a:ahLst/>
                <a:cxnLst/>
                <a:rect l="l" t="t" r="r" b="b"/>
                <a:pathLst>
                  <a:path w="144779" h="147954">
                    <a:moveTo>
                      <a:pt x="70344" y="0"/>
                    </a:moveTo>
                    <a:lnTo>
                      <a:pt x="30923" y="13256"/>
                    </a:lnTo>
                    <a:lnTo>
                      <a:pt x="5498" y="45484"/>
                    </a:lnTo>
                    <a:lnTo>
                      <a:pt x="0" y="73758"/>
                    </a:lnTo>
                    <a:lnTo>
                      <a:pt x="254" y="79972"/>
                    </a:lnTo>
                    <a:lnTo>
                      <a:pt x="14779" y="117930"/>
                    </a:lnTo>
                    <a:lnTo>
                      <a:pt x="47804" y="142215"/>
                    </a:lnTo>
                    <a:lnTo>
                      <a:pt x="77475" y="147365"/>
                    </a:lnTo>
                    <a:lnTo>
                      <a:pt x="91170" y="145016"/>
                    </a:lnTo>
                    <a:lnTo>
                      <a:pt x="125225" y="123619"/>
                    </a:lnTo>
                    <a:lnTo>
                      <a:pt x="143368" y="85425"/>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53" name="object 27"/>
              <p:cNvSpPr/>
              <p:nvPr/>
            </p:nvSpPr>
            <p:spPr>
              <a:xfrm>
                <a:off x="5686791" y="2799954"/>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25"/>
                    </a:lnTo>
                    <a:lnTo>
                      <a:pt x="125225" y="123619"/>
                    </a:lnTo>
                    <a:lnTo>
                      <a:pt x="91170" y="145016"/>
                    </a:lnTo>
                    <a:lnTo>
                      <a:pt x="77475" y="147365"/>
                    </a:lnTo>
                    <a:lnTo>
                      <a:pt x="62005" y="146066"/>
                    </a:lnTo>
                    <a:lnTo>
                      <a:pt x="23994" y="127889"/>
                    </a:lnTo>
                    <a:lnTo>
                      <a:pt x="2712" y="93713"/>
                    </a:lnTo>
                    <a:lnTo>
                      <a:pt x="0" y="73758"/>
                    </a:lnTo>
                    <a:close/>
                  </a:path>
                </a:pathLst>
              </a:custGeom>
              <a:ln w="25399">
                <a:solidFill>
                  <a:srgbClr val="7D9531"/>
                </a:solidFill>
              </a:ln>
            </p:spPr>
            <p:txBody>
              <a:bodyPr wrap="square" lIns="0" tIns="0" rIns="0" bIns="0" rtlCol="0"/>
              <a:lstStyle/>
              <a:p>
                <a:endParaRPr/>
              </a:p>
            </p:txBody>
          </p:sp>
          <p:sp>
            <p:nvSpPr>
              <p:cNvPr id="54" name="object 28"/>
              <p:cNvSpPr/>
              <p:nvPr/>
            </p:nvSpPr>
            <p:spPr>
              <a:xfrm>
                <a:off x="5858241" y="2771124"/>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55" name="object 29"/>
              <p:cNvSpPr/>
              <p:nvPr/>
            </p:nvSpPr>
            <p:spPr>
              <a:xfrm>
                <a:off x="5858241" y="2771124"/>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56" name="object 30"/>
              <p:cNvSpPr/>
              <p:nvPr/>
            </p:nvSpPr>
            <p:spPr>
              <a:xfrm>
                <a:off x="5972541" y="2999724"/>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57" name="object 31"/>
              <p:cNvSpPr/>
              <p:nvPr/>
            </p:nvSpPr>
            <p:spPr>
              <a:xfrm>
                <a:off x="5972541" y="2999724"/>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58" name="object 32"/>
              <p:cNvSpPr/>
              <p:nvPr/>
            </p:nvSpPr>
            <p:spPr>
              <a:xfrm>
                <a:off x="6143991" y="2885425"/>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59" name="object 33"/>
              <p:cNvSpPr/>
              <p:nvPr/>
            </p:nvSpPr>
            <p:spPr>
              <a:xfrm>
                <a:off x="6143991" y="2885425"/>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60" name="object 34"/>
              <p:cNvSpPr/>
              <p:nvPr/>
            </p:nvSpPr>
            <p:spPr>
              <a:xfrm>
                <a:off x="5801091" y="3114025"/>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61" name="object 35"/>
              <p:cNvSpPr/>
              <p:nvPr/>
            </p:nvSpPr>
            <p:spPr>
              <a:xfrm>
                <a:off x="5801091" y="3114025"/>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62" name="object 36"/>
              <p:cNvSpPr/>
              <p:nvPr/>
            </p:nvSpPr>
            <p:spPr>
              <a:xfrm>
                <a:off x="6344016" y="2741407"/>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63" name="object 37"/>
              <p:cNvSpPr/>
              <p:nvPr/>
            </p:nvSpPr>
            <p:spPr>
              <a:xfrm>
                <a:off x="6344016" y="2741407"/>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64" name="object 38"/>
              <p:cNvSpPr/>
              <p:nvPr/>
            </p:nvSpPr>
            <p:spPr>
              <a:xfrm>
                <a:off x="6135609" y="3217784"/>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65" name="object 39"/>
              <p:cNvSpPr/>
              <p:nvPr/>
            </p:nvSpPr>
            <p:spPr>
              <a:xfrm>
                <a:off x="6135609" y="3217784"/>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66" name="object 40"/>
              <p:cNvSpPr/>
              <p:nvPr/>
            </p:nvSpPr>
            <p:spPr>
              <a:xfrm>
                <a:off x="6352398" y="3114025"/>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67" name="object 41"/>
              <p:cNvSpPr/>
              <p:nvPr/>
            </p:nvSpPr>
            <p:spPr>
              <a:xfrm>
                <a:off x="6352398" y="3114025"/>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68" name="object 42"/>
              <p:cNvSpPr/>
              <p:nvPr/>
            </p:nvSpPr>
            <p:spPr>
              <a:xfrm>
                <a:off x="6540516" y="2929113"/>
                <a:ext cx="161568" cy="164979"/>
              </a:xfrm>
              <a:custGeom>
                <a:avLst/>
                <a:gdLst/>
                <a:ahLst/>
                <a:cxnLst/>
                <a:rect l="l" t="t" r="r" b="b"/>
                <a:pathLst>
                  <a:path w="144779" h="147954">
                    <a:moveTo>
                      <a:pt x="70350" y="0"/>
                    </a:moveTo>
                    <a:lnTo>
                      <a:pt x="30978" y="13256"/>
                    </a:lnTo>
                    <a:lnTo>
                      <a:pt x="5516" y="45484"/>
                    </a:lnTo>
                    <a:lnTo>
                      <a:pt x="0" y="73758"/>
                    </a:lnTo>
                    <a:lnTo>
                      <a:pt x="255" y="79986"/>
                    </a:lnTo>
                    <a:lnTo>
                      <a:pt x="14815" y="117983"/>
                    </a:lnTo>
                    <a:lnTo>
                      <a:pt x="47854" y="142232"/>
                    </a:lnTo>
                    <a:lnTo>
                      <a:pt x="77471" y="147366"/>
                    </a:lnTo>
                    <a:lnTo>
                      <a:pt x="91167" y="145025"/>
                    </a:lnTo>
                    <a:lnTo>
                      <a:pt x="125224" y="123671"/>
                    </a:lnTo>
                    <a:lnTo>
                      <a:pt x="143368" y="85464"/>
                    </a:lnTo>
                    <a:lnTo>
                      <a:pt x="144688" y="70017"/>
                    </a:lnTo>
                    <a:lnTo>
                      <a:pt x="142617" y="55802"/>
                    </a:lnTo>
                    <a:lnTo>
                      <a:pt x="122084" y="20363"/>
                    </a:lnTo>
                    <a:lnTo>
                      <a:pt x="85166" y="1399"/>
                    </a:lnTo>
                    <a:lnTo>
                      <a:pt x="70350" y="0"/>
                    </a:lnTo>
                    <a:close/>
                  </a:path>
                </a:pathLst>
              </a:custGeom>
              <a:solidFill>
                <a:srgbClr val="7D9531"/>
              </a:solidFill>
            </p:spPr>
            <p:txBody>
              <a:bodyPr wrap="square" lIns="0" tIns="0" rIns="0" bIns="0" rtlCol="0"/>
              <a:lstStyle/>
              <a:p>
                <a:endParaRPr/>
              </a:p>
            </p:txBody>
          </p:sp>
          <p:sp>
            <p:nvSpPr>
              <p:cNvPr id="69" name="object 43"/>
              <p:cNvSpPr/>
              <p:nvPr/>
            </p:nvSpPr>
            <p:spPr>
              <a:xfrm>
                <a:off x="6540516" y="2929113"/>
                <a:ext cx="161568" cy="164979"/>
              </a:xfrm>
              <a:custGeom>
                <a:avLst/>
                <a:gdLst/>
                <a:ahLst/>
                <a:cxnLst/>
                <a:rect l="l" t="t" r="r" b="b"/>
                <a:pathLst>
                  <a:path w="144779" h="147954">
                    <a:moveTo>
                      <a:pt x="0" y="73758"/>
                    </a:moveTo>
                    <a:lnTo>
                      <a:pt x="11991" y="33102"/>
                    </a:lnTo>
                    <a:lnTo>
                      <a:pt x="42930" y="6355"/>
                    </a:lnTo>
                    <a:lnTo>
                      <a:pt x="70350" y="0"/>
                    </a:lnTo>
                    <a:lnTo>
                      <a:pt x="85166" y="1399"/>
                    </a:lnTo>
                    <a:lnTo>
                      <a:pt x="122084" y="20363"/>
                    </a:lnTo>
                    <a:lnTo>
                      <a:pt x="142617" y="55802"/>
                    </a:lnTo>
                    <a:lnTo>
                      <a:pt x="144688" y="70017"/>
                    </a:lnTo>
                    <a:lnTo>
                      <a:pt x="143368" y="85464"/>
                    </a:lnTo>
                    <a:lnTo>
                      <a:pt x="125224" y="123671"/>
                    </a:lnTo>
                    <a:lnTo>
                      <a:pt x="91167" y="145025"/>
                    </a:lnTo>
                    <a:lnTo>
                      <a:pt x="77471" y="147366"/>
                    </a:lnTo>
                    <a:lnTo>
                      <a:pt x="62037" y="146072"/>
                    </a:lnTo>
                    <a:lnTo>
                      <a:pt x="24042" y="127933"/>
                    </a:lnTo>
                    <a:lnTo>
                      <a:pt x="2720" y="93755"/>
                    </a:lnTo>
                    <a:lnTo>
                      <a:pt x="0" y="73758"/>
                    </a:lnTo>
                    <a:close/>
                  </a:path>
                </a:pathLst>
              </a:custGeom>
              <a:ln w="25400">
                <a:solidFill>
                  <a:srgbClr val="7D9531"/>
                </a:solidFill>
              </a:ln>
            </p:spPr>
            <p:txBody>
              <a:bodyPr wrap="square" lIns="0" tIns="0" rIns="0" bIns="0" rtlCol="0"/>
              <a:lstStyle/>
              <a:p>
                <a:endParaRPr/>
              </a:p>
            </p:txBody>
          </p:sp>
          <p:sp>
            <p:nvSpPr>
              <p:cNvPr id="70" name="object 44"/>
              <p:cNvSpPr/>
              <p:nvPr/>
            </p:nvSpPr>
            <p:spPr>
              <a:xfrm>
                <a:off x="6682058" y="2719055"/>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71" name="object 45"/>
              <p:cNvSpPr/>
              <p:nvPr/>
            </p:nvSpPr>
            <p:spPr>
              <a:xfrm>
                <a:off x="6682058" y="2719055"/>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72" name="object 46"/>
              <p:cNvSpPr/>
              <p:nvPr/>
            </p:nvSpPr>
            <p:spPr>
              <a:xfrm>
                <a:off x="6596333" y="3217784"/>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73" name="object 47"/>
              <p:cNvSpPr/>
              <p:nvPr/>
            </p:nvSpPr>
            <p:spPr>
              <a:xfrm>
                <a:off x="6596333" y="3217784"/>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74" name="object 48"/>
              <p:cNvSpPr txBox="1"/>
              <p:nvPr/>
            </p:nvSpPr>
            <p:spPr>
              <a:xfrm>
                <a:off x="5814108" y="1068255"/>
                <a:ext cx="2780678" cy="276999"/>
              </a:xfrm>
              <a:prstGeom prst="rect">
                <a:avLst/>
              </a:prstGeom>
            </p:spPr>
            <p:txBody>
              <a:bodyPr vert="horz" wrap="square" lIns="0" tIns="0" rIns="0" bIns="0" rtlCol="0">
                <a:spAutoFit/>
              </a:bodyPr>
              <a:lstStyle/>
              <a:p>
                <a:pPr marL="12700"/>
                <a:r>
                  <a:rPr spc="-30" dirty="0" smtClean="0">
                    <a:solidFill>
                      <a:srgbClr val="FFFFFF"/>
                    </a:solidFill>
                    <a:latin typeface="Constantia"/>
                    <a:cs typeface="Constantia"/>
                  </a:rPr>
                  <a:t>N</a:t>
                </a:r>
                <a:r>
                  <a:rPr spc="-5" dirty="0" smtClean="0">
                    <a:solidFill>
                      <a:srgbClr val="FFFFFF"/>
                    </a:solidFill>
                    <a:latin typeface="Constantia"/>
                    <a:cs typeface="Constantia"/>
                  </a:rPr>
                  <a:t>utrient</a:t>
                </a:r>
                <a:r>
                  <a:rPr lang="en-US" spc="-5" dirty="0" smtClean="0">
                    <a:solidFill>
                      <a:srgbClr val="FFFFFF"/>
                    </a:solidFill>
                    <a:latin typeface="Constantia"/>
                    <a:cs typeface="Constantia"/>
                  </a:rPr>
                  <a:t>s</a:t>
                </a:r>
                <a:endParaRPr dirty="0">
                  <a:latin typeface="Constantia"/>
                  <a:cs typeface="Constantia"/>
                </a:endParaRPr>
              </a:p>
            </p:txBody>
          </p:sp>
          <p:sp>
            <p:nvSpPr>
              <p:cNvPr id="75" name="object 49"/>
              <p:cNvSpPr/>
              <p:nvPr/>
            </p:nvSpPr>
            <p:spPr>
              <a:xfrm>
                <a:off x="5079186" y="3102007"/>
                <a:ext cx="660588" cy="478848"/>
              </a:xfrm>
              <a:prstGeom prst="rect">
                <a:avLst/>
              </a:prstGeom>
              <a:blipFill>
                <a:blip r:embed="rId6" cstate="print"/>
                <a:stretch>
                  <a:fillRect/>
                </a:stretch>
              </a:blipFill>
            </p:spPr>
            <p:txBody>
              <a:bodyPr wrap="square" lIns="0" tIns="0" rIns="0" bIns="0" rtlCol="0"/>
              <a:lstStyle/>
              <a:p>
                <a:endParaRPr/>
              </a:p>
            </p:txBody>
          </p:sp>
          <p:sp>
            <p:nvSpPr>
              <p:cNvPr id="76" name="object 50"/>
              <p:cNvSpPr/>
              <p:nvPr/>
            </p:nvSpPr>
            <p:spPr>
              <a:xfrm>
                <a:off x="4953000" y="2882165"/>
                <a:ext cx="2749444" cy="2985235"/>
              </a:xfrm>
              <a:prstGeom prst="rect">
                <a:avLst/>
              </a:prstGeom>
              <a:blipFill>
                <a:blip r:embed="rId7" cstate="print"/>
                <a:stretch>
                  <a:fillRect/>
                </a:stretch>
              </a:blipFill>
            </p:spPr>
            <p:txBody>
              <a:bodyPr wrap="square" lIns="0" tIns="0" rIns="0" bIns="0" rtlCol="0"/>
              <a:lstStyle/>
              <a:p>
                <a:endParaRPr/>
              </a:p>
            </p:txBody>
          </p:sp>
          <p:sp>
            <p:nvSpPr>
              <p:cNvPr id="77" name="object 51"/>
              <p:cNvSpPr txBox="1"/>
              <p:nvPr/>
            </p:nvSpPr>
            <p:spPr>
              <a:xfrm>
                <a:off x="6847350" y="4140779"/>
                <a:ext cx="2055745" cy="276999"/>
              </a:xfrm>
              <a:prstGeom prst="rect">
                <a:avLst/>
              </a:prstGeom>
            </p:spPr>
            <p:txBody>
              <a:bodyPr vert="horz" wrap="square" lIns="0" tIns="0" rIns="0" bIns="0" rtlCol="0">
                <a:spAutoFit/>
              </a:bodyPr>
              <a:lstStyle/>
              <a:p>
                <a:pPr marL="177165" marR="5080" indent="-165100"/>
                <a:r>
                  <a:rPr spc="-5" dirty="0">
                    <a:latin typeface="Constantia"/>
                    <a:cs typeface="Constantia"/>
                  </a:rPr>
                  <a:t>P</a:t>
                </a:r>
                <a:r>
                  <a:rPr spc="-35" dirty="0">
                    <a:latin typeface="Constantia"/>
                    <a:cs typeface="Constantia"/>
                  </a:rPr>
                  <a:t>h</a:t>
                </a:r>
                <a:r>
                  <a:rPr spc="-5" dirty="0">
                    <a:latin typeface="Constantia"/>
                    <a:cs typeface="Constantia"/>
                  </a:rPr>
                  <a:t>y</a:t>
                </a:r>
                <a:r>
                  <a:rPr spc="-30" dirty="0">
                    <a:latin typeface="Constantia"/>
                    <a:cs typeface="Constantia"/>
                  </a:rPr>
                  <a:t>t</a:t>
                </a:r>
                <a:r>
                  <a:rPr spc="-5" dirty="0">
                    <a:latin typeface="Constantia"/>
                    <a:cs typeface="Constantia"/>
                  </a:rPr>
                  <a:t>opla</a:t>
                </a:r>
                <a:r>
                  <a:rPr spc="-15" dirty="0">
                    <a:latin typeface="Constantia"/>
                    <a:cs typeface="Constantia"/>
                  </a:rPr>
                  <a:t>n</a:t>
                </a:r>
                <a:r>
                  <a:rPr spc="-5" dirty="0">
                    <a:latin typeface="Constantia"/>
                    <a:cs typeface="Constantia"/>
                  </a:rPr>
                  <a:t>k</a:t>
                </a:r>
                <a:r>
                  <a:rPr spc="-35" dirty="0">
                    <a:latin typeface="Constantia"/>
                    <a:cs typeface="Constantia"/>
                  </a:rPr>
                  <a:t>t</a:t>
                </a:r>
                <a:r>
                  <a:rPr spc="-5" dirty="0">
                    <a:latin typeface="Constantia"/>
                    <a:cs typeface="Constantia"/>
                  </a:rPr>
                  <a:t>on</a:t>
                </a:r>
                <a:r>
                  <a:rPr spc="-65" dirty="0">
                    <a:latin typeface="Constantia"/>
                    <a:cs typeface="Constantia"/>
                  </a:rPr>
                  <a:t> </a:t>
                </a:r>
                <a:r>
                  <a:rPr spc="-5" dirty="0" smtClean="0">
                    <a:latin typeface="Constantia"/>
                    <a:cs typeface="Constantia"/>
                  </a:rPr>
                  <a:t>d</a:t>
                </a:r>
                <a:r>
                  <a:rPr spc="-10" dirty="0" smtClean="0">
                    <a:latin typeface="Constantia"/>
                    <a:cs typeface="Constantia"/>
                  </a:rPr>
                  <a:t>i</a:t>
                </a:r>
                <a:r>
                  <a:rPr dirty="0" smtClean="0">
                    <a:latin typeface="Constantia"/>
                    <a:cs typeface="Constantia"/>
                  </a:rPr>
                  <a:t>e</a:t>
                </a:r>
                <a:endParaRPr dirty="0">
                  <a:latin typeface="Constantia"/>
                  <a:cs typeface="Constantia"/>
                </a:endParaRPr>
              </a:p>
            </p:txBody>
          </p:sp>
          <p:sp>
            <p:nvSpPr>
              <p:cNvPr id="78" name="object 54"/>
              <p:cNvSpPr/>
              <p:nvPr/>
            </p:nvSpPr>
            <p:spPr>
              <a:xfrm>
                <a:off x="5700031" y="3012496"/>
                <a:ext cx="161568" cy="164271"/>
              </a:xfrm>
              <a:custGeom>
                <a:avLst/>
                <a:gdLst/>
                <a:ahLst/>
                <a:cxnLst/>
                <a:rect l="l" t="t" r="r" b="b"/>
                <a:pathLst>
                  <a:path w="144779" h="147320">
                    <a:moveTo>
                      <a:pt x="70344" y="0"/>
                    </a:moveTo>
                    <a:lnTo>
                      <a:pt x="30923" y="13256"/>
                    </a:lnTo>
                    <a:lnTo>
                      <a:pt x="5498" y="45484"/>
                    </a:lnTo>
                    <a:lnTo>
                      <a:pt x="0" y="73758"/>
                    </a:lnTo>
                    <a:lnTo>
                      <a:pt x="240" y="79797"/>
                    </a:lnTo>
                    <a:lnTo>
                      <a:pt x="14709" y="117802"/>
                    </a:lnTo>
                    <a:lnTo>
                      <a:pt x="47719" y="142094"/>
                    </a:lnTo>
                    <a:lnTo>
                      <a:pt x="77377" y="147245"/>
                    </a:lnTo>
                    <a:lnTo>
                      <a:pt x="91089" y="144920"/>
                    </a:lnTo>
                    <a:lnTo>
                      <a:pt x="125193" y="123595"/>
                    </a:lnTo>
                    <a:lnTo>
                      <a:pt x="143366" y="85433"/>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79" name="object 55"/>
              <p:cNvSpPr/>
              <p:nvPr/>
            </p:nvSpPr>
            <p:spPr>
              <a:xfrm>
                <a:off x="5700031" y="3012496"/>
                <a:ext cx="161568" cy="164271"/>
              </a:xfrm>
              <a:custGeom>
                <a:avLst/>
                <a:gdLst/>
                <a:ahLst/>
                <a:cxnLst/>
                <a:rect l="l" t="t" r="r" b="b"/>
                <a:pathLst>
                  <a:path w="144779" h="147320">
                    <a:moveTo>
                      <a:pt x="0" y="73758"/>
                    </a:moveTo>
                    <a:lnTo>
                      <a:pt x="11959" y="33102"/>
                    </a:lnTo>
                    <a:lnTo>
                      <a:pt x="42875" y="6355"/>
                    </a:lnTo>
                    <a:lnTo>
                      <a:pt x="70344" y="0"/>
                    </a:lnTo>
                    <a:lnTo>
                      <a:pt x="85161" y="1399"/>
                    </a:lnTo>
                    <a:lnTo>
                      <a:pt x="122081" y="20361"/>
                    </a:lnTo>
                    <a:lnTo>
                      <a:pt x="142616" y="55798"/>
                    </a:lnTo>
                    <a:lnTo>
                      <a:pt x="144688" y="70012"/>
                    </a:lnTo>
                    <a:lnTo>
                      <a:pt x="143366" y="85433"/>
                    </a:lnTo>
                    <a:lnTo>
                      <a:pt x="125193" y="123595"/>
                    </a:lnTo>
                    <a:lnTo>
                      <a:pt x="91089" y="144920"/>
                    </a:lnTo>
                    <a:lnTo>
                      <a:pt x="77377" y="147245"/>
                    </a:lnTo>
                    <a:lnTo>
                      <a:pt x="61915" y="145945"/>
                    </a:lnTo>
                    <a:lnTo>
                      <a:pt x="23917" y="127766"/>
                    </a:lnTo>
                    <a:lnTo>
                      <a:pt x="2672" y="93561"/>
                    </a:lnTo>
                    <a:lnTo>
                      <a:pt x="0" y="73758"/>
                    </a:lnTo>
                    <a:close/>
                  </a:path>
                </a:pathLst>
              </a:custGeom>
              <a:ln w="25400">
                <a:solidFill>
                  <a:srgbClr val="7D9531"/>
                </a:solidFill>
              </a:ln>
            </p:spPr>
            <p:txBody>
              <a:bodyPr wrap="square" lIns="0" tIns="0" rIns="0" bIns="0" rtlCol="0"/>
              <a:lstStyle/>
              <a:p>
                <a:endParaRPr/>
              </a:p>
            </p:txBody>
          </p:sp>
          <p:sp>
            <p:nvSpPr>
              <p:cNvPr id="80" name="object 56"/>
              <p:cNvSpPr/>
              <p:nvPr/>
            </p:nvSpPr>
            <p:spPr>
              <a:xfrm>
                <a:off x="5814331" y="3326496"/>
                <a:ext cx="161568" cy="164979"/>
              </a:xfrm>
              <a:custGeom>
                <a:avLst/>
                <a:gdLst/>
                <a:ahLst/>
                <a:cxnLst/>
                <a:rect l="l" t="t" r="r" b="b"/>
                <a:pathLst>
                  <a:path w="144779" h="147954">
                    <a:moveTo>
                      <a:pt x="70344" y="0"/>
                    </a:moveTo>
                    <a:lnTo>
                      <a:pt x="30923" y="13256"/>
                    </a:lnTo>
                    <a:lnTo>
                      <a:pt x="5498" y="45484"/>
                    </a:lnTo>
                    <a:lnTo>
                      <a:pt x="0" y="73758"/>
                    </a:lnTo>
                    <a:lnTo>
                      <a:pt x="254" y="79989"/>
                    </a:lnTo>
                    <a:lnTo>
                      <a:pt x="14779" y="117984"/>
                    </a:lnTo>
                    <a:lnTo>
                      <a:pt x="47804" y="142232"/>
                    </a:lnTo>
                    <a:lnTo>
                      <a:pt x="77475" y="147365"/>
                    </a:lnTo>
                    <a:lnTo>
                      <a:pt x="91170" y="145024"/>
                    </a:lnTo>
                    <a:lnTo>
                      <a:pt x="125225" y="123668"/>
                    </a:lnTo>
                    <a:lnTo>
                      <a:pt x="143368" y="85460"/>
                    </a:lnTo>
                    <a:lnTo>
                      <a:pt x="144688" y="70012"/>
                    </a:lnTo>
                    <a:lnTo>
                      <a:pt x="142616" y="55798"/>
                    </a:lnTo>
                    <a:lnTo>
                      <a:pt x="122081" y="20361"/>
                    </a:lnTo>
                    <a:lnTo>
                      <a:pt x="85161" y="1399"/>
                    </a:lnTo>
                    <a:lnTo>
                      <a:pt x="70344" y="0"/>
                    </a:lnTo>
                    <a:close/>
                  </a:path>
                </a:pathLst>
              </a:custGeom>
              <a:solidFill>
                <a:srgbClr val="7D9531"/>
              </a:solidFill>
            </p:spPr>
            <p:txBody>
              <a:bodyPr wrap="square" lIns="0" tIns="0" rIns="0" bIns="0" rtlCol="0"/>
              <a:lstStyle/>
              <a:p>
                <a:endParaRPr/>
              </a:p>
            </p:txBody>
          </p:sp>
          <p:sp>
            <p:nvSpPr>
              <p:cNvPr id="81" name="object 57"/>
              <p:cNvSpPr/>
              <p:nvPr/>
            </p:nvSpPr>
            <p:spPr>
              <a:xfrm>
                <a:off x="5814331" y="3326496"/>
                <a:ext cx="161568" cy="164979"/>
              </a:xfrm>
              <a:custGeom>
                <a:avLst/>
                <a:gdLst/>
                <a:ahLst/>
                <a:cxnLst/>
                <a:rect l="l" t="t" r="r" b="b"/>
                <a:pathLst>
                  <a:path w="144779" h="147954">
                    <a:moveTo>
                      <a:pt x="0" y="73758"/>
                    </a:moveTo>
                    <a:lnTo>
                      <a:pt x="11959" y="33102"/>
                    </a:lnTo>
                    <a:lnTo>
                      <a:pt x="42875" y="6355"/>
                    </a:lnTo>
                    <a:lnTo>
                      <a:pt x="70344" y="0"/>
                    </a:lnTo>
                    <a:lnTo>
                      <a:pt x="85161" y="1399"/>
                    </a:lnTo>
                    <a:lnTo>
                      <a:pt x="122081" y="20361"/>
                    </a:lnTo>
                    <a:lnTo>
                      <a:pt x="142616" y="55798"/>
                    </a:lnTo>
                    <a:lnTo>
                      <a:pt x="144688" y="70012"/>
                    </a:lnTo>
                    <a:lnTo>
                      <a:pt x="143368" y="85460"/>
                    </a:lnTo>
                    <a:lnTo>
                      <a:pt x="125225" y="123668"/>
                    </a:lnTo>
                    <a:lnTo>
                      <a:pt x="91170" y="145024"/>
                    </a:lnTo>
                    <a:lnTo>
                      <a:pt x="77475" y="147365"/>
                    </a:lnTo>
                    <a:lnTo>
                      <a:pt x="62005" y="146071"/>
                    </a:lnTo>
                    <a:lnTo>
                      <a:pt x="23994" y="127934"/>
                    </a:lnTo>
                    <a:lnTo>
                      <a:pt x="2712" y="93757"/>
                    </a:lnTo>
                    <a:lnTo>
                      <a:pt x="0" y="73758"/>
                    </a:lnTo>
                    <a:close/>
                  </a:path>
                </a:pathLst>
              </a:custGeom>
              <a:ln w="25400">
                <a:solidFill>
                  <a:srgbClr val="7D9531"/>
                </a:solidFill>
              </a:ln>
            </p:spPr>
            <p:txBody>
              <a:bodyPr wrap="square" lIns="0" tIns="0" rIns="0" bIns="0" rtlCol="0"/>
              <a:lstStyle/>
              <a:p>
                <a:endParaRPr/>
              </a:p>
            </p:txBody>
          </p:sp>
          <p:sp>
            <p:nvSpPr>
              <p:cNvPr id="82" name="object 58"/>
              <p:cNvSpPr txBox="1"/>
              <p:nvPr/>
            </p:nvSpPr>
            <p:spPr>
              <a:xfrm>
                <a:off x="2895600" y="5486400"/>
                <a:ext cx="5936932" cy="1326404"/>
              </a:xfrm>
              <a:prstGeom prst="rect">
                <a:avLst/>
              </a:prstGeom>
            </p:spPr>
            <p:txBody>
              <a:bodyPr vert="horz" wrap="square" lIns="0" tIns="0" rIns="0" bIns="0" rtlCol="0">
                <a:spAutoFit/>
              </a:bodyPr>
              <a:lstStyle/>
              <a:p>
                <a:pPr marL="934719" algn="r"/>
                <a:r>
                  <a:rPr sz="1200" spc="-114" dirty="0">
                    <a:solidFill>
                      <a:srgbClr val="BEBEBE"/>
                    </a:solidFill>
                    <a:latin typeface="Constantia"/>
                    <a:cs typeface="Constantia"/>
                  </a:rPr>
                  <a:t>W</a:t>
                </a:r>
                <a:r>
                  <a:rPr sz="1200" dirty="0">
                    <a:solidFill>
                      <a:srgbClr val="BEBEBE"/>
                    </a:solidFill>
                    <a:latin typeface="Constantia"/>
                    <a:cs typeface="Constantia"/>
                  </a:rPr>
                  <a:t>A</a:t>
                </a:r>
                <a:r>
                  <a:rPr sz="1200" spc="-30" dirty="0">
                    <a:solidFill>
                      <a:srgbClr val="BEBEBE"/>
                    </a:solidFill>
                    <a:latin typeface="Constantia"/>
                    <a:cs typeface="Constantia"/>
                  </a:rPr>
                  <a:t> </a:t>
                </a:r>
                <a:r>
                  <a:rPr sz="1200" spc="-5" dirty="0">
                    <a:solidFill>
                      <a:srgbClr val="BEBEBE"/>
                    </a:solidFill>
                    <a:latin typeface="Constantia"/>
                    <a:cs typeface="Constantia"/>
                  </a:rPr>
                  <a:t>BRP</a:t>
                </a:r>
                <a:endParaRPr sz="1200" dirty="0">
                  <a:latin typeface="Constantia"/>
                  <a:cs typeface="Constantia"/>
                </a:endParaRPr>
              </a:p>
              <a:p>
                <a:pPr marL="12700" algn="r"/>
                <a:r>
                  <a:rPr sz="1200" spc="-40" dirty="0">
                    <a:solidFill>
                      <a:srgbClr val="BEBEBE"/>
                    </a:solidFill>
                    <a:latin typeface="Constantia"/>
                    <a:cs typeface="Constantia"/>
                  </a:rPr>
                  <a:t>F</a:t>
                </a:r>
                <a:r>
                  <a:rPr sz="1200" spc="-25" dirty="0">
                    <a:solidFill>
                      <a:srgbClr val="BEBEBE"/>
                    </a:solidFill>
                    <a:latin typeface="Constantia"/>
                    <a:cs typeface="Constantia"/>
                  </a:rPr>
                  <a:t>r</a:t>
                </a:r>
                <a:r>
                  <a:rPr sz="1200" dirty="0">
                    <a:solidFill>
                      <a:srgbClr val="BEBEBE"/>
                    </a:solidFill>
                    <a:latin typeface="Constantia"/>
                    <a:cs typeface="Constantia"/>
                  </a:rPr>
                  <a:t>om</a:t>
                </a:r>
                <a:r>
                  <a:rPr sz="1200" spc="-25" dirty="0">
                    <a:solidFill>
                      <a:srgbClr val="BEBEBE"/>
                    </a:solidFill>
                    <a:latin typeface="Constantia"/>
                    <a:cs typeface="Constantia"/>
                  </a:rPr>
                  <a:t> </a:t>
                </a:r>
                <a:r>
                  <a:rPr sz="1200" spc="-30" dirty="0">
                    <a:solidFill>
                      <a:srgbClr val="BEBEBE"/>
                    </a:solidFill>
                    <a:latin typeface="Constantia"/>
                    <a:cs typeface="Constantia"/>
                  </a:rPr>
                  <a:t>K</a:t>
                </a:r>
                <a:r>
                  <a:rPr sz="1200" dirty="0">
                    <a:solidFill>
                      <a:srgbClr val="BEBEBE"/>
                    </a:solidFill>
                    <a:latin typeface="Constantia"/>
                    <a:cs typeface="Constantia"/>
                  </a:rPr>
                  <a:t>el</a:t>
                </a:r>
                <a:r>
                  <a:rPr sz="1200" spc="-10" dirty="0">
                    <a:solidFill>
                      <a:srgbClr val="BEBEBE"/>
                    </a:solidFill>
                    <a:latin typeface="Constantia"/>
                    <a:cs typeface="Constantia"/>
                  </a:rPr>
                  <a:t>l</a:t>
                </a:r>
                <a:r>
                  <a:rPr sz="1200" dirty="0">
                    <a:solidFill>
                      <a:srgbClr val="BEBEBE"/>
                    </a:solidFill>
                    <a:latin typeface="Constantia"/>
                    <a:cs typeface="Constantia"/>
                  </a:rPr>
                  <a:t>y</a:t>
                </a:r>
                <a:r>
                  <a:rPr sz="1200" spc="-95" dirty="0">
                    <a:solidFill>
                      <a:srgbClr val="BEBEBE"/>
                    </a:solidFill>
                    <a:latin typeface="Constantia"/>
                    <a:cs typeface="Constantia"/>
                  </a:rPr>
                  <a:t> </a:t>
                </a:r>
                <a:r>
                  <a:rPr sz="1200" dirty="0">
                    <a:solidFill>
                      <a:srgbClr val="BEBEBE"/>
                    </a:solidFill>
                    <a:latin typeface="Constantia"/>
                    <a:cs typeface="Constantia"/>
                  </a:rPr>
                  <a:t>et</a:t>
                </a:r>
                <a:r>
                  <a:rPr sz="1200" spc="-60" dirty="0">
                    <a:solidFill>
                      <a:srgbClr val="BEBEBE"/>
                    </a:solidFill>
                    <a:latin typeface="Constantia"/>
                    <a:cs typeface="Constantia"/>
                  </a:rPr>
                  <a:t> </a:t>
                </a:r>
                <a:r>
                  <a:rPr sz="1200" dirty="0">
                    <a:solidFill>
                      <a:srgbClr val="BEBEBE"/>
                    </a:solidFill>
                    <a:latin typeface="Constantia"/>
                    <a:cs typeface="Constantia"/>
                  </a:rPr>
                  <a:t>al.</a:t>
                </a:r>
                <a:r>
                  <a:rPr sz="1200" spc="-5" dirty="0">
                    <a:solidFill>
                      <a:srgbClr val="BEBEBE"/>
                    </a:solidFill>
                    <a:latin typeface="Constantia"/>
                    <a:cs typeface="Constantia"/>
                  </a:rPr>
                  <a:t> </a:t>
                </a:r>
                <a:r>
                  <a:rPr sz="1200" dirty="0">
                    <a:solidFill>
                      <a:srgbClr val="BEBEBE"/>
                    </a:solidFill>
                    <a:latin typeface="Constantia"/>
                    <a:cs typeface="Constantia"/>
                  </a:rPr>
                  <a:t>2011</a:t>
                </a:r>
                <a:endParaRPr sz="1200" dirty="0">
                  <a:latin typeface="Constantia"/>
                  <a:cs typeface="Constantia"/>
                </a:endParaRPr>
              </a:p>
              <a:p>
                <a:pPr marL="2171700" marR="5080" indent="-231775">
                  <a:spcBef>
                    <a:spcPts val="90"/>
                  </a:spcBef>
                </a:pPr>
                <a:r>
                  <a:rPr sz="2000" spc="-5" dirty="0">
                    <a:solidFill>
                      <a:srgbClr val="0A5294"/>
                    </a:solidFill>
                    <a:latin typeface="Constantia"/>
                    <a:cs typeface="Constantia"/>
                  </a:rPr>
                  <a:t>Bac</a:t>
                </a:r>
                <a:r>
                  <a:rPr sz="2000" spc="-40" dirty="0">
                    <a:solidFill>
                      <a:srgbClr val="0A5294"/>
                    </a:solidFill>
                    <a:latin typeface="Constantia"/>
                    <a:cs typeface="Constantia"/>
                  </a:rPr>
                  <a:t>t</a:t>
                </a:r>
                <a:r>
                  <a:rPr sz="2000" dirty="0">
                    <a:solidFill>
                      <a:srgbClr val="0A5294"/>
                    </a:solidFill>
                    <a:latin typeface="Constantia"/>
                    <a:cs typeface="Constantia"/>
                  </a:rPr>
                  <a:t>er</a:t>
                </a:r>
                <a:r>
                  <a:rPr sz="2000" spc="-5" dirty="0">
                    <a:solidFill>
                      <a:srgbClr val="0A5294"/>
                    </a:solidFill>
                    <a:latin typeface="Constantia"/>
                    <a:cs typeface="Constantia"/>
                  </a:rPr>
                  <a:t>i</a:t>
                </a:r>
                <a:r>
                  <a:rPr sz="2000" dirty="0">
                    <a:solidFill>
                      <a:srgbClr val="0A5294"/>
                    </a:solidFill>
                    <a:latin typeface="Constantia"/>
                    <a:cs typeface="Constantia"/>
                  </a:rPr>
                  <a:t>a</a:t>
                </a:r>
                <a:r>
                  <a:rPr sz="2000" spc="-120" dirty="0">
                    <a:solidFill>
                      <a:srgbClr val="0A5294"/>
                    </a:solidFill>
                    <a:latin typeface="Constantia"/>
                    <a:cs typeface="Constantia"/>
                  </a:rPr>
                  <a:t> </a:t>
                </a:r>
                <a:r>
                  <a:rPr sz="2000" spc="-55" dirty="0">
                    <a:solidFill>
                      <a:srgbClr val="0A5294"/>
                    </a:solidFill>
                    <a:latin typeface="Constantia"/>
                    <a:cs typeface="Constantia"/>
                  </a:rPr>
                  <a:t>c</a:t>
                </a:r>
                <a:r>
                  <a:rPr sz="2000" spc="-5" dirty="0">
                    <a:solidFill>
                      <a:srgbClr val="0A5294"/>
                    </a:solidFill>
                    <a:latin typeface="Constantia"/>
                    <a:cs typeface="Constantia"/>
                  </a:rPr>
                  <a:t>o</a:t>
                </a:r>
                <a:r>
                  <a:rPr sz="2000" spc="-15" dirty="0">
                    <a:solidFill>
                      <a:srgbClr val="0A5294"/>
                    </a:solidFill>
                    <a:latin typeface="Constantia"/>
                    <a:cs typeface="Constantia"/>
                  </a:rPr>
                  <a:t>n</a:t>
                </a:r>
                <a:r>
                  <a:rPr sz="2000" dirty="0">
                    <a:solidFill>
                      <a:srgbClr val="0A5294"/>
                    </a:solidFill>
                    <a:latin typeface="Constantia"/>
                    <a:cs typeface="Constantia"/>
                  </a:rPr>
                  <a:t>sume</a:t>
                </a:r>
                <a:r>
                  <a:rPr sz="2000" spc="-100" dirty="0">
                    <a:solidFill>
                      <a:srgbClr val="0A5294"/>
                    </a:solidFill>
                    <a:latin typeface="Constantia"/>
                    <a:cs typeface="Constantia"/>
                  </a:rPr>
                  <a:t> </a:t>
                </a:r>
                <a:r>
                  <a:rPr sz="2000" spc="-80" dirty="0">
                    <a:solidFill>
                      <a:srgbClr val="0A5294"/>
                    </a:solidFill>
                    <a:latin typeface="Constantia"/>
                    <a:cs typeface="Constantia"/>
                  </a:rPr>
                  <a:t>o</a:t>
                </a:r>
                <a:r>
                  <a:rPr sz="2000" spc="-5" dirty="0">
                    <a:solidFill>
                      <a:srgbClr val="0A5294"/>
                    </a:solidFill>
                    <a:latin typeface="Constantia"/>
                    <a:cs typeface="Constantia"/>
                  </a:rPr>
                  <a:t>x</a:t>
                </a:r>
                <a:r>
                  <a:rPr sz="2000" spc="-55" dirty="0">
                    <a:solidFill>
                      <a:srgbClr val="0A5294"/>
                    </a:solidFill>
                    <a:latin typeface="Constantia"/>
                    <a:cs typeface="Constantia"/>
                  </a:rPr>
                  <a:t>y</a:t>
                </a:r>
                <a:r>
                  <a:rPr sz="2000" spc="-60" dirty="0">
                    <a:solidFill>
                      <a:srgbClr val="0A5294"/>
                    </a:solidFill>
                    <a:latin typeface="Constantia"/>
                    <a:cs typeface="Constantia"/>
                  </a:rPr>
                  <a:t>g</a:t>
                </a:r>
                <a:r>
                  <a:rPr sz="2000" dirty="0">
                    <a:solidFill>
                      <a:srgbClr val="0A5294"/>
                    </a:solidFill>
                    <a:latin typeface="Constantia"/>
                    <a:cs typeface="Constantia"/>
                  </a:rPr>
                  <a:t>en, </a:t>
                </a:r>
                <a:r>
                  <a:rPr sz="2000" spc="-35" dirty="0">
                    <a:solidFill>
                      <a:srgbClr val="0A5294"/>
                    </a:solidFill>
                    <a:latin typeface="Constantia"/>
                    <a:cs typeface="Constantia"/>
                  </a:rPr>
                  <a:t>r</a:t>
                </a:r>
                <a:r>
                  <a:rPr sz="2000" spc="-5" dirty="0">
                    <a:solidFill>
                      <a:srgbClr val="0A5294"/>
                    </a:solidFill>
                    <a:latin typeface="Constantia"/>
                    <a:cs typeface="Constantia"/>
                  </a:rPr>
                  <a:t>esp</a:t>
                </a:r>
                <a:r>
                  <a:rPr sz="2000" dirty="0">
                    <a:solidFill>
                      <a:srgbClr val="0A5294"/>
                    </a:solidFill>
                    <a:latin typeface="Constantia"/>
                    <a:cs typeface="Constantia"/>
                  </a:rPr>
                  <a:t>i</a:t>
                </a:r>
                <a:r>
                  <a:rPr sz="2000" spc="-35" dirty="0">
                    <a:solidFill>
                      <a:srgbClr val="0A5294"/>
                    </a:solidFill>
                    <a:latin typeface="Constantia"/>
                    <a:cs typeface="Constantia"/>
                  </a:rPr>
                  <a:t>r</a:t>
                </a:r>
                <a:r>
                  <a:rPr sz="2000" dirty="0">
                    <a:solidFill>
                      <a:srgbClr val="0A5294"/>
                    </a:solidFill>
                    <a:latin typeface="Constantia"/>
                    <a:cs typeface="Constantia"/>
                  </a:rPr>
                  <a:t>e</a:t>
                </a:r>
                <a:r>
                  <a:rPr sz="2000" spc="-135" dirty="0">
                    <a:solidFill>
                      <a:srgbClr val="0A5294"/>
                    </a:solidFill>
                    <a:latin typeface="Constantia"/>
                    <a:cs typeface="Constantia"/>
                  </a:rPr>
                  <a:t> </a:t>
                </a:r>
                <a:r>
                  <a:rPr sz="2000" spc="-5" dirty="0">
                    <a:solidFill>
                      <a:srgbClr val="0A5294"/>
                    </a:solidFill>
                    <a:latin typeface="Constantia"/>
                    <a:cs typeface="Constantia"/>
                  </a:rPr>
                  <a:t>ca</a:t>
                </a:r>
                <a:r>
                  <a:rPr sz="2000" spc="-25" dirty="0">
                    <a:solidFill>
                      <a:srgbClr val="0A5294"/>
                    </a:solidFill>
                    <a:latin typeface="Constantia"/>
                    <a:cs typeface="Constantia"/>
                  </a:rPr>
                  <a:t>r</a:t>
                </a:r>
                <a:r>
                  <a:rPr sz="2000" spc="-10" dirty="0">
                    <a:solidFill>
                      <a:srgbClr val="0A5294"/>
                    </a:solidFill>
                    <a:latin typeface="Constantia"/>
                    <a:cs typeface="Constantia"/>
                  </a:rPr>
                  <a:t>b</a:t>
                </a:r>
                <a:r>
                  <a:rPr sz="2000" spc="-15" dirty="0">
                    <a:solidFill>
                      <a:srgbClr val="0A5294"/>
                    </a:solidFill>
                    <a:latin typeface="Constantia"/>
                    <a:cs typeface="Constantia"/>
                  </a:rPr>
                  <a:t>o</a:t>
                </a:r>
                <a:r>
                  <a:rPr sz="2000" dirty="0">
                    <a:solidFill>
                      <a:srgbClr val="0A5294"/>
                    </a:solidFill>
                    <a:latin typeface="Constantia"/>
                    <a:cs typeface="Constantia"/>
                  </a:rPr>
                  <a:t>n</a:t>
                </a:r>
                <a:r>
                  <a:rPr sz="2000" spc="-70" dirty="0">
                    <a:solidFill>
                      <a:srgbClr val="0A5294"/>
                    </a:solidFill>
                    <a:latin typeface="Constantia"/>
                    <a:cs typeface="Constantia"/>
                  </a:rPr>
                  <a:t> </a:t>
                </a:r>
                <a:r>
                  <a:rPr sz="2000" spc="-5" dirty="0">
                    <a:solidFill>
                      <a:srgbClr val="0A5294"/>
                    </a:solidFill>
                    <a:latin typeface="Constantia"/>
                    <a:cs typeface="Constantia"/>
                  </a:rPr>
                  <a:t>di</a:t>
                </a:r>
                <a:r>
                  <a:rPr sz="2000" spc="-75" dirty="0">
                    <a:solidFill>
                      <a:srgbClr val="0A5294"/>
                    </a:solidFill>
                    <a:latin typeface="Constantia"/>
                    <a:cs typeface="Constantia"/>
                  </a:rPr>
                  <a:t>o</a:t>
                </a:r>
                <a:r>
                  <a:rPr sz="2000" spc="-5" dirty="0">
                    <a:solidFill>
                      <a:srgbClr val="0A5294"/>
                    </a:solidFill>
                    <a:latin typeface="Constantia"/>
                    <a:cs typeface="Constantia"/>
                  </a:rPr>
                  <a:t>xide</a:t>
                </a:r>
                <a:endParaRPr sz="2000" dirty="0">
                  <a:latin typeface="Constantia"/>
                  <a:cs typeface="Constantia"/>
                </a:endParaRPr>
              </a:p>
            </p:txBody>
          </p:sp>
          <p:sp>
            <p:nvSpPr>
              <p:cNvPr id="83" name="Rectangle 82"/>
              <p:cNvSpPr/>
              <p:nvPr/>
            </p:nvSpPr>
            <p:spPr>
              <a:xfrm>
                <a:off x="6794126" y="2266893"/>
                <a:ext cx="2349874" cy="369332"/>
              </a:xfrm>
              <a:prstGeom prst="rect">
                <a:avLst/>
              </a:prstGeom>
            </p:spPr>
            <p:txBody>
              <a:bodyPr wrap="none">
                <a:spAutoFit/>
              </a:bodyPr>
              <a:lstStyle/>
              <a:p>
                <a:pPr marL="12700"/>
                <a:r>
                  <a:rPr lang="en-US" spc="-5" dirty="0">
                    <a:latin typeface="Constantia"/>
                    <a:cs typeface="Constantia"/>
                  </a:rPr>
                  <a:t>P</a:t>
                </a:r>
                <a:r>
                  <a:rPr lang="en-US" spc="-35" dirty="0">
                    <a:latin typeface="Constantia"/>
                    <a:cs typeface="Constantia"/>
                  </a:rPr>
                  <a:t>h</a:t>
                </a:r>
                <a:r>
                  <a:rPr lang="en-US" spc="-5" dirty="0">
                    <a:latin typeface="Constantia"/>
                    <a:cs typeface="Constantia"/>
                  </a:rPr>
                  <a:t>y</a:t>
                </a:r>
                <a:r>
                  <a:rPr lang="en-US" spc="-30" dirty="0">
                    <a:latin typeface="Constantia"/>
                    <a:cs typeface="Constantia"/>
                  </a:rPr>
                  <a:t>t</a:t>
                </a:r>
                <a:r>
                  <a:rPr lang="en-US" spc="-5" dirty="0">
                    <a:latin typeface="Constantia"/>
                    <a:cs typeface="Constantia"/>
                  </a:rPr>
                  <a:t>opla</a:t>
                </a:r>
                <a:r>
                  <a:rPr lang="en-US" spc="-15" dirty="0">
                    <a:latin typeface="Constantia"/>
                    <a:cs typeface="Constantia"/>
                  </a:rPr>
                  <a:t>n</a:t>
                </a:r>
                <a:r>
                  <a:rPr lang="en-US" spc="-5" dirty="0">
                    <a:latin typeface="Constantia"/>
                    <a:cs typeface="Constantia"/>
                  </a:rPr>
                  <a:t>k</a:t>
                </a:r>
                <a:r>
                  <a:rPr lang="en-US" spc="-35" dirty="0">
                    <a:latin typeface="Constantia"/>
                    <a:cs typeface="Constantia"/>
                  </a:rPr>
                  <a:t>t</a:t>
                </a:r>
                <a:r>
                  <a:rPr lang="en-US" spc="-5" dirty="0">
                    <a:latin typeface="Constantia"/>
                    <a:cs typeface="Constantia"/>
                  </a:rPr>
                  <a:t>on </a:t>
                </a:r>
                <a:r>
                  <a:rPr lang="en-US" dirty="0">
                    <a:latin typeface="Constantia"/>
                    <a:cs typeface="Constantia"/>
                  </a:rPr>
                  <a:t>b</a:t>
                </a:r>
                <a:r>
                  <a:rPr lang="en-US" spc="-5" dirty="0">
                    <a:latin typeface="Constantia"/>
                    <a:cs typeface="Constantia"/>
                  </a:rPr>
                  <a:t>lo</a:t>
                </a:r>
                <a:r>
                  <a:rPr lang="en-US" spc="-10" dirty="0">
                    <a:latin typeface="Constantia"/>
                    <a:cs typeface="Constantia"/>
                  </a:rPr>
                  <a:t>o</a:t>
                </a:r>
                <a:r>
                  <a:rPr lang="en-US" dirty="0">
                    <a:latin typeface="Constantia"/>
                    <a:cs typeface="Constantia"/>
                  </a:rPr>
                  <a:t>m</a:t>
                </a:r>
              </a:p>
            </p:txBody>
          </p:sp>
        </p:grpSp>
      </p:grpSp>
    </p:spTree>
    <p:extLst>
      <p:ext uri="{BB962C8B-B14F-4D97-AF65-F5344CB8AC3E}">
        <p14:creationId xmlns:p14="http://schemas.microsoft.com/office/powerpoint/2010/main" val="207550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3"/>
          <p:cNvGrpSpPr>
            <a:grpSpLocks/>
          </p:cNvGrpSpPr>
          <p:nvPr/>
        </p:nvGrpSpPr>
        <p:grpSpPr bwMode="auto">
          <a:xfrm>
            <a:off x="228600" y="114300"/>
            <a:ext cx="8610600" cy="6524625"/>
            <a:chOff x="0" y="0"/>
            <a:chExt cx="5760" cy="4350"/>
          </a:xfrm>
        </p:grpSpPr>
        <p:pic>
          <p:nvPicPr>
            <p:cNvPr id="921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5"/>
            <p:cNvSpPr>
              <a:spLocks noChangeArrowheads="1"/>
            </p:cNvSpPr>
            <p:nvPr/>
          </p:nvSpPr>
          <p:spPr bwMode="auto">
            <a:xfrm>
              <a:off x="2146" y="3358"/>
              <a:ext cx="3600" cy="511"/>
            </a:xfrm>
            <a:prstGeom prst="rect">
              <a:avLst/>
            </a:prstGeom>
            <a:solidFill>
              <a:srgbClr val="4149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67" name="Freeform 6"/>
            <p:cNvSpPr>
              <a:spLocks/>
            </p:cNvSpPr>
            <p:nvPr/>
          </p:nvSpPr>
          <p:spPr bwMode="auto">
            <a:xfrm>
              <a:off x="3986" y="3292"/>
              <a:ext cx="1551" cy="317"/>
            </a:xfrm>
            <a:custGeom>
              <a:avLst/>
              <a:gdLst>
                <a:gd name="T0" fmla="*/ 0 w 1551"/>
                <a:gd name="T1" fmla="*/ 33 h 327"/>
                <a:gd name="T2" fmla="*/ 1312 w 1551"/>
                <a:gd name="T3" fmla="*/ 16 h 327"/>
                <a:gd name="T4" fmla="*/ 1473 w 1551"/>
                <a:gd name="T5" fmla="*/ 0 h 327"/>
                <a:gd name="T6" fmla="*/ 1507 w 1551"/>
                <a:gd name="T7" fmla="*/ 92 h 327"/>
                <a:gd name="T8" fmla="*/ 1446 w 1551"/>
                <a:gd name="T9" fmla="*/ 105 h 327"/>
                <a:gd name="T10" fmla="*/ 1312 w 1551"/>
                <a:gd name="T11" fmla="*/ 108 h 327"/>
                <a:gd name="T12" fmla="*/ 1085 w 1551"/>
                <a:gd name="T13" fmla="*/ 135 h 327"/>
                <a:gd name="T14" fmla="*/ 201 w 1551"/>
                <a:gd name="T15" fmla="*/ 127 h 327"/>
                <a:gd name="T16" fmla="*/ 134 w 1551"/>
                <a:gd name="T17" fmla="*/ 105 h 327"/>
                <a:gd name="T18" fmla="*/ 33 w 1551"/>
                <a:gd name="T19" fmla="*/ 71 h 327"/>
                <a:gd name="T20" fmla="*/ 0 w 1551"/>
                <a:gd name="T21" fmla="*/ 33 h 3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51"/>
                <a:gd name="T34" fmla="*/ 0 h 327"/>
                <a:gd name="T35" fmla="*/ 1551 w 1551"/>
                <a:gd name="T36" fmla="*/ 327 h 3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51" h="327">
                  <a:moveTo>
                    <a:pt x="0" y="47"/>
                  </a:moveTo>
                  <a:cubicBezTo>
                    <a:pt x="445" y="44"/>
                    <a:pt x="872" y="35"/>
                    <a:pt x="1312" y="21"/>
                  </a:cubicBezTo>
                  <a:cubicBezTo>
                    <a:pt x="1364" y="7"/>
                    <a:pt x="1419" y="7"/>
                    <a:pt x="1473" y="0"/>
                  </a:cubicBezTo>
                  <a:cubicBezTo>
                    <a:pt x="1546" y="13"/>
                    <a:pt x="1551" y="0"/>
                    <a:pt x="1507" y="141"/>
                  </a:cubicBezTo>
                  <a:cubicBezTo>
                    <a:pt x="1501" y="161"/>
                    <a:pt x="1467" y="159"/>
                    <a:pt x="1446" y="161"/>
                  </a:cubicBezTo>
                  <a:cubicBezTo>
                    <a:pt x="1401" y="165"/>
                    <a:pt x="1357" y="166"/>
                    <a:pt x="1312" y="168"/>
                  </a:cubicBezTo>
                  <a:cubicBezTo>
                    <a:pt x="1238" y="189"/>
                    <a:pt x="1162" y="198"/>
                    <a:pt x="1085" y="208"/>
                  </a:cubicBezTo>
                  <a:cubicBezTo>
                    <a:pt x="790" y="206"/>
                    <a:pt x="465" y="327"/>
                    <a:pt x="201" y="195"/>
                  </a:cubicBezTo>
                  <a:cubicBezTo>
                    <a:pt x="178" y="184"/>
                    <a:pt x="159" y="170"/>
                    <a:pt x="134" y="161"/>
                  </a:cubicBezTo>
                  <a:cubicBezTo>
                    <a:pt x="100" y="129"/>
                    <a:pt x="75" y="121"/>
                    <a:pt x="33" y="108"/>
                  </a:cubicBezTo>
                  <a:cubicBezTo>
                    <a:pt x="21" y="95"/>
                    <a:pt x="0" y="65"/>
                    <a:pt x="0" y="47"/>
                  </a:cubicBezTo>
                  <a:close/>
                </a:path>
              </a:pathLst>
            </a:custGeom>
            <a:solidFill>
              <a:srgbClr val="4149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8" name="Freeform 7"/>
            <p:cNvSpPr>
              <a:spLocks/>
            </p:cNvSpPr>
            <p:nvPr/>
          </p:nvSpPr>
          <p:spPr bwMode="auto">
            <a:xfrm>
              <a:off x="4878" y="3281"/>
              <a:ext cx="474" cy="163"/>
            </a:xfrm>
            <a:custGeom>
              <a:avLst/>
              <a:gdLst>
                <a:gd name="T0" fmla="*/ 11 w 474"/>
                <a:gd name="T1" fmla="*/ 37 h 168"/>
                <a:gd name="T2" fmla="*/ 252 w 474"/>
                <a:gd name="T3" fmla="*/ 18 h 168"/>
                <a:gd name="T4" fmla="*/ 453 w 474"/>
                <a:gd name="T5" fmla="*/ 16 h 168"/>
                <a:gd name="T6" fmla="*/ 433 w 474"/>
                <a:gd name="T7" fmla="*/ 91 h 168"/>
                <a:gd name="T8" fmla="*/ 219 w 474"/>
                <a:gd name="T9" fmla="*/ 100 h 168"/>
                <a:gd name="T10" fmla="*/ 18 w 474"/>
                <a:gd name="T11" fmla="*/ 61 h 168"/>
                <a:gd name="T12" fmla="*/ 5 w 474"/>
                <a:gd name="T13" fmla="*/ 47 h 168"/>
                <a:gd name="T14" fmla="*/ 11 w 474"/>
                <a:gd name="T15" fmla="*/ 37 h 168"/>
                <a:gd name="T16" fmla="*/ 0 60000 65536"/>
                <a:gd name="T17" fmla="*/ 0 60000 65536"/>
                <a:gd name="T18" fmla="*/ 0 60000 65536"/>
                <a:gd name="T19" fmla="*/ 0 60000 65536"/>
                <a:gd name="T20" fmla="*/ 0 60000 65536"/>
                <a:gd name="T21" fmla="*/ 0 60000 65536"/>
                <a:gd name="T22" fmla="*/ 0 60000 65536"/>
                <a:gd name="T23" fmla="*/ 0 60000 65536"/>
                <a:gd name="T24" fmla="*/ 0 w 474"/>
                <a:gd name="T25" fmla="*/ 0 h 168"/>
                <a:gd name="T26" fmla="*/ 474 w 474"/>
                <a:gd name="T27" fmla="*/ 168 h 1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4" h="168">
                  <a:moveTo>
                    <a:pt x="11" y="52"/>
                  </a:moveTo>
                  <a:cubicBezTo>
                    <a:pt x="96" y="47"/>
                    <a:pt x="169" y="39"/>
                    <a:pt x="252" y="32"/>
                  </a:cubicBezTo>
                  <a:cubicBezTo>
                    <a:pt x="347" y="0"/>
                    <a:pt x="246" y="10"/>
                    <a:pt x="453" y="18"/>
                  </a:cubicBezTo>
                  <a:cubicBezTo>
                    <a:pt x="451" y="59"/>
                    <a:pt x="474" y="134"/>
                    <a:pt x="433" y="139"/>
                  </a:cubicBezTo>
                  <a:cubicBezTo>
                    <a:pt x="362" y="147"/>
                    <a:pt x="219" y="152"/>
                    <a:pt x="219" y="152"/>
                  </a:cubicBezTo>
                  <a:cubicBezTo>
                    <a:pt x="0" y="143"/>
                    <a:pt x="121" y="168"/>
                    <a:pt x="18" y="92"/>
                  </a:cubicBezTo>
                  <a:cubicBezTo>
                    <a:pt x="14" y="85"/>
                    <a:pt x="4" y="80"/>
                    <a:pt x="5" y="72"/>
                  </a:cubicBezTo>
                  <a:cubicBezTo>
                    <a:pt x="9" y="49"/>
                    <a:pt x="44" y="52"/>
                    <a:pt x="11" y="52"/>
                  </a:cubicBezTo>
                  <a:close/>
                </a:path>
              </a:pathLst>
            </a:custGeom>
            <a:solidFill>
              <a:srgbClr val="4149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9" name="Freeform 8"/>
            <p:cNvSpPr>
              <a:spLocks/>
            </p:cNvSpPr>
            <p:nvPr/>
          </p:nvSpPr>
          <p:spPr bwMode="auto">
            <a:xfrm>
              <a:off x="2085" y="3325"/>
              <a:ext cx="251" cy="222"/>
            </a:xfrm>
            <a:custGeom>
              <a:avLst/>
              <a:gdLst>
                <a:gd name="T0" fmla="*/ 3 w 251"/>
                <a:gd name="T1" fmla="*/ 1 h 229"/>
                <a:gd name="T2" fmla="*/ 131 w 251"/>
                <a:gd name="T3" fmla="*/ 13 h 229"/>
                <a:gd name="T4" fmla="*/ 171 w 251"/>
                <a:gd name="T5" fmla="*/ 23 h 229"/>
                <a:gd name="T6" fmla="*/ 223 w 251"/>
                <a:gd name="T7" fmla="*/ 31 h 229"/>
                <a:gd name="T8" fmla="*/ 247 w 251"/>
                <a:gd name="T9" fmla="*/ 95 h 229"/>
                <a:gd name="T10" fmla="*/ 211 w 251"/>
                <a:gd name="T11" fmla="*/ 148 h 229"/>
                <a:gd name="T12" fmla="*/ 155 w 251"/>
                <a:gd name="T13" fmla="*/ 140 h 229"/>
                <a:gd name="T14" fmla="*/ 131 w 251"/>
                <a:gd name="T15" fmla="*/ 131 h 229"/>
                <a:gd name="T16" fmla="*/ 67 w 251"/>
                <a:gd name="T17" fmla="*/ 95 h 229"/>
                <a:gd name="T18" fmla="*/ 55 w 251"/>
                <a:gd name="T19" fmla="*/ 86 h 229"/>
                <a:gd name="T20" fmla="*/ 43 w 251"/>
                <a:gd name="T21" fmla="*/ 80 h 229"/>
                <a:gd name="T22" fmla="*/ 19 w 251"/>
                <a:gd name="T23" fmla="*/ 66 h 229"/>
                <a:gd name="T24" fmla="*/ 27 w 251"/>
                <a:gd name="T25" fmla="*/ 16 h 229"/>
                <a:gd name="T26" fmla="*/ 3 w 251"/>
                <a:gd name="T27" fmla="*/ 1 h 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229"/>
                <a:gd name="T44" fmla="*/ 251 w 251"/>
                <a:gd name="T45" fmla="*/ 229 h 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229">
                  <a:moveTo>
                    <a:pt x="3" y="1"/>
                  </a:moveTo>
                  <a:cubicBezTo>
                    <a:pt x="47" y="4"/>
                    <a:pt x="87" y="9"/>
                    <a:pt x="131" y="13"/>
                  </a:cubicBezTo>
                  <a:cubicBezTo>
                    <a:pt x="147" y="18"/>
                    <a:pt x="156" y="29"/>
                    <a:pt x="171" y="37"/>
                  </a:cubicBezTo>
                  <a:cubicBezTo>
                    <a:pt x="181" y="42"/>
                    <a:pt x="221" y="45"/>
                    <a:pt x="223" y="45"/>
                  </a:cubicBezTo>
                  <a:cubicBezTo>
                    <a:pt x="229" y="93"/>
                    <a:pt x="234" y="106"/>
                    <a:pt x="247" y="145"/>
                  </a:cubicBezTo>
                  <a:cubicBezTo>
                    <a:pt x="244" y="180"/>
                    <a:pt x="251" y="219"/>
                    <a:pt x="211" y="229"/>
                  </a:cubicBezTo>
                  <a:cubicBezTo>
                    <a:pt x="171" y="224"/>
                    <a:pt x="189" y="228"/>
                    <a:pt x="155" y="217"/>
                  </a:cubicBezTo>
                  <a:cubicBezTo>
                    <a:pt x="146" y="214"/>
                    <a:pt x="131" y="201"/>
                    <a:pt x="131" y="201"/>
                  </a:cubicBezTo>
                  <a:cubicBezTo>
                    <a:pt x="117" y="180"/>
                    <a:pt x="91" y="153"/>
                    <a:pt x="67" y="145"/>
                  </a:cubicBezTo>
                  <a:cubicBezTo>
                    <a:pt x="63" y="141"/>
                    <a:pt x="59" y="137"/>
                    <a:pt x="55" y="133"/>
                  </a:cubicBezTo>
                  <a:cubicBezTo>
                    <a:pt x="51" y="130"/>
                    <a:pt x="47" y="128"/>
                    <a:pt x="43" y="125"/>
                  </a:cubicBezTo>
                  <a:cubicBezTo>
                    <a:pt x="35" y="117"/>
                    <a:pt x="19" y="101"/>
                    <a:pt x="19" y="101"/>
                  </a:cubicBezTo>
                  <a:cubicBezTo>
                    <a:pt x="10" y="74"/>
                    <a:pt x="0" y="35"/>
                    <a:pt x="27" y="17"/>
                  </a:cubicBezTo>
                  <a:cubicBezTo>
                    <a:pt x="16" y="0"/>
                    <a:pt x="24" y="6"/>
                    <a:pt x="3" y="1"/>
                  </a:cubicBezTo>
                  <a:close/>
                </a:path>
              </a:pathLst>
            </a:custGeom>
            <a:solidFill>
              <a:srgbClr val="4149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0" name="Rectangle 9"/>
            <p:cNvSpPr>
              <a:spLocks noChangeArrowheads="1"/>
            </p:cNvSpPr>
            <p:nvPr/>
          </p:nvSpPr>
          <p:spPr bwMode="auto">
            <a:xfrm>
              <a:off x="2256" y="3202"/>
              <a:ext cx="816" cy="186"/>
            </a:xfrm>
            <a:prstGeom prst="rect">
              <a:avLst/>
            </a:prstGeom>
            <a:solidFill>
              <a:srgbClr val="88916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71" name="Freeform 10"/>
            <p:cNvSpPr>
              <a:spLocks/>
            </p:cNvSpPr>
            <p:nvPr/>
          </p:nvSpPr>
          <p:spPr bwMode="auto">
            <a:xfrm>
              <a:off x="2208" y="3327"/>
              <a:ext cx="919" cy="229"/>
            </a:xfrm>
            <a:custGeom>
              <a:avLst/>
              <a:gdLst>
                <a:gd name="T0" fmla="*/ 0 w 919"/>
                <a:gd name="T1" fmla="*/ 7 h 237"/>
                <a:gd name="T2" fmla="*/ 252 w 919"/>
                <a:gd name="T3" fmla="*/ 14 h 237"/>
                <a:gd name="T4" fmla="*/ 544 w 919"/>
                <a:gd name="T5" fmla="*/ 14 h 237"/>
                <a:gd name="T6" fmla="*/ 872 w 919"/>
                <a:gd name="T7" fmla="*/ 14 h 237"/>
                <a:gd name="T8" fmla="*/ 888 w 919"/>
                <a:gd name="T9" fmla="*/ 73 h 237"/>
                <a:gd name="T10" fmla="*/ 808 w 919"/>
                <a:gd name="T11" fmla="*/ 113 h 237"/>
                <a:gd name="T12" fmla="*/ 708 w 919"/>
                <a:gd name="T13" fmla="*/ 128 h 237"/>
                <a:gd name="T14" fmla="*/ 352 w 919"/>
                <a:gd name="T15" fmla="*/ 146 h 237"/>
                <a:gd name="T16" fmla="*/ 120 w 919"/>
                <a:gd name="T17" fmla="*/ 142 h 237"/>
                <a:gd name="T18" fmla="*/ 40 w 919"/>
                <a:gd name="T19" fmla="*/ 96 h 237"/>
                <a:gd name="T20" fmla="*/ 0 w 919"/>
                <a:gd name="T21" fmla="*/ 7 h 2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9"/>
                <a:gd name="T34" fmla="*/ 0 h 237"/>
                <a:gd name="T35" fmla="*/ 919 w 919"/>
                <a:gd name="T36" fmla="*/ 237 h 2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9" h="237">
                  <a:moveTo>
                    <a:pt x="0" y="7"/>
                  </a:moveTo>
                  <a:cubicBezTo>
                    <a:pt x="156" y="10"/>
                    <a:pt x="159" y="0"/>
                    <a:pt x="252" y="19"/>
                  </a:cubicBezTo>
                  <a:cubicBezTo>
                    <a:pt x="382" y="16"/>
                    <a:pt x="421" y="11"/>
                    <a:pt x="544" y="15"/>
                  </a:cubicBezTo>
                  <a:cubicBezTo>
                    <a:pt x="660" y="32"/>
                    <a:pt x="716" y="25"/>
                    <a:pt x="872" y="27"/>
                  </a:cubicBezTo>
                  <a:cubicBezTo>
                    <a:pt x="919" y="36"/>
                    <a:pt x="898" y="25"/>
                    <a:pt x="888" y="119"/>
                  </a:cubicBezTo>
                  <a:cubicBezTo>
                    <a:pt x="884" y="153"/>
                    <a:pt x="836" y="178"/>
                    <a:pt x="808" y="183"/>
                  </a:cubicBezTo>
                  <a:cubicBezTo>
                    <a:pt x="776" y="199"/>
                    <a:pt x="743" y="198"/>
                    <a:pt x="708" y="207"/>
                  </a:cubicBezTo>
                  <a:cubicBezTo>
                    <a:pt x="594" y="236"/>
                    <a:pt x="470" y="231"/>
                    <a:pt x="352" y="235"/>
                  </a:cubicBezTo>
                  <a:cubicBezTo>
                    <a:pt x="275" y="234"/>
                    <a:pt x="197" y="237"/>
                    <a:pt x="120" y="231"/>
                  </a:cubicBezTo>
                  <a:cubicBezTo>
                    <a:pt x="82" y="228"/>
                    <a:pt x="65" y="172"/>
                    <a:pt x="40" y="155"/>
                  </a:cubicBezTo>
                  <a:cubicBezTo>
                    <a:pt x="9" y="109"/>
                    <a:pt x="11" y="67"/>
                    <a:pt x="0" y="7"/>
                  </a:cubicBezTo>
                  <a:close/>
                </a:path>
              </a:pathLst>
            </a:custGeom>
            <a:solidFill>
              <a:srgbClr val="4149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2" name="Oval 11"/>
            <p:cNvSpPr>
              <a:spLocks noChangeArrowheads="1"/>
            </p:cNvSpPr>
            <p:nvPr/>
          </p:nvSpPr>
          <p:spPr bwMode="auto">
            <a:xfrm>
              <a:off x="412" y="2939"/>
              <a:ext cx="144" cy="139"/>
            </a:xfrm>
            <a:prstGeom prst="ellipse">
              <a:avLst/>
            </a:prstGeom>
            <a:solidFill>
              <a:srgbClr val="41494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73" name="Freeform 12"/>
            <p:cNvSpPr>
              <a:spLocks/>
            </p:cNvSpPr>
            <p:nvPr/>
          </p:nvSpPr>
          <p:spPr bwMode="auto">
            <a:xfrm>
              <a:off x="3064" y="2616"/>
              <a:ext cx="420" cy="185"/>
            </a:xfrm>
            <a:custGeom>
              <a:avLst/>
              <a:gdLst>
                <a:gd name="T0" fmla="*/ 408 w 420"/>
                <a:gd name="T1" fmla="*/ 44 h 191"/>
                <a:gd name="T2" fmla="*/ 312 w 420"/>
                <a:gd name="T3" fmla="*/ 23 h 191"/>
                <a:gd name="T4" fmla="*/ 244 w 420"/>
                <a:gd name="T5" fmla="*/ 15 h 191"/>
                <a:gd name="T6" fmla="*/ 208 w 420"/>
                <a:gd name="T7" fmla="*/ 1 h 191"/>
                <a:gd name="T8" fmla="*/ 92 w 420"/>
                <a:gd name="T9" fmla="*/ 5 h 191"/>
                <a:gd name="T10" fmla="*/ 40 w 420"/>
                <a:gd name="T11" fmla="*/ 19 h 191"/>
                <a:gd name="T12" fmla="*/ 0 w 420"/>
                <a:gd name="T13" fmla="*/ 49 h 191"/>
                <a:gd name="T14" fmla="*/ 4 w 420"/>
                <a:gd name="T15" fmla="*/ 85 h 191"/>
                <a:gd name="T16" fmla="*/ 132 w 420"/>
                <a:gd name="T17" fmla="*/ 116 h 191"/>
                <a:gd name="T18" fmla="*/ 380 w 420"/>
                <a:gd name="T19" fmla="*/ 113 h 191"/>
                <a:gd name="T20" fmla="*/ 416 w 420"/>
                <a:gd name="T21" fmla="*/ 105 h 191"/>
                <a:gd name="T22" fmla="*/ 408 w 420"/>
                <a:gd name="T23" fmla="*/ 44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0"/>
                <a:gd name="T37" fmla="*/ 0 h 191"/>
                <a:gd name="T38" fmla="*/ 420 w 420"/>
                <a:gd name="T39" fmla="*/ 191 h 1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0" h="191">
                  <a:moveTo>
                    <a:pt x="408" y="69"/>
                  </a:moveTo>
                  <a:cubicBezTo>
                    <a:pt x="376" y="48"/>
                    <a:pt x="351" y="41"/>
                    <a:pt x="312" y="37"/>
                  </a:cubicBezTo>
                  <a:cubicBezTo>
                    <a:pt x="292" y="33"/>
                    <a:pt x="262" y="29"/>
                    <a:pt x="244" y="17"/>
                  </a:cubicBezTo>
                  <a:cubicBezTo>
                    <a:pt x="233" y="10"/>
                    <a:pt x="208" y="1"/>
                    <a:pt x="208" y="1"/>
                  </a:cubicBezTo>
                  <a:cubicBezTo>
                    <a:pt x="169" y="2"/>
                    <a:pt x="130" y="0"/>
                    <a:pt x="92" y="5"/>
                  </a:cubicBezTo>
                  <a:cubicBezTo>
                    <a:pt x="88" y="6"/>
                    <a:pt x="52" y="30"/>
                    <a:pt x="40" y="33"/>
                  </a:cubicBezTo>
                  <a:cubicBezTo>
                    <a:pt x="15" y="49"/>
                    <a:pt x="13" y="51"/>
                    <a:pt x="0" y="77"/>
                  </a:cubicBezTo>
                  <a:cubicBezTo>
                    <a:pt x="1" y="96"/>
                    <a:pt x="2" y="114"/>
                    <a:pt x="4" y="133"/>
                  </a:cubicBezTo>
                  <a:cubicBezTo>
                    <a:pt x="11" y="191"/>
                    <a:pt x="96" y="179"/>
                    <a:pt x="132" y="181"/>
                  </a:cubicBezTo>
                  <a:cubicBezTo>
                    <a:pt x="215" y="180"/>
                    <a:pt x="297" y="180"/>
                    <a:pt x="380" y="177"/>
                  </a:cubicBezTo>
                  <a:cubicBezTo>
                    <a:pt x="384" y="177"/>
                    <a:pt x="416" y="168"/>
                    <a:pt x="416" y="165"/>
                  </a:cubicBezTo>
                  <a:cubicBezTo>
                    <a:pt x="420" y="133"/>
                    <a:pt x="411" y="101"/>
                    <a:pt x="408" y="69"/>
                  </a:cubicBezTo>
                  <a:close/>
                </a:path>
              </a:pathLst>
            </a:custGeom>
            <a:solidFill>
              <a:srgbClr val="929B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4" name="Oval 13"/>
            <p:cNvSpPr>
              <a:spLocks noChangeArrowheads="1"/>
            </p:cNvSpPr>
            <p:nvPr/>
          </p:nvSpPr>
          <p:spPr bwMode="auto">
            <a:xfrm>
              <a:off x="5220" y="3068"/>
              <a:ext cx="216" cy="157"/>
            </a:xfrm>
            <a:prstGeom prst="ellipse">
              <a:avLst/>
            </a:prstGeom>
            <a:gradFill rotWithShape="0">
              <a:gsLst>
                <a:gs pos="0">
                  <a:srgbClr val="454532"/>
                </a:gs>
                <a:gs pos="50000">
                  <a:srgbClr val="95956B"/>
                </a:gs>
                <a:gs pos="100000">
                  <a:srgbClr val="45453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75" name="Freeform 14"/>
            <p:cNvSpPr>
              <a:spLocks/>
            </p:cNvSpPr>
            <p:nvPr/>
          </p:nvSpPr>
          <p:spPr bwMode="auto">
            <a:xfrm>
              <a:off x="4864" y="3185"/>
              <a:ext cx="416" cy="156"/>
            </a:xfrm>
            <a:custGeom>
              <a:avLst/>
              <a:gdLst>
                <a:gd name="T0" fmla="*/ 5 w 407"/>
                <a:gd name="T1" fmla="*/ 131 h 149"/>
                <a:gd name="T2" fmla="*/ 64 w 407"/>
                <a:gd name="T3" fmla="*/ 119 h 149"/>
                <a:gd name="T4" fmla="*/ 118 w 407"/>
                <a:gd name="T5" fmla="*/ 69 h 149"/>
                <a:gd name="T6" fmla="*/ 250 w 407"/>
                <a:gd name="T7" fmla="*/ 0 h 149"/>
                <a:gd name="T8" fmla="*/ 483 w 407"/>
                <a:gd name="T9" fmla="*/ 3 h 149"/>
                <a:gd name="T10" fmla="*/ 499 w 407"/>
                <a:gd name="T11" fmla="*/ 6 h 149"/>
                <a:gd name="T12" fmla="*/ 545 w 407"/>
                <a:gd name="T13" fmla="*/ 154 h 149"/>
                <a:gd name="T14" fmla="*/ 385 w 407"/>
                <a:gd name="T15" fmla="*/ 205 h 149"/>
                <a:gd name="T16" fmla="*/ 333 w 407"/>
                <a:gd name="T17" fmla="*/ 228 h 149"/>
                <a:gd name="T18" fmla="*/ 220 w 407"/>
                <a:gd name="T19" fmla="*/ 250 h 149"/>
                <a:gd name="T20" fmla="*/ 55 w 407"/>
                <a:gd name="T21" fmla="*/ 250 h 149"/>
                <a:gd name="T22" fmla="*/ 5 w 407"/>
                <a:gd name="T23" fmla="*/ 131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149"/>
                <a:gd name="T38" fmla="*/ 407 w 407"/>
                <a:gd name="T39" fmla="*/ 149 h 1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149">
                  <a:moveTo>
                    <a:pt x="5" y="69"/>
                  </a:moveTo>
                  <a:cubicBezTo>
                    <a:pt x="23" y="68"/>
                    <a:pt x="35" y="69"/>
                    <a:pt x="50" y="63"/>
                  </a:cubicBezTo>
                  <a:cubicBezTo>
                    <a:pt x="66" y="56"/>
                    <a:pt x="76" y="45"/>
                    <a:pt x="89" y="36"/>
                  </a:cubicBezTo>
                  <a:cubicBezTo>
                    <a:pt x="117" y="17"/>
                    <a:pt x="152" y="4"/>
                    <a:pt x="185" y="0"/>
                  </a:cubicBezTo>
                  <a:cubicBezTo>
                    <a:pt x="242" y="1"/>
                    <a:pt x="299" y="1"/>
                    <a:pt x="356" y="3"/>
                  </a:cubicBezTo>
                  <a:cubicBezTo>
                    <a:pt x="360" y="3"/>
                    <a:pt x="365" y="3"/>
                    <a:pt x="368" y="6"/>
                  </a:cubicBezTo>
                  <a:cubicBezTo>
                    <a:pt x="373" y="11"/>
                    <a:pt x="391" y="66"/>
                    <a:pt x="401" y="81"/>
                  </a:cubicBezTo>
                  <a:cubicBezTo>
                    <a:pt x="393" y="144"/>
                    <a:pt x="407" y="100"/>
                    <a:pt x="284" y="108"/>
                  </a:cubicBezTo>
                  <a:cubicBezTo>
                    <a:pt x="273" y="109"/>
                    <a:pt x="256" y="117"/>
                    <a:pt x="245" y="120"/>
                  </a:cubicBezTo>
                  <a:cubicBezTo>
                    <a:pt x="220" y="137"/>
                    <a:pt x="192" y="131"/>
                    <a:pt x="161" y="132"/>
                  </a:cubicBezTo>
                  <a:cubicBezTo>
                    <a:pt x="111" y="149"/>
                    <a:pt x="149" y="138"/>
                    <a:pt x="41" y="132"/>
                  </a:cubicBezTo>
                  <a:cubicBezTo>
                    <a:pt x="19" y="110"/>
                    <a:pt x="0" y="104"/>
                    <a:pt x="5" y="69"/>
                  </a:cubicBezTo>
                  <a:close/>
                </a:path>
              </a:pathLst>
            </a:custGeom>
            <a:gradFill rotWithShape="0">
              <a:gsLst>
                <a:gs pos="0">
                  <a:srgbClr val="454532"/>
                </a:gs>
                <a:gs pos="100000">
                  <a:srgbClr val="95956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6" name="Freeform 15"/>
            <p:cNvSpPr>
              <a:spLocks/>
            </p:cNvSpPr>
            <p:nvPr/>
          </p:nvSpPr>
          <p:spPr bwMode="auto">
            <a:xfrm>
              <a:off x="3977" y="3157"/>
              <a:ext cx="488" cy="210"/>
            </a:xfrm>
            <a:custGeom>
              <a:avLst/>
              <a:gdLst>
                <a:gd name="T0" fmla="*/ 7 w 488"/>
                <a:gd name="T1" fmla="*/ 118 h 217"/>
                <a:gd name="T2" fmla="*/ 331 w 488"/>
                <a:gd name="T3" fmla="*/ 119 h 217"/>
                <a:gd name="T4" fmla="*/ 478 w 488"/>
                <a:gd name="T5" fmla="*/ 107 h 217"/>
                <a:gd name="T6" fmla="*/ 481 w 488"/>
                <a:gd name="T7" fmla="*/ 72 h 217"/>
                <a:gd name="T8" fmla="*/ 472 w 488"/>
                <a:gd name="T9" fmla="*/ 67 h 217"/>
                <a:gd name="T10" fmla="*/ 442 w 488"/>
                <a:gd name="T11" fmla="*/ 34 h 217"/>
                <a:gd name="T12" fmla="*/ 427 w 488"/>
                <a:gd name="T13" fmla="*/ 12 h 217"/>
                <a:gd name="T14" fmla="*/ 409 w 488"/>
                <a:gd name="T15" fmla="*/ 0 h 217"/>
                <a:gd name="T16" fmla="*/ 358 w 488"/>
                <a:gd name="T17" fmla="*/ 22 h 217"/>
                <a:gd name="T18" fmla="*/ 340 w 488"/>
                <a:gd name="T19" fmla="*/ 33 h 217"/>
                <a:gd name="T20" fmla="*/ 331 w 488"/>
                <a:gd name="T21" fmla="*/ 36 h 217"/>
                <a:gd name="T22" fmla="*/ 295 w 488"/>
                <a:gd name="T23" fmla="*/ 51 h 217"/>
                <a:gd name="T24" fmla="*/ 268 w 488"/>
                <a:gd name="T25" fmla="*/ 57 h 217"/>
                <a:gd name="T26" fmla="*/ 142 w 488"/>
                <a:gd name="T27" fmla="*/ 45 h 217"/>
                <a:gd name="T28" fmla="*/ 58 w 488"/>
                <a:gd name="T29" fmla="*/ 43 h 217"/>
                <a:gd name="T30" fmla="*/ 28 w 488"/>
                <a:gd name="T31" fmla="*/ 51 h 217"/>
                <a:gd name="T32" fmla="*/ 7 w 488"/>
                <a:gd name="T33" fmla="*/ 69 h 217"/>
                <a:gd name="T34" fmla="*/ 7 w 488"/>
                <a:gd name="T35" fmla="*/ 118 h 2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217"/>
                <a:gd name="T56" fmla="*/ 488 w 488"/>
                <a:gd name="T57" fmla="*/ 217 h 2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217">
                  <a:moveTo>
                    <a:pt x="7" y="186"/>
                  </a:moveTo>
                  <a:cubicBezTo>
                    <a:pt x="115" y="187"/>
                    <a:pt x="223" y="189"/>
                    <a:pt x="331" y="189"/>
                  </a:cubicBezTo>
                  <a:cubicBezTo>
                    <a:pt x="418" y="189"/>
                    <a:pt x="437" y="212"/>
                    <a:pt x="478" y="171"/>
                  </a:cubicBezTo>
                  <a:cubicBezTo>
                    <a:pt x="484" y="149"/>
                    <a:pt x="488" y="141"/>
                    <a:pt x="481" y="114"/>
                  </a:cubicBezTo>
                  <a:cubicBezTo>
                    <a:pt x="480" y="110"/>
                    <a:pt x="475" y="108"/>
                    <a:pt x="472" y="105"/>
                  </a:cubicBezTo>
                  <a:cubicBezTo>
                    <a:pt x="459" y="88"/>
                    <a:pt x="449" y="71"/>
                    <a:pt x="442" y="51"/>
                  </a:cubicBezTo>
                  <a:cubicBezTo>
                    <a:pt x="438" y="39"/>
                    <a:pt x="437" y="21"/>
                    <a:pt x="427" y="12"/>
                  </a:cubicBezTo>
                  <a:cubicBezTo>
                    <a:pt x="422" y="7"/>
                    <a:pt x="409" y="0"/>
                    <a:pt x="409" y="0"/>
                  </a:cubicBezTo>
                  <a:cubicBezTo>
                    <a:pt x="378" y="6"/>
                    <a:pt x="380" y="20"/>
                    <a:pt x="358" y="36"/>
                  </a:cubicBezTo>
                  <a:cubicBezTo>
                    <a:pt x="352" y="40"/>
                    <a:pt x="346" y="44"/>
                    <a:pt x="340" y="48"/>
                  </a:cubicBezTo>
                  <a:cubicBezTo>
                    <a:pt x="337" y="50"/>
                    <a:pt x="331" y="54"/>
                    <a:pt x="331" y="54"/>
                  </a:cubicBezTo>
                  <a:cubicBezTo>
                    <a:pt x="323" y="66"/>
                    <a:pt x="309" y="75"/>
                    <a:pt x="295" y="81"/>
                  </a:cubicBezTo>
                  <a:cubicBezTo>
                    <a:pt x="286" y="85"/>
                    <a:pt x="268" y="90"/>
                    <a:pt x="268" y="90"/>
                  </a:cubicBezTo>
                  <a:cubicBezTo>
                    <a:pt x="224" y="87"/>
                    <a:pt x="186" y="75"/>
                    <a:pt x="142" y="72"/>
                  </a:cubicBezTo>
                  <a:cubicBezTo>
                    <a:pt x="103" y="59"/>
                    <a:pt x="130" y="66"/>
                    <a:pt x="58" y="69"/>
                  </a:cubicBezTo>
                  <a:cubicBezTo>
                    <a:pt x="46" y="72"/>
                    <a:pt x="38" y="74"/>
                    <a:pt x="28" y="81"/>
                  </a:cubicBezTo>
                  <a:cubicBezTo>
                    <a:pt x="14" y="103"/>
                    <a:pt x="21" y="94"/>
                    <a:pt x="7" y="108"/>
                  </a:cubicBezTo>
                  <a:cubicBezTo>
                    <a:pt x="0" y="129"/>
                    <a:pt x="7" y="217"/>
                    <a:pt x="7" y="186"/>
                  </a:cubicBezTo>
                  <a:close/>
                </a:path>
              </a:pathLst>
            </a:custGeom>
            <a:gradFill rotWithShape="0">
              <a:gsLst>
                <a:gs pos="0">
                  <a:srgbClr val="43412F"/>
                </a:gs>
                <a:gs pos="100000">
                  <a:srgbClr val="918D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7" name="Freeform 16"/>
            <p:cNvSpPr>
              <a:spLocks/>
            </p:cNvSpPr>
            <p:nvPr/>
          </p:nvSpPr>
          <p:spPr bwMode="auto">
            <a:xfrm>
              <a:off x="2613" y="1305"/>
              <a:ext cx="357" cy="210"/>
            </a:xfrm>
            <a:custGeom>
              <a:avLst/>
              <a:gdLst>
                <a:gd name="T0" fmla="*/ 0 w 357"/>
                <a:gd name="T1" fmla="*/ 72 h 210"/>
                <a:gd name="T2" fmla="*/ 45 w 357"/>
                <a:gd name="T3" fmla="*/ 117 h 210"/>
                <a:gd name="T4" fmla="*/ 108 w 357"/>
                <a:gd name="T5" fmla="*/ 159 h 210"/>
                <a:gd name="T6" fmla="*/ 156 w 357"/>
                <a:gd name="T7" fmla="*/ 183 h 210"/>
                <a:gd name="T8" fmla="*/ 183 w 357"/>
                <a:gd name="T9" fmla="*/ 204 h 210"/>
                <a:gd name="T10" fmla="*/ 201 w 357"/>
                <a:gd name="T11" fmla="*/ 210 h 210"/>
                <a:gd name="T12" fmla="*/ 249 w 357"/>
                <a:gd name="T13" fmla="*/ 192 h 210"/>
                <a:gd name="T14" fmla="*/ 294 w 357"/>
                <a:gd name="T15" fmla="*/ 177 h 210"/>
                <a:gd name="T16" fmla="*/ 333 w 357"/>
                <a:gd name="T17" fmla="*/ 132 h 210"/>
                <a:gd name="T18" fmla="*/ 357 w 357"/>
                <a:gd name="T19" fmla="*/ 84 h 210"/>
                <a:gd name="T20" fmla="*/ 315 w 357"/>
                <a:gd name="T21" fmla="*/ 39 h 210"/>
                <a:gd name="T22" fmla="*/ 258 w 357"/>
                <a:gd name="T23" fmla="*/ 0 h 210"/>
                <a:gd name="T24" fmla="*/ 186 w 357"/>
                <a:gd name="T25" fmla="*/ 27 h 210"/>
                <a:gd name="T26" fmla="*/ 132 w 357"/>
                <a:gd name="T27" fmla="*/ 30 h 210"/>
                <a:gd name="T28" fmla="*/ 30 w 357"/>
                <a:gd name="T29" fmla="*/ 51 h 210"/>
                <a:gd name="T30" fmla="*/ 0 w 357"/>
                <a:gd name="T31" fmla="*/ 72 h 2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7"/>
                <a:gd name="T49" fmla="*/ 0 h 210"/>
                <a:gd name="T50" fmla="*/ 357 w 357"/>
                <a:gd name="T51" fmla="*/ 210 h 2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7" h="210">
                  <a:moveTo>
                    <a:pt x="0" y="72"/>
                  </a:moveTo>
                  <a:cubicBezTo>
                    <a:pt x="12" y="90"/>
                    <a:pt x="24" y="110"/>
                    <a:pt x="45" y="117"/>
                  </a:cubicBezTo>
                  <a:cubicBezTo>
                    <a:pt x="57" y="135"/>
                    <a:pt x="87" y="152"/>
                    <a:pt x="108" y="159"/>
                  </a:cubicBezTo>
                  <a:cubicBezTo>
                    <a:pt x="127" y="165"/>
                    <a:pt x="136" y="178"/>
                    <a:pt x="156" y="183"/>
                  </a:cubicBezTo>
                  <a:cubicBezTo>
                    <a:pt x="165" y="189"/>
                    <a:pt x="173" y="199"/>
                    <a:pt x="183" y="204"/>
                  </a:cubicBezTo>
                  <a:cubicBezTo>
                    <a:pt x="189" y="207"/>
                    <a:pt x="201" y="210"/>
                    <a:pt x="201" y="210"/>
                  </a:cubicBezTo>
                  <a:cubicBezTo>
                    <a:pt x="238" y="205"/>
                    <a:pt x="218" y="200"/>
                    <a:pt x="249" y="192"/>
                  </a:cubicBezTo>
                  <a:cubicBezTo>
                    <a:pt x="264" y="188"/>
                    <a:pt x="281" y="188"/>
                    <a:pt x="294" y="177"/>
                  </a:cubicBezTo>
                  <a:cubicBezTo>
                    <a:pt x="310" y="164"/>
                    <a:pt x="314" y="144"/>
                    <a:pt x="333" y="132"/>
                  </a:cubicBezTo>
                  <a:cubicBezTo>
                    <a:pt x="342" y="118"/>
                    <a:pt x="352" y="100"/>
                    <a:pt x="357" y="84"/>
                  </a:cubicBezTo>
                  <a:cubicBezTo>
                    <a:pt x="345" y="68"/>
                    <a:pt x="329" y="53"/>
                    <a:pt x="315" y="39"/>
                  </a:cubicBezTo>
                  <a:cubicBezTo>
                    <a:pt x="307" y="15"/>
                    <a:pt x="277" y="13"/>
                    <a:pt x="258" y="0"/>
                  </a:cubicBezTo>
                  <a:cubicBezTo>
                    <a:pt x="231" y="3"/>
                    <a:pt x="212" y="18"/>
                    <a:pt x="186" y="27"/>
                  </a:cubicBezTo>
                  <a:cubicBezTo>
                    <a:pt x="169" y="33"/>
                    <a:pt x="150" y="29"/>
                    <a:pt x="132" y="30"/>
                  </a:cubicBezTo>
                  <a:cubicBezTo>
                    <a:pt x="103" y="44"/>
                    <a:pt x="62" y="48"/>
                    <a:pt x="30" y="51"/>
                  </a:cubicBezTo>
                  <a:cubicBezTo>
                    <a:pt x="20" y="57"/>
                    <a:pt x="9" y="77"/>
                    <a:pt x="0" y="72"/>
                  </a:cubicBezTo>
                  <a:close/>
                </a:path>
              </a:pathLst>
            </a:custGeom>
            <a:solidFill>
              <a:srgbClr val="CF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8" name="Oval 17"/>
            <p:cNvSpPr>
              <a:spLocks noChangeArrowheads="1"/>
            </p:cNvSpPr>
            <p:nvPr/>
          </p:nvSpPr>
          <p:spPr bwMode="auto">
            <a:xfrm>
              <a:off x="4548" y="2388"/>
              <a:ext cx="144" cy="144"/>
            </a:xfrm>
            <a:prstGeom prst="ellipse">
              <a:avLst/>
            </a:prstGeom>
            <a:solidFill>
              <a:srgbClr val="7873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79" name="Freeform 19"/>
            <p:cNvSpPr>
              <a:spLocks/>
            </p:cNvSpPr>
            <p:nvPr/>
          </p:nvSpPr>
          <p:spPr bwMode="auto">
            <a:xfrm>
              <a:off x="4804" y="2907"/>
              <a:ext cx="161" cy="157"/>
            </a:xfrm>
            <a:custGeom>
              <a:avLst/>
              <a:gdLst>
                <a:gd name="T0" fmla="*/ 29 w 161"/>
                <a:gd name="T1" fmla="*/ 36 h 157"/>
                <a:gd name="T2" fmla="*/ 53 w 161"/>
                <a:gd name="T3" fmla="*/ 12 h 157"/>
                <a:gd name="T4" fmla="*/ 152 w 161"/>
                <a:gd name="T5" fmla="*/ 39 h 157"/>
                <a:gd name="T6" fmla="*/ 161 w 161"/>
                <a:gd name="T7" fmla="*/ 108 h 157"/>
                <a:gd name="T8" fmla="*/ 128 w 161"/>
                <a:gd name="T9" fmla="*/ 129 h 157"/>
                <a:gd name="T10" fmla="*/ 41 w 161"/>
                <a:gd name="T11" fmla="*/ 132 h 157"/>
                <a:gd name="T12" fmla="*/ 17 w 161"/>
                <a:gd name="T13" fmla="*/ 108 h 157"/>
                <a:gd name="T14" fmla="*/ 2 w 161"/>
                <a:gd name="T15" fmla="*/ 81 h 157"/>
                <a:gd name="T16" fmla="*/ 5 w 161"/>
                <a:gd name="T17" fmla="*/ 57 h 157"/>
                <a:gd name="T18" fmla="*/ 23 w 161"/>
                <a:gd name="T19" fmla="*/ 51 h 157"/>
                <a:gd name="T20" fmla="*/ 29 w 161"/>
                <a:gd name="T21" fmla="*/ 36 h 1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57"/>
                <a:gd name="T35" fmla="*/ 161 w 161"/>
                <a:gd name="T36" fmla="*/ 157 h 1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57">
                  <a:moveTo>
                    <a:pt x="29" y="36"/>
                  </a:moveTo>
                  <a:cubicBezTo>
                    <a:pt x="33" y="23"/>
                    <a:pt x="42" y="19"/>
                    <a:pt x="53" y="12"/>
                  </a:cubicBezTo>
                  <a:cubicBezTo>
                    <a:pt x="123" y="15"/>
                    <a:pt x="123" y="0"/>
                    <a:pt x="152" y="39"/>
                  </a:cubicBezTo>
                  <a:cubicBezTo>
                    <a:pt x="159" y="61"/>
                    <a:pt x="154" y="86"/>
                    <a:pt x="161" y="108"/>
                  </a:cubicBezTo>
                  <a:cubicBezTo>
                    <a:pt x="156" y="128"/>
                    <a:pt x="149" y="126"/>
                    <a:pt x="128" y="129"/>
                  </a:cubicBezTo>
                  <a:cubicBezTo>
                    <a:pt x="109" y="157"/>
                    <a:pt x="70" y="138"/>
                    <a:pt x="41" y="132"/>
                  </a:cubicBezTo>
                  <a:cubicBezTo>
                    <a:pt x="34" y="122"/>
                    <a:pt x="27" y="115"/>
                    <a:pt x="17" y="108"/>
                  </a:cubicBezTo>
                  <a:cubicBezTo>
                    <a:pt x="3" y="87"/>
                    <a:pt x="7" y="97"/>
                    <a:pt x="2" y="81"/>
                  </a:cubicBezTo>
                  <a:cubicBezTo>
                    <a:pt x="3" y="73"/>
                    <a:pt x="0" y="64"/>
                    <a:pt x="5" y="57"/>
                  </a:cubicBezTo>
                  <a:cubicBezTo>
                    <a:pt x="9" y="52"/>
                    <a:pt x="23" y="51"/>
                    <a:pt x="23" y="51"/>
                  </a:cubicBezTo>
                  <a:cubicBezTo>
                    <a:pt x="23" y="50"/>
                    <a:pt x="38" y="18"/>
                    <a:pt x="29" y="36"/>
                  </a:cubicBezTo>
                  <a:close/>
                </a:path>
              </a:pathLst>
            </a:custGeom>
            <a:solidFill>
              <a:srgbClr val="C4B4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0" name="Freeform 20"/>
            <p:cNvSpPr>
              <a:spLocks/>
            </p:cNvSpPr>
            <p:nvPr/>
          </p:nvSpPr>
          <p:spPr bwMode="auto">
            <a:xfrm>
              <a:off x="2154" y="2562"/>
              <a:ext cx="156" cy="141"/>
            </a:xfrm>
            <a:custGeom>
              <a:avLst/>
              <a:gdLst>
                <a:gd name="T0" fmla="*/ 42 w 156"/>
                <a:gd name="T1" fmla="*/ 9 h 141"/>
                <a:gd name="T2" fmla="*/ 9 w 156"/>
                <a:gd name="T3" fmla="*/ 66 h 141"/>
                <a:gd name="T4" fmla="*/ 3 w 156"/>
                <a:gd name="T5" fmla="*/ 84 h 141"/>
                <a:gd name="T6" fmla="*/ 0 w 156"/>
                <a:gd name="T7" fmla="*/ 93 h 141"/>
                <a:gd name="T8" fmla="*/ 36 w 156"/>
                <a:gd name="T9" fmla="*/ 141 h 141"/>
                <a:gd name="T10" fmla="*/ 120 w 156"/>
                <a:gd name="T11" fmla="*/ 138 h 141"/>
                <a:gd name="T12" fmla="*/ 156 w 156"/>
                <a:gd name="T13" fmla="*/ 78 h 141"/>
                <a:gd name="T14" fmla="*/ 132 w 156"/>
                <a:gd name="T15" fmla="*/ 39 h 141"/>
                <a:gd name="T16" fmla="*/ 63 w 156"/>
                <a:gd name="T17" fmla="*/ 0 h 141"/>
                <a:gd name="T18" fmla="*/ 39 w 156"/>
                <a:gd name="T19" fmla="*/ 3 h 141"/>
                <a:gd name="T20" fmla="*/ 42 w 156"/>
                <a:gd name="T21" fmla="*/ 9 h 1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141"/>
                <a:gd name="T35" fmla="*/ 156 w 156"/>
                <a:gd name="T36" fmla="*/ 141 h 1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141">
                  <a:moveTo>
                    <a:pt x="42" y="9"/>
                  </a:moveTo>
                  <a:cubicBezTo>
                    <a:pt x="37" y="32"/>
                    <a:pt x="25" y="50"/>
                    <a:pt x="9" y="66"/>
                  </a:cubicBezTo>
                  <a:cubicBezTo>
                    <a:pt x="7" y="72"/>
                    <a:pt x="5" y="78"/>
                    <a:pt x="3" y="84"/>
                  </a:cubicBezTo>
                  <a:cubicBezTo>
                    <a:pt x="2" y="87"/>
                    <a:pt x="0" y="93"/>
                    <a:pt x="0" y="93"/>
                  </a:cubicBezTo>
                  <a:cubicBezTo>
                    <a:pt x="4" y="127"/>
                    <a:pt x="5" y="131"/>
                    <a:pt x="36" y="141"/>
                  </a:cubicBezTo>
                  <a:cubicBezTo>
                    <a:pt x="64" y="140"/>
                    <a:pt x="92" y="140"/>
                    <a:pt x="120" y="138"/>
                  </a:cubicBezTo>
                  <a:cubicBezTo>
                    <a:pt x="139" y="137"/>
                    <a:pt x="151" y="93"/>
                    <a:pt x="156" y="78"/>
                  </a:cubicBezTo>
                  <a:cubicBezTo>
                    <a:pt x="151" y="62"/>
                    <a:pt x="150" y="45"/>
                    <a:pt x="132" y="39"/>
                  </a:cubicBezTo>
                  <a:cubicBezTo>
                    <a:pt x="112" y="19"/>
                    <a:pt x="90" y="7"/>
                    <a:pt x="63" y="0"/>
                  </a:cubicBezTo>
                  <a:cubicBezTo>
                    <a:pt x="55" y="1"/>
                    <a:pt x="46" y="0"/>
                    <a:pt x="39" y="3"/>
                  </a:cubicBezTo>
                  <a:cubicBezTo>
                    <a:pt x="27" y="9"/>
                    <a:pt x="50" y="26"/>
                    <a:pt x="42" y="9"/>
                  </a:cubicBezTo>
                  <a:close/>
                </a:path>
              </a:pathLst>
            </a:custGeom>
            <a:solidFill>
              <a:srgbClr val="6165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1" name="Oval 21"/>
            <p:cNvSpPr>
              <a:spLocks noChangeArrowheads="1"/>
            </p:cNvSpPr>
            <p:nvPr/>
          </p:nvSpPr>
          <p:spPr bwMode="auto">
            <a:xfrm>
              <a:off x="3936" y="2928"/>
              <a:ext cx="144" cy="144"/>
            </a:xfrm>
            <a:prstGeom prst="ellipse">
              <a:avLst/>
            </a:prstGeom>
            <a:gradFill rotWithShape="0">
              <a:gsLst>
                <a:gs pos="0">
                  <a:srgbClr val="574F37"/>
                </a:gs>
                <a:gs pos="100000">
                  <a:srgbClr val="BCAA76"/>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82" name="Freeform 22"/>
            <p:cNvSpPr>
              <a:spLocks/>
            </p:cNvSpPr>
            <p:nvPr/>
          </p:nvSpPr>
          <p:spPr bwMode="auto">
            <a:xfrm>
              <a:off x="1278" y="3414"/>
              <a:ext cx="138" cy="147"/>
            </a:xfrm>
            <a:custGeom>
              <a:avLst/>
              <a:gdLst>
                <a:gd name="T0" fmla="*/ 0 w 138"/>
                <a:gd name="T1" fmla="*/ 96 h 147"/>
                <a:gd name="T2" fmla="*/ 129 w 138"/>
                <a:gd name="T3" fmla="*/ 147 h 147"/>
                <a:gd name="T4" fmla="*/ 138 w 138"/>
                <a:gd name="T5" fmla="*/ 93 h 147"/>
                <a:gd name="T6" fmla="*/ 135 w 138"/>
                <a:gd name="T7" fmla="*/ 57 h 147"/>
                <a:gd name="T8" fmla="*/ 117 w 138"/>
                <a:gd name="T9" fmla="*/ 39 h 147"/>
                <a:gd name="T10" fmla="*/ 69 w 138"/>
                <a:gd name="T11" fmla="*/ 0 h 147"/>
                <a:gd name="T12" fmla="*/ 33 w 138"/>
                <a:gd name="T13" fmla="*/ 9 h 147"/>
                <a:gd name="T14" fmla="*/ 24 w 138"/>
                <a:gd name="T15" fmla="*/ 12 h 147"/>
                <a:gd name="T16" fmla="*/ 0 w 138"/>
                <a:gd name="T17" fmla="*/ 9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
                <a:gd name="T28" fmla="*/ 0 h 147"/>
                <a:gd name="T29" fmla="*/ 138 w 138"/>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 h="147">
                  <a:moveTo>
                    <a:pt x="0" y="96"/>
                  </a:moveTo>
                  <a:cubicBezTo>
                    <a:pt x="15" y="141"/>
                    <a:pt x="90" y="144"/>
                    <a:pt x="129" y="147"/>
                  </a:cubicBezTo>
                  <a:cubicBezTo>
                    <a:pt x="135" y="129"/>
                    <a:pt x="132" y="111"/>
                    <a:pt x="138" y="93"/>
                  </a:cubicBezTo>
                  <a:cubicBezTo>
                    <a:pt x="137" y="81"/>
                    <a:pt x="138" y="69"/>
                    <a:pt x="135" y="57"/>
                  </a:cubicBezTo>
                  <a:cubicBezTo>
                    <a:pt x="132" y="44"/>
                    <a:pt x="124" y="46"/>
                    <a:pt x="117" y="39"/>
                  </a:cubicBezTo>
                  <a:cubicBezTo>
                    <a:pt x="102" y="24"/>
                    <a:pt x="87" y="12"/>
                    <a:pt x="69" y="0"/>
                  </a:cubicBezTo>
                  <a:cubicBezTo>
                    <a:pt x="45" y="4"/>
                    <a:pt x="57" y="1"/>
                    <a:pt x="33" y="9"/>
                  </a:cubicBezTo>
                  <a:cubicBezTo>
                    <a:pt x="30" y="10"/>
                    <a:pt x="24" y="12"/>
                    <a:pt x="24" y="12"/>
                  </a:cubicBezTo>
                  <a:cubicBezTo>
                    <a:pt x="9" y="34"/>
                    <a:pt x="3" y="69"/>
                    <a:pt x="0" y="96"/>
                  </a:cubicBezTo>
                  <a:close/>
                </a:path>
              </a:pathLst>
            </a:custGeom>
            <a:solidFill>
              <a:srgbClr val="92B2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3" name="Freeform 23"/>
            <p:cNvSpPr>
              <a:spLocks/>
            </p:cNvSpPr>
            <p:nvPr/>
          </p:nvSpPr>
          <p:spPr bwMode="auto">
            <a:xfrm>
              <a:off x="1335" y="3462"/>
              <a:ext cx="138" cy="147"/>
            </a:xfrm>
            <a:custGeom>
              <a:avLst/>
              <a:gdLst>
                <a:gd name="T0" fmla="*/ 0 w 138"/>
                <a:gd name="T1" fmla="*/ 96 h 147"/>
                <a:gd name="T2" fmla="*/ 129 w 138"/>
                <a:gd name="T3" fmla="*/ 147 h 147"/>
                <a:gd name="T4" fmla="*/ 138 w 138"/>
                <a:gd name="T5" fmla="*/ 93 h 147"/>
                <a:gd name="T6" fmla="*/ 135 w 138"/>
                <a:gd name="T7" fmla="*/ 57 h 147"/>
                <a:gd name="T8" fmla="*/ 117 w 138"/>
                <a:gd name="T9" fmla="*/ 39 h 147"/>
                <a:gd name="T10" fmla="*/ 69 w 138"/>
                <a:gd name="T11" fmla="*/ 0 h 147"/>
                <a:gd name="T12" fmla="*/ 33 w 138"/>
                <a:gd name="T13" fmla="*/ 9 h 147"/>
                <a:gd name="T14" fmla="*/ 24 w 138"/>
                <a:gd name="T15" fmla="*/ 12 h 147"/>
                <a:gd name="T16" fmla="*/ 0 w 138"/>
                <a:gd name="T17" fmla="*/ 9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
                <a:gd name="T28" fmla="*/ 0 h 147"/>
                <a:gd name="T29" fmla="*/ 138 w 138"/>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 h="147">
                  <a:moveTo>
                    <a:pt x="0" y="96"/>
                  </a:moveTo>
                  <a:cubicBezTo>
                    <a:pt x="15" y="141"/>
                    <a:pt x="90" y="144"/>
                    <a:pt x="129" y="147"/>
                  </a:cubicBezTo>
                  <a:cubicBezTo>
                    <a:pt x="135" y="129"/>
                    <a:pt x="132" y="111"/>
                    <a:pt x="138" y="93"/>
                  </a:cubicBezTo>
                  <a:cubicBezTo>
                    <a:pt x="137" y="81"/>
                    <a:pt x="138" y="69"/>
                    <a:pt x="135" y="57"/>
                  </a:cubicBezTo>
                  <a:cubicBezTo>
                    <a:pt x="132" y="44"/>
                    <a:pt x="124" y="46"/>
                    <a:pt x="117" y="39"/>
                  </a:cubicBezTo>
                  <a:cubicBezTo>
                    <a:pt x="102" y="24"/>
                    <a:pt x="87" y="12"/>
                    <a:pt x="69" y="0"/>
                  </a:cubicBezTo>
                  <a:cubicBezTo>
                    <a:pt x="45" y="4"/>
                    <a:pt x="57" y="1"/>
                    <a:pt x="33" y="9"/>
                  </a:cubicBezTo>
                  <a:cubicBezTo>
                    <a:pt x="30" y="10"/>
                    <a:pt x="24" y="12"/>
                    <a:pt x="24" y="12"/>
                  </a:cubicBezTo>
                  <a:cubicBezTo>
                    <a:pt x="9" y="34"/>
                    <a:pt x="3" y="69"/>
                    <a:pt x="0" y="96"/>
                  </a:cubicBezTo>
                  <a:close/>
                </a:path>
              </a:pathLst>
            </a:custGeom>
            <a:solidFill>
              <a:srgbClr val="89AFB4">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4" name="Freeform 24"/>
            <p:cNvSpPr>
              <a:spLocks/>
            </p:cNvSpPr>
            <p:nvPr/>
          </p:nvSpPr>
          <p:spPr bwMode="auto">
            <a:xfrm>
              <a:off x="375" y="3249"/>
              <a:ext cx="162" cy="168"/>
            </a:xfrm>
            <a:custGeom>
              <a:avLst/>
              <a:gdLst>
                <a:gd name="T0" fmla="*/ 15 w 162"/>
                <a:gd name="T1" fmla="*/ 21 h 168"/>
                <a:gd name="T2" fmla="*/ 54 w 162"/>
                <a:gd name="T3" fmla="*/ 132 h 168"/>
                <a:gd name="T4" fmla="*/ 93 w 162"/>
                <a:gd name="T5" fmla="*/ 159 h 168"/>
                <a:gd name="T6" fmla="*/ 159 w 162"/>
                <a:gd name="T7" fmla="*/ 135 h 168"/>
                <a:gd name="T8" fmla="*/ 138 w 162"/>
                <a:gd name="T9" fmla="*/ 36 h 168"/>
                <a:gd name="T10" fmla="*/ 87 w 162"/>
                <a:gd name="T11" fmla="*/ 0 h 168"/>
                <a:gd name="T12" fmla="*/ 42 w 162"/>
                <a:gd name="T13" fmla="*/ 6 h 168"/>
                <a:gd name="T14" fmla="*/ 15 w 162"/>
                <a:gd name="T15" fmla="*/ 21 h 168"/>
                <a:gd name="T16" fmla="*/ 0 60000 65536"/>
                <a:gd name="T17" fmla="*/ 0 60000 65536"/>
                <a:gd name="T18" fmla="*/ 0 60000 65536"/>
                <a:gd name="T19" fmla="*/ 0 60000 65536"/>
                <a:gd name="T20" fmla="*/ 0 60000 65536"/>
                <a:gd name="T21" fmla="*/ 0 60000 65536"/>
                <a:gd name="T22" fmla="*/ 0 60000 65536"/>
                <a:gd name="T23" fmla="*/ 0 60000 65536"/>
                <a:gd name="T24" fmla="*/ 0 w 162"/>
                <a:gd name="T25" fmla="*/ 0 h 168"/>
                <a:gd name="T26" fmla="*/ 162 w 162"/>
                <a:gd name="T27" fmla="*/ 168 h 1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2" h="168">
                  <a:moveTo>
                    <a:pt x="15" y="21"/>
                  </a:moveTo>
                  <a:cubicBezTo>
                    <a:pt x="19" y="135"/>
                    <a:pt x="0" y="96"/>
                    <a:pt x="54" y="132"/>
                  </a:cubicBezTo>
                  <a:cubicBezTo>
                    <a:pt x="67" y="158"/>
                    <a:pt x="66" y="150"/>
                    <a:pt x="93" y="159"/>
                  </a:cubicBezTo>
                  <a:cubicBezTo>
                    <a:pt x="158" y="155"/>
                    <a:pt x="137" y="168"/>
                    <a:pt x="159" y="135"/>
                  </a:cubicBezTo>
                  <a:cubicBezTo>
                    <a:pt x="158" y="106"/>
                    <a:pt x="162" y="60"/>
                    <a:pt x="138" y="36"/>
                  </a:cubicBezTo>
                  <a:cubicBezTo>
                    <a:pt x="132" y="18"/>
                    <a:pt x="105" y="6"/>
                    <a:pt x="87" y="0"/>
                  </a:cubicBezTo>
                  <a:cubicBezTo>
                    <a:pt x="72" y="2"/>
                    <a:pt x="56" y="1"/>
                    <a:pt x="42" y="6"/>
                  </a:cubicBezTo>
                  <a:cubicBezTo>
                    <a:pt x="26" y="11"/>
                    <a:pt x="36" y="28"/>
                    <a:pt x="15" y="21"/>
                  </a:cubicBezTo>
                  <a:close/>
                </a:path>
              </a:pathLst>
            </a:custGeom>
            <a:solidFill>
              <a:srgbClr val="A1BD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85" name="Freeform 25"/>
            <p:cNvSpPr>
              <a:spLocks/>
            </p:cNvSpPr>
            <p:nvPr/>
          </p:nvSpPr>
          <p:spPr bwMode="auto">
            <a:xfrm>
              <a:off x="515" y="2448"/>
              <a:ext cx="157" cy="192"/>
            </a:xfrm>
            <a:custGeom>
              <a:avLst/>
              <a:gdLst>
                <a:gd name="T0" fmla="*/ 58 w 151"/>
                <a:gd name="T1" fmla="*/ 83 h 174"/>
                <a:gd name="T2" fmla="*/ 30 w 151"/>
                <a:gd name="T3" fmla="*/ 334 h 174"/>
                <a:gd name="T4" fmla="*/ 64 w 151"/>
                <a:gd name="T5" fmla="*/ 680 h 174"/>
                <a:gd name="T6" fmla="*/ 203 w 151"/>
                <a:gd name="T7" fmla="*/ 662 h 174"/>
                <a:gd name="T8" fmla="*/ 235 w 151"/>
                <a:gd name="T9" fmla="*/ 597 h 174"/>
                <a:gd name="T10" fmla="*/ 241 w 151"/>
                <a:gd name="T11" fmla="*/ 252 h 174"/>
                <a:gd name="T12" fmla="*/ 209 w 151"/>
                <a:gd name="T13" fmla="*/ 178 h 174"/>
                <a:gd name="T14" fmla="*/ 120 w 151"/>
                <a:gd name="T15" fmla="*/ 0 h 174"/>
                <a:gd name="T16" fmla="*/ 106 w 151"/>
                <a:gd name="T17" fmla="*/ 3 h 174"/>
                <a:gd name="T18" fmla="*/ 94 w 151"/>
                <a:gd name="T19" fmla="*/ 46 h 174"/>
                <a:gd name="T20" fmla="*/ 58 w 151"/>
                <a:gd name="T21" fmla="*/ 83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1"/>
                <a:gd name="T34" fmla="*/ 0 h 174"/>
                <a:gd name="T35" fmla="*/ 151 w 151"/>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1" h="174">
                  <a:moveTo>
                    <a:pt x="34" y="21"/>
                  </a:moveTo>
                  <a:cubicBezTo>
                    <a:pt x="27" y="43"/>
                    <a:pt x="19" y="60"/>
                    <a:pt x="16" y="84"/>
                  </a:cubicBezTo>
                  <a:cubicBezTo>
                    <a:pt x="18" y="124"/>
                    <a:pt x="0" y="159"/>
                    <a:pt x="37" y="171"/>
                  </a:cubicBezTo>
                  <a:cubicBezTo>
                    <a:pt x="64" y="170"/>
                    <a:pt x="92" y="174"/>
                    <a:pt x="118" y="168"/>
                  </a:cubicBezTo>
                  <a:cubicBezTo>
                    <a:pt x="126" y="166"/>
                    <a:pt x="136" y="150"/>
                    <a:pt x="136" y="150"/>
                  </a:cubicBezTo>
                  <a:cubicBezTo>
                    <a:pt x="143" y="128"/>
                    <a:pt x="151" y="86"/>
                    <a:pt x="139" y="63"/>
                  </a:cubicBezTo>
                  <a:cubicBezTo>
                    <a:pt x="135" y="55"/>
                    <a:pt x="127" y="51"/>
                    <a:pt x="121" y="45"/>
                  </a:cubicBezTo>
                  <a:cubicBezTo>
                    <a:pt x="100" y="24"/>
                    <a:pt x="102" y="8"/>
                    <a:pt x="70" y="0"/>
                  </a:cubicBezTo>
                  <a:cubicBezTo>
                    <a:pt x="67" y="1"/>
                    <a:pt x="63" y="1"/>
                    <a:pt x="61" y="3"/>
                  </a:cubicBezTo>
                  <a:cubicBezTo>
                    <a:pt x="58" y="5"/>
                    <a:pt x="58" y="10"/>
                    <a:pt x="55" y="12"/>
                  </a:cubicBezTo>
                  <a:cubicBezTo>
                    <a:pt x="21" y="33"/>
                    <a:pt x="45" y="10"/>
                    <a:pt x="34" y="21"/>
                  </a:cubicBezTo>
                  <a:close/>
                </a:path>
              </a:pathLst>
            </a:custGeom>
            <a:gradFill rotWithShape="0">
              <a:gsLst>
                <a:gs pos="0">
                  <a:srgbClr val="7D8A00"/>
                </a:gs>
                <a:gs pos="50000">
                  <a:srgbClr val="373D00"/>
                </a:gs>
                <a:gs pos="100000">
                  <a:srgbClr val="7D8A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Text Box 26"/>
            <p:cNvSpPr txBox="1">
              <a:spLocks noChangeArrowheads="1"/>
            </p:cNvSpPr>
            <p:nvPr/>
          </p:nvSpPr>
          <p:spPr bwMode="auto">
            <a:xfrm>
              <a:off x="703" y="121"/>
              <a:ext cx="4630" cy="349"/>
            </a:xfrm>
            <a:prstGeom prst="rect">
              <a:avLst/>
            </a:prstGeom>
            <a:solidFill>
              <a:schemeClr val="accent6">
                <a:lumMod val="20000"/>
                <a:lumOff val="80000"/>
              </a:schemeClr>
            </a:solidFill>
            <a:ln w="9525">
              <a:solidFill>
                <a:schemeClr val="tx1"/>
              </a:solidFill>
              <a:miter lim="800000"/>
              <a:headEnd/>
              <a:tailEnd/>
            </a:ln>
          </p:spPr>
          <p:txBody>
            <a:bodyPr wrap="none">
              <a:spAutoFit/>
            </a:bodyPr>
            <a:lstStyle/>
            <a:p>
              <a:pPr>
                <a:defRPr/>
              </a:pPr>
              <a:r>
                <a:rPr lang="en-US" sz="2800" dirty="0">
                  <a:latin typeface="Calibri" pitchFamily="34" charset="0"/>
                </a:rPr>
                <a:t>Shallow coastal ecosystems: multiple stressors</a:t>
              </a:r>
            </a:p>
          </p:txBody>
        </p:sp>
        <p:sp>
          <p:nvSpPr>
            <p:cNvPr id="53275" name="Text Box 27"/>
            <p:cNvSpPr txBox="1">
              <a:spLocks noChangeArrowheads="1"/>
            </p:cNvSpPr>
            <p:nvPr/>
          </p:nvSpPr>
          <p:spPr bwMode="auto">
            <a:xfrm>
              <a:off x="1638" y="954"/>
              <a:ext cx="1423" cy="270"/>
            </a:xfrm>
            <a:prstGeom prst="rect">
              <a:avLst/>
            </a:prstGeom>
            <a:solidFill>
              <a:schemeClr val="accent5"/>
            </a:solidFill>
            <a:ln w="9525">
              <a:solidFill>
                <a:schemeClr val="tx1"/>
              </a:solidFill>
              <a:miter lim="800000"/>
              <a:headEnd/>
              <a:tailEnd/>
            </a:ln>
          </p:spPr>
          <p:txBody>
            <a:bodyPr wrap="none">
              <a:spAutoFit/>
            </a:bodyPr>
            <a:lstStyle/>
            <a:p>
              <a:pPr>
                <a:defRPr/>
              </a:pPr>
              <a:r>
                <a:rPr lang="en-US" sz="2000" dirty="0">
                  <a:latin typeface="Calibri" pitchFamily="34" charset="0"/>
                </a:rPr>
                <a:t>Pristine conditions</a:t>
              </a:r>
            </a:p>
          </p:txBody>
        </p:sp>
        <p:sp>
          <p:nvSpPr>
            <p:cNvPr id="53276" name="Text Box 28"/>
            <p:cNvSpPr txBox="1">
              <a:spLocks noChangeArrowheads="1"/>
            </p:cNvSpPr>
            <p:nvPr/>
          </p:nvSpPr>
          <p:spPr bwMode="auto">
            <a:xfrm>
              <a:off x="3431" y="955"/>
              <a:ext cx="2146" cy="269"/>
            </a:xfrm>
            <a:prstGeom prst="rect">
              <a:avLst/>
            </a:prstGeom>
            <a:solidFill>
              <a:schemeClr val="accent5"/>
            </a:solidFill>
            <a:ln w="9525">
              <a:solidFill>
                <a:schemeClr val="tx1"/>
              </a:solidFill>
              <a:miter lim="800000"/>
              <a:headEnd/>
              <a:tailEnd/>
            </a:ln>
          </p:spPr>
          <p:txBody>
            <a:bodyPr>
              <a:spAutoFit/>
            </a:bodyPr>
            <a:lstStyle/>
            <a:p>
              <a:pPr>
                <a:defRPr/>
              </a:pPr>
              <a:r>
                <a:rPr lang="en-US" sz="2000" dirty="0" err="1">
                  <a:latin typeface="Calibri" pitchFamily="34" charset="0"/>
                </a:rPr>
                <a:t>Anthropogenically</a:t>
              </a:r>
              <a:r>
                <a:rPr lang="en-US" sz="2000" dirty="0">
                  <a:latin typeface="Calibri" pitchFamily="34" charset="0"/>
                </a:rPr>
                <a:t> impacted</a:t>
              </a:r>
            </a:p>
          </p:txBody>
        </p:sp>
        <p:sp>
          <p:nvSpPr>
            <p:cNvPr id="92189" name="Oval 29"/>
            <p:cNvSpPr>
              <a:spLocks noChangeArrowheads="1"/>
            </p:cNvSpPr>
            <p:nvPr/>
          </p:nvSpPr>
          <p:spPr bwMode="auto">
            <a:xfrm>
              <a:off x="1911" y="2136"/>
              <a:ext cx="144" cy="144"/>
            </a:xfrm>
            <a:prstGeom prst="ellipse">
              <a:avLst/>
            </a:prstGeom>
            <a:solidFill>
              <a:srgbClr val="C6E2F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90" name="Oval 30"/>
            <p:cNvSpPr>
              <a:spLocks noChangeArrowheads="1"/>
            </p:cNvSpPr>
            <p:nvPr/>
          </p:nvSpPr>
          <p:spPr bwMode="auto">
            <a:xfrm>
              <a:off x="2040" y="1713"/>
              <a:ext cx="144" cy="144"/>
            </a:xfrm>
            <a:prstGeom prst="ellipse">
              <a:avLst/>
            </a:prstGeom>
            <a:solidFill>
              <a:srgbClr val="C6E2F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91" name="Oval 31"/>
            <p:cNvSpPr>
              <a:spLocks noChangeArrowheads="1"/>
            </p:cNvSpPr>
            <p:nvPr/>
          </p:nvSpPr>
          <p:spPr bwMode="auto">
            <a:xfrm>
              <a:off x="1266" y="2127"/>
              <a:ext cx="144" cy="144"/>
            </a:xfrm>
            <a:prstGeom prst="ellipse">
              <a:avLst/>
            </a:prstGeom>
            <a:solidFill>
              <a:srgbClr val="E0EFF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92" name="Oval 32"/>
            <p:cNvSpPr>
              <a:spLocks noChangeArrowheads="1"/>
            </p:cNvSpPr>
            <p:nvPr/>
          </p:nvSpPr>
          <p:spPr bwMode="auto">
            <a:xfrm>
              <a:off x="1305" y="1620"/>
              <a:ext cx="144" cy="144"/>
            </a:xfrm>
            <a:prstGeom prst="ellipse">
              <a:avLst/>
            </a:prstGeom>
            <a:solidFill>
              <a:srgbClr val="9BC4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93" name="Oval 33" descr="60%"/>
            <p:cNvSpPr>
              <a:spLocks noChangeArrowheads="1"/>
            </p:cNvSpPr>
            <p:nvPr/>
          </p:nvSpPr>
          <p:spPr bwMode="auto">
            <a:xfrm>
              <a:off x="1095" y="1488"/>
              <a:ext cx="144" cy="144"/>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94" name="Oval 34"/>
            <p:cNvSpPr>
              <a:spLocks noChangeArrowheads="1"/>
            </p:cNvSpPr>
            <p:nvPr/>
          </p:nvSpPr>
          <p:spPr bwMode="auto">
            <a:xfrm>
              <a:off x="783" y="1707"/>
              <a:ext cx="123" cy="114"/>
            </a:xfrm>
            <a:prstGeom prst="ellipse">
              <a:avLst/>
            </a:prstGeom>
            <a:solidFill>
              <a:srgbClr val="33A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i="1">
                <a:solidFill>
                  <a:srgbClr val="FFFFFF"/>
                </a:solidFill>
              </a:endParaRPr>
            </a:p>
          </p:txBody>
        </p:sp>
        <p:sp>
          <p:nvSpPr>
            <p:cNvPr id="92195" name="Freeform 35"/>
            <p:cNvSpPr>
              <a:spLocks/>
            </p:cNvSpPr>
            <p:nvPr/>
          </p:nvSpPr>
          <p:spPr bwMode="auto">
            <a:xfrm>
              <a:off x="5273" y="2604"/>
              <a:ext cx="181" cy="152"/>
            </a:xfrm>
            <a:custGeom>
              <a:avLst/>
              <a:gdLst>
                <a:gd name="T0" fmla="*/ 30 w 163"/>
                <a:gd name="T1" fmla="*/ 2 h 191"/>
                <a:gd name="T2" fmla="*/ 164 w 163"/>
                <a:gd name="T3" fmla="*/ 2 h 191"/>
                <a:gd name="T4" fmla="*/ 574 w 163"/>
                <a:gd name="T5" fmla="*/ 2 h 191"/>
                <a:gd name="T6" fmla="*/ 705 w 163"/>
                <a:gd name="T7" fmla="*/ 4 h 191"/>
                <a:gd name="T8" fmla="*/ 658 w 163"/>
                <a:gd name="T9" fmla="*/ 7 h 191"/>
                <a:gd name="T10" fmla="*/ 601 w 163"/>
                <a:gd name="T11" fmla="*/ 8 h 191"/>
                <a:gd name="T12" fmla="*/ 288 w 163"/>
                <a:gd name="T13" fmla="*/ 7 h 191"/>
                <a:gd name="T14" fmla="*/ 134 w 163"/>
                <a:gd name="T15" fmla="*/ 7 h 191"/>
                <a:gd name="T16" fmla="*/ 1 w 163"/>
                <a:gd name="T17" fmla="*/ 4 h 191"/>
                <a:gd name="T18" fmla="*/ 30 w 163"/>
                <a:gd name="T19" fmla="*/ 2 h 191"/>
                <a:gd name="T20" fmla="*/ 109 w 163"/>
                <a:gd name="T21" fmla="*/ 2 h 191"/>
                <a:gd name="T22" fmla="*/ 30 w 163"/>
                <a:gd name="T23" fmla="*/ 2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3"/>
                <a:gd name="T37" fmla="*/ 0 h 191"/>
                <a:gd name="T38" fmla="*/ 163 w 163"/>
                <a:gd name="T39" fmla="*/ 191 h 1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3" h="191">
                  <a:moveTo>
                    <a:pt x="7" y="38"/>
                  </a:moveTo>
                  <a:cubicBezTo>
                    <a:pt x="27" y="69"/>
                    <a:pt x="13" y="98"/>
                    <a:pt x="37" y="62"/>
                  </a:cubicBezTo>
                  <a:cubicBezTo>
                    <a:pt x="47" y="0"/>
                    <a:pt x="64" y="20"/>
                    <a:pt x="133" y="26"/>
                  </a:cubicBezTo>
                  <a:cubicBezTo>
                    <a:pt x="147" y="47"/>
                    <a:pt x="152" y="69"/>
                    <a:pt x="163" y="92"/>
                  </a:cubicBezTo>
                  <a:cubicBezTo>
                    <a:pt x="159" y="118"/>
                    <a:pt x="157" y="144"/>
                    <a:pt x="151" y="170"/>
                  </a:cubicBezTo>
                  <a:cubicBezTo>
                    <a:pt x="149" y="177"/>
                    <a:pt x="146" y="186"/>
                    <a:pt x="139" y="188"/>
                  </a:cubicBezTo>
                  <a:cubicBezTo>
                    <a:pt x="125" y="191"/>
                    <a:pt x="79" y="174"/>
                    <a:pt x="67" y="170"/>
                  </a:cubicBezTo>
                  <a:cubicBezTo>
                    <a:pt x="55" y="166"/>
                    <a:pt x="31" y="158"/>
                    <a:pt x="31" y="158"/>
                  </a:cubicBezTo>
                  <a:cubicBezTo>
                    <a:pt x="20" y="136"/>
                    <a:pt x="12" y="114"/>
                    <a:pt x="1" y="92"/>
                  </a:cubicBezTo>
                  <a:cubicBezTo>
                    <a:pt x="3" y="76"/>
                    <a:pt x="0" y="59"/>
                    <a:pt x="7" y="44"/>
                  </a:cubicBezTo>
                  <a:cubicBezTo>
                    <a:pt x="10" y="38"/>
                    <a:pt x="25" y="44"/>
                    <a:pt x="25" y="38"/>
                  </a:cubicBezTo>
                  <a:cubicBezTo>
                    <a:pt x="25" y="32"/>
                    <a:pt x="13" y="38"/>
                    <a:pt x="7" y="38"/>
                  </a:cubicBezTo>
                  <a:close/>
                </a:path>
              </a:pathLst>
            </a:custGeom>
            <a:solidFill>
              <a:srgbClr val="BABD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6" name="Freeform 36"/>
            <p:cNvSpPr>
              <a:spLocks/>
            </p:cNvSpPr>
            <p:nvPr/>
          </p:nvSpPr>
          <p:spPr bwMode="auto">
            <a:xfrm>
              <a:off x="5065" y="2046"/>
              <a:ext cx="134" cy="164"/>
            </a:xfrm>
            <a:custGeom>
              <a:avLst/>
              <a:gdLst>
                <a:gd name="T0" fmla="*/ 1 w 230"/>
                <a:gd name="T1" fmla="*/ 0 h 160"/>
                <a:gd name="T2" fmla="*/ 1 w 230"/>
                <a:gd name="T3" fmla="*/ 18 h 160"/>
                <a:gd name="T4" fmla="*/ 1 w 230"/>
                <a:gd name="T5" fmla="*/ 48 h 160"/>
                <a:gd name="T6" fmla="*/ 1 w 230"/>
                <a:gd name="T7" fmla="*/ 161 h 160"/>
                <a:gd name="T8" fmla="*/ 1 w 230"/>
                <a:gd name="T9" fmla="*/ 36 h 160"/>
                <a:gd name="T10" fmla="*/ 1 w 230"/>
                <a:gd name="T11" fmla="*/ 0 h 160"/>
                <a:gd name="T12" fmla="*/ 0 60000 65536"/>
                <a:gd name="T13" fmla="*/ 0 60000 65536"/>
                <a:gd name="T14" fmla="*/ 0 60000 65536"/>
                <a:gd name="T15" fmla="*/ 0 60000 65536"/>
                <a:gd name="T16" fmla="*/ 0 60000 65536"/>
                <a:gd name="T17" fmla="*/ 0 60000 65536"/>
                <a:gd name="T18" fmla="*/ 0 w 230"/>
                <a:gd name="T19" fmla="*/ 0 h 160"/>
                <a:gd name="T20" fmla="*/ 230 w 230"/>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30" h="160">
                  <a:moveTo>
                    <a:pt x="170" y="0"/>
                  </a:moveTo>
                  <a:cubicBezTo>
                    <a:pt x="97" y="4"/>
                    <a:pt x="78" y="6"/>
                    <a:pt x="20" y="18"/>
                  </a:cubicBezTo>
                  <a:cubicBezTo>
                    <a:pt x="16" y="24"/>
                    <a:pt x="8" y="29"/>
                    <a:pt x="8" y="36"/>
                  </a:cubicBezTo>
                  <a:cubicBezTo>
                    <a:pt x="0" y="160"/>
                    <a:pt x="66" y="115"/>
                    <a:pt x="188" y="120"/>
                  </a:cubicBezTo>
                  <a:cubicBezTo>
                    <a:pt x="230" y="106"/>
                    <a:pt x="206" y="48"/>
                    <a:pt x="182" y="24"/>
                  </a:cubicBezTo>
                  <a:cubicBezTo>
                    <a:pt x="175" y="3"/>
                    <a:pt x="180" y="10"/>
                    <a:pt x="170" y="0"/>
                  </a:cubicBezTo>
                  <a:close/>
                </a:path>
              </a:pathLst>
            </a:custGeom>
            <a:solidFill>
              <a:srgbClr val="9E8C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0214" name="Text Box 38"/>
          <p:cNvSpPr txBox="1">
            <a:spLocks noChangeArrowheads="1"/>
          </p:cNvSpPr>
          <p:nvPr/>
        </p:nvSpPr>
        <p:spPr bwMode="auto">
          <a:xfrm>
            <a:off x="3106738" y="4751388"/>
            <a:ext cx="5257800" cy="1938337"/>
          </a:xfrm>
          <a:prstGeom prst="rect">
            <a:avLst/>
          </a:prstGeom>
          <a:noFill/>
          <a:ln w="9525">
            <a:noFill/>
            <a:miter lim="800000"/>
            <a:headEnd/>
            <a:tailEnd/>
          </a:ln>
        </p:spPr>
        <p:txBody>
          <a:bodyPr>
            <a:spAutoFit/>
          </a:bodyPr>
          <a:lstStyle/>
          <a:p>
            <a:pPr>
              <a:defRPr/>
            </a:pPr>
            <a:r>
              <a:rPr lang="en-US" b="1" i="1" u="sng" dirty="0">
                <a:solidFill>
                  <a:srgbClr val="FFFFFF"/>
                </a:solidFill>
                <a:effectLst>
                  <a:outerShdw blurRad="38100" dist="38100" dir="2700000" algn="tl">
                    <a:srgbClr val="000000">
                      <a:alpha val="43137"/>
                    </a:srgbClr>
                  </a:outerShdw>
                </a:effectLst>
                <a:latin typeface="Calibri" pitchFamily="34" charset="0"/>
              </a:rPr>
              <a:t>Estuaries already experience</a:t>
            </a:r>
            <a:r>
              <a:rPr lang="en-US" i="1" dirty="0">
                <a:solidFill>
                  <a:srgbClr val="FFFFFF"/>
                </a:solidFill>
                <a:effectLst>
                  <a:outerShdw blurRad="38100" dist="38100" dir="2700000" algn="tl">
                    <a:srgbClr val="000000">
                      <a:alpha val="43137"/>
                    </a:srgbClr>
                  </a:outerShdw>
                </a:effectLst>
                <a:latin typeface="Calibri" pitchFamily="34" charset="0"/>
              </a:rPr>
              <a:t>:</a:t>
            </a:r>
          </a:p>
          <a:p>
            <a:pPr lvl="1">
              <a:buFontTx/>
              <a:buChar char="•"/>
              <a:defRPr/>
            </a:pPr>
            <a:r>
              <a:rPr lang="en-US" i="1" dirty="0">
                <a:solidFill>
                  <a:srgbClr val="FFFFFF"/>
                </a:solidFill>
                <a:effectLst>
                  <a:outerShdw blurRad="38100" dist="38100" dir="2700000" algn="tl">
                    <a:srgbClr val="000000">
                      <a:alpha val="43137"/>
                    </a:srgbClr>
                  </a:outerShdw>
                </a:effectLst>
                <a:latin typeface="Calibri" pitchFamily="34" charset="0"/>
              </a:rPr>
              <a:t>Acidification</a:t>
            </a:r>
          </a:p>
          <a:p>
            <a:pPr lvl="1">
              <a:buFontTx/>
              <a:buChar char="•"/>
              <a:defRPr/>
            </a:pPr>
            <a:r>
              <a:rPr lang="en-US" i="1" dirty="0">
                <a:solidFill>
                  <a:srgbClr val="FFFFFF"/>
                </a:solidFill>
                <a:effectLst>
                  <a:outerShdw blurRad="38100" dist="38100" dir="2700000" algn="tl">
                    <a:srgbClr val="000000">
                      <a:alpha val="43137"/>
                    </a:srgbClr>
                  </a:outerShdw>
                </a:effectLst>
                <a:latin typeface="Calibri" pitchFamily="34" charset="0"/>
              </a:rPr>
              <a:t>Thermally stressful conditions</a:t>
            </a:r>
          </a:p>
          <a:p>
            <a:pPr lvl="1">
              <a:buFontTx/>
              <a:buChar char="•"/>
              <a:defRPr/>
            </a:pPr>
            <a:r>
              <a:rPr lang="en-US" i="1" dirty="0">
                <a:solidFill>
                  <a:srgbClr val="FFFFFF"/>
                </a:solidFill>
                <a:effectLst>
                  <a:outerShdw blurRad="38100" dist="38100" dir="2700000" algn="tl">
                    <a:srgbClr val="000000">
                      <a:alpha val="43137"/>
                    </a:srgbClr>
                  </a:outerShdw>
                </a:effectLst>
                <a:latin typeface="Calibri" pitchFamily="34" charset="0"/>
              </a:rPr>
              <a:t>Hypoxia</a:t>
            </a:r>
          </a:p>
          <a:p>
            <a:pPr lvl="1">
              <a:buFontTx/>
              <a:buChar char="•"/>
              <a:defRPr/>
            </a:pPr>
            <a:r>
              <a:rPr lang="en-US" i="1" dirty="0">
                <a:solidFill>
                  <a:srgbClr val="FFFFFF"/>
                </a:solidFill>
                <a:effectLst>
                  <a:outerShdw blurRad="38100" dist="38100" dir="2700000" algn="tl">
                    <a:srgbClr val="000000">
                      <a:alpha val="43137"/>
                    </a:srgbClr>
                  </a:outerShdw>
                </a:effectLst>
                <a:latin typeface="Calibri" pitchFamily="34" charset="0"/>
              </a:rPr>
              <a:t>Suboptimal food, harmful algae</a:t>
            </a:r>
          </a:p>
        </p:txBody>
      </p:sp>
      <p:sp>
        <p:nvSpPr>
          <p:cNvPr id="92164" name="Freeform 36"/>
          <p:cNvSpPr>
            <a:spLocks/>
          </p:cNvSpPr>
          <p:nvPr/>
        </p:nvSpPr>
        <p:spPr bwMode="auto">
          <a:xfrm>
            <a:off x="7319963" y="2892425"/>
            <a:ext cx="344487" cy="239713"/>
          </a:xfrm>
          <a:custGeom>
            <a:avLst/>
            <a:gdLst>
              <a:gd name="T0" fmla="*/ 2147483646 w 230"/>
              <a:gd name="T1" fmla="*/ 0 h 160"/>
              <a:gd name="T2" fmla="*/ 2147483646 w 230"/>
              <a:gd name="T3" fmla="*/ 2147483646 h 160"/>
              <a:gd name="T4" fmla="*/ 2147483646 w 230"/>
              <a:gd name="T5" fmla="*/ 2147483646 h 160"/>
              <a:gd name="T6" fmla="*/ 2147483646 w 230"/>
              <a:gd name="T7" fmla="*/ 2147483646 h 160"/>
              <a:gd name="T8" fmla="*/ 2147483646 w 230"/>
              <a:gd name="T9" fmla="*/ 2147483646 h 160"/>
              <a:gd name="T10" fmla="*/ 2147483646 w 230"/>
              <a:gd name="T11" fmla="*/ 0 h 160"/>
              <a:gd name="T12" fmla="*/ 0 60000 65536"/>
              <a:gd name="T13" fmla="*/ 0 60000 65536"/>
              <a:gd name="T14" fmla="*/ 0 60000 65536"/>
              <a:gd name="T15" fmla="*/ 0 60000 65536"/>
              <a:gd name="T16" fmla="*/ 0 60000 65536"/>
              <a:gd name="T17" fmla="*/ 0 60000 65536"/>
              <a:gd name="T18" fmla="*/ 0 w 230"/>
              <a:gd name="T19" fmla="*/ 0 h 160"/>
              <a:gd name="T20" fmla="*/ 230 w 230"/>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30" h="160">
                <a:moveTo>
                  <a:pt x="170" y="0"/>
                </a:moveTo>
                <a:cubicBezTo>
                  <a:pt x="97" y="4"/>
                  <a:pt x="78" y="6"/>
                  <a:pt x="20" y="18"/>
                </a:cubicBezTo>
                <a:cubicBezTo>
                  <a:pt x="16" y="24"/>
                  <a:pt x="8" y="29"/>
                  <a:pt x="8" y="36"/>
                </a:cubicBezTo>
                <a:cubicBezTo>
                  <a:pt x="0" y="160"/>
                  <a:pt x="66" y="115"/>
                  <a:pt x="188" y="120"/>
                </a:cubicBezTo>
                <a:cubicBezTo>
                  <a:pt x="230" y="106"/>
                  <a:pt x="206" y="48"/>
                  <a:pt x="182" y="24"/>
                </a:cubicBezTo>
                <a:cubicBezTo>
                  <a:pt x="175" y="3"/>
                  <a:pt x="180" y="10"/>
                  <a:pt x="170" y="0"/>
                </a:cubicBezTo>
                <a:close/>
              </a:path>
            </a:pathLst>
          </a:custGeom>
          <a:solidFill>
            <a:srgbClr val="8273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2704498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so unique about us?</a:t>
            </a:r>
            <a:endParaRPr lang="en-US" dirty="0"/>
          </a:p>
        </p:txBody>
      </p:sp>
      <p:sp>
        <p:nvSpPr>
          <p:cNvPr id="3" name="object 9"/>
          <p:cNvSpPr txBox="1">
            <a:spLocks/>
          </p:cNvSpPr>
          <p:nvPr/>
        </p:nvSpPr>
        <p:spPr>
          <a:xfrm>
            <a:off x="1371600" y="1805466"/>
            <a:ext cx="6553445" cy="3939540"/>
          </a:xfrm>
          <a:prstGeom prst="rect">
            <a:avLst/>
          </a:prstGeom>
          <a:solidFill>
            <a:schemeClr val="accent1">
              <a:lumMod val="20000"/>
              <a:lumOff val="80000"/>
            </a:schemeClr>
          </a:solidFill>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Freshwater input sources </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Currents into the GOM supply poorly buffered waters</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Temperature fluctuations</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Spring bloom dynamics</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Mixing dynamics</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Nutrient loading</a:t>
            </a:r>
          </a:p>
          <a:p>
            <a:pPr marL="571500" indent="-571500" algn="l">
              <a:buFont typeface="Arial" panose="020B0604020202020204" pitchFamily="34" charset="0"/>
              <a:buChar char="•"/>
              <a:defRPr/>
            </a:pPr>
            <a:endParaRPr lang="en-US" sz="3200" dirty="0">
              <a:solidFill>
                <a:schemeClr val="tx2">
                  <a:lumMod val="50000"/>
                </a:schemeClr>
              </a:solidFill>
              <a:cs typeface="Arial" charset="0"/>
            </a:endParaRPr>
          </a:p>
        </p:txBody>
      </p:sp>
    </p:spTree>
    <p:extLst>
      <p:ext uri="{BB962C8B-B14F-4D97-AF65-F5344CB8AC3E}">
        <p14:creationId xmlns:p14="http://schemas.microsoft.com/office/powerpoint/2010/main" val="2003804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46256" t="13213" r="1"/>
          <a:stretch/>
        </p:blipFill>
        <p:spPr>
          <a:xfrm>
            <a:off x="4048248" y="2946158"/>
            <a:ext cx="5095752" cy="3835642"/>
          </a:xfrm>
          <a:prstGeom prst="rect">
            <a:avLst/>
          </a:prstGeom>
          <a:solidFill>
            <a:srgbClr val="FFFFFF"/>
          </a:solidFill>
        </p:spPr>
      </p:pic>
      <p:pic>
        <p:nvPicPr>
          <p:cNvPr id="2" name="Picture 1"/>
          <p:cNvPicPr>
            <a:picLocks noChangeAspect="1"/>
          </p:cNvPicPr>
          <p:nvPr/>
        </p:nvPicPr>
        <p:blipFill rotWithShape="1">
          <a:blip r:embed="rId3"/>
          <a:srcRect r="92401"/>
          <a:stretch/>
        </p:blipFill>
        <p:spPr>
          <a:xfrm>
            <a:off x="3810000" y="2362200"/>
            <a:ext cx="714764" cy="4419600"/>
          </a:xfrm>
          <a:prstGeom prst="rect">
            <a:avLst/>
          </a:prstGeom>
          <a:solidFill>
            <a:srgbClr val="FAFCFF"/>
          </a:solidFill>
        </p:spPr>
      </p:pic>
      <p:sp>
        <p:nvSpPr>
          <p:cNvPr id="10" name="Rectangle 9"/>
          <p:cNvSpPr/>
          <p:nvPr/>
        </p:nvSpPr>
        <p:spPr bwMode="auto">
          <a:xfrm>
            <a:off x="8033411" y="3052763"/>
            <a:ext cx="348589" cy="3212187"/>
          </a:xfrm>
          <a:prstGeom prst="rect">
            <a:avLst/>
          </a:prstGeom>
          <a:solidFill>
            <a:srgbClr val="FAFC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00" b="0" i="0" u="none" strike="noStrike" cap="none" normalizeH="0" baseline="0">
              <a:ln>
                <a:noFill/>
              </a:ln>
              <a:solidFill>
                <a:srgbClr val="3333CC"/>
              </a:solidFill>
              <a:effectLst/>
              <a:latin typeface="Comic Sans MS" charset="0"/>
              <a:ea typeface="ＭＳ Ｐゴシック" charset="0"/>
            </a:endParaRPr>
          </a:p>
        </p:txBody>
      </p:sp>
      <p:sp>
        <p:nvSpPr>
          <p:cNvPr id="11" name="Rectangle 10"/>
          <p:cNvSpPr/>
          <p:nvPr/>
        </p:nvSpPr>
        <p:spPr bwMode="auto">
          <a:xfrm>
            <a:off x="8915400" y="3052763"/>
            <a:ext cx="348589" cy="3212187"/>
          </a:xfrm>
          <a:prstGeom prst="rect">
            <a:avLst/>
          </a:prstGeom>
          <a:solidFill>
            <a:srgbClr val="FAFC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00" b="0" i="0" u="none" strike="noStrike" cap="none" normalizeH="0" baseline="0">
              <a:ln>
                <a:noFill/>
              </a:ln>
              <a:solidFill>
                <a:srgbClr val="3333CC"/>
              </a:solidFill>
              <a:effectLst/>
              <a:latin typeface="Comic Sans MS" charset="0"/>
              <a:ea typeface="ＭＳ Ｐゴシック" charset="0"/>
            </a:endParaRPr>
          </a:p>
        </p:txBody>
      </p:sp>
      <p:sp>
        <p:nvSpPr>
          <p:cNvPr id="3" name="TextBox 2"/>
          <p:cNvSpPr txBox="1"/>
          <p:nvPr/>
        </p:nvSpPr>
        <p:spPr>
          <a:xfrm>
            <a:off x="685801" y="5943600"/>
            <a:ext cx="3428999" cy="707886"/>
          </a:xfrm>
          <a:prstGeom prst="rect">
            <a:avLst/>
          </a:prstGeom>
          <a:noFill/>
        </p:spPr>
        <p:txBody>
          <a:bodyPr wrap="square" rtlCol="0">
            <a:spAutoFit/>
          </a:bodyPr>
          <a:lstStyle/>
          <a:p>
            <a:r>
              <a:rPr lang="fi-FI" sz="2000" b="0" i="0" dirty="0">
                <a:latin typeface="+mj-lt"/>
              </a:rPr>
              <a:t>http://www.pmel.noaa.gov/co2/story/GOM</a:t>
            </a:r>
            <a:endParaRPr lang="en-US" sz="2000" b="0" i="0" dirty="0">
              <a:latin typeface="+mj-lt"/>
            </a:endParaRPr>
          </a:p>
        </p:txBody>
      </p:sp>
      <p:sp>
        <p:nvSpPr>
          <p:cNvPr id="4" name="Title 3"/>
          <p:cNvSpPr>
            <a:spLocks noGrp="1"/>
          </p:cNvSpPr>
          <p:nvPr>
            <p:ph type="title"/>
          </p:nvPr>
        </p:nvSpPr>
        <p:spPr>
          <a:xfrm>
            <a:off x="5486400" y="228600"/>
            <a:ext cx="3581400" cy="1371600"/>
          </a:xfrm>
          <a:solidFill>
            <a:schemeClr val="accent1">
              <a:lumMod val="20000"/>
              <a:lumOff val="80000"/>
            </a:schemeClr>
          </a:solidFill>
        </p:spPr>
        <p:txBody>
          <a:bodyPr>
            <a:noAutofit/>
          </a:bodyPr>
          <a:lstStyle/>
          <a:p>
            <a:r>
              <a:rPr lang="en-US" sz="3200" b="1" u="none" dirty="0" smtClean="0">
                <a:solidFill>
                  <a:schemeClr val="tx2">
                    <a:lumMod val="50000"/>
                  </a:schemeClr>
                </a:solidFill>
              </a:rPr>
              <a:t>Regional Spatial Patterns &amp; Seasonal Variability</a:t>
            </a:r>
            <a:endParaRPr lang="en-US" sz="3200" b="1" u="none" dirty="0">
              <a:solidFill>
                <a:schemeClr val="tx2">
                  <a:lumMod val="50000"/>
                </a:schemeClr>
              </a:solidFill>
            </a:endParaRPr>
          </a:p>
        </p:txBody>
      </p:sp>
      <p:pic>
        <p:nvPicPr>
          <p:cNvPr id="12" name="Picture 11"/>
          <p:cNvPicPr>
            <a:picLocks noChangeAspect="1"/>
          </p:cNvPicPr>
          <p:nvPr/>
        </p:nvPicPr>
        <p:blipFill>
          <a:blip r:embed="rId4"/>
          <a:stretch>
            <a:fillRect/>
          </a:stretch>
        </p:blipFill>
        <p:spPr>
          <a:xfrm>
            <a:off x="0" y="0"/>
            <a:ext cx="5486400" cy="3639403"/>
          </a:xfrm>
          <a:prstGeom prst="rect">
            <a:avLst/>
          </a:prstGeom>
        </p:spPr>
      </p:pic>
      <p:sp>
        <p:nvSpPr>
          <p:cNvPr id="14" name="TextBox 13"/>
          <p:cNvSpPr txBox="1"/>
          <p:nvPr/>
        </p:nvSpPr>
        <p:spPr>
          <a:xfrm>
            <a:off x="2209800" y="2263914"/>
            <a:ext cx="2743200" cy="707886"/>
          </a:xfrm>
          <a:prstGeom prst="rect">
            <a:avLst/>
          </a:prstGeom>
          <a:noFill/>
        </p:spPr>
        <p:txBody>
          <a:bodyPr wrap="square" rtlCol="0">
            <a:spAutoFit/>
          </a:bodyPr>
          <a:lstStyle/>
          <a:p>
            <a:r>
              <a:rPr lang="en-US" sz="2000" b="0" i="0" dirty="0" smtClean="0">
                <a:latin typeface="+mj-lt"/>
              </a:rPr>
              <a:t>Calcium Carbonate Saturation State</a:t>
            </a:r>
            <a:endParaRPr lang="en-US" sz="2000" b="0" i="0" dirty="0">
              <a:latin typeface="+mj-lt"/>
            </a:endParaRPr>
          </a:p>
        </p:txBody>
      </p:sp>
      <p:sp>
        <p:nvSpPr>
          <p:cNvPr id="15" name="TextBox 14"/>
          <p:cNvSpPr txBox="1"/>
          <p:nvPr/>
        </p:nvSpPr>
        <p:spPr>
          <a:xfrm>
            <a:off x="6324600" y="3048000"/>
            <a:ext cx="1467694" cy="400110"/>
          </a:xfrm>
          <a:prstGeom prst="rect">
            <a:avLst/>
          </a:prstGeom>
          <a:noFill/>
        </p:spPr>
        <p:txBody>
          <a:bodyPr wrap="none" rtlCol="0">
            <a:spAutoFit/>
          </a:bodyPr>
          <a:lstStyle/>
          <a:p>
            <a:r>
              <a:rPr lang="en-US" sz="2000" b="0" i="0" dirty="0" smtClean="0">
                <a:latin typeface="+mj-lt"/>
              </a:rPr>
              <a:t>Surface pH</a:t>
            </a:r>
            <a:endParaRPr lang="en-US" sz="2000" b="0" i="0" dirty="0">
              <a:latin typeface="+mj-lt"/>
            </a:endParaRPr>
          </a:p>
        </p:txBody>
      </p:sp>
      <p:sp>
        <p:nvSpPr>
          <p:cNvPr id="16" name="TextBox 15"/>
          <p:cNvSpPr txBox="1"/>
          <p:nvPr/>
        </p:nvSpPr>
        <p:spPr>
          <a:xfrm>
            <a:off x="5638801" y="1828800"/>
            <a:ext cx="3352800" cy="1015663"/>
          </a:xfrm>
          <a:prstGeom prst="rect">
            <a:avLst/>
          </a:prstGeom>
          <a:noFill/>
        </p:spPr>
        <p:txBody>
          <a:bodyPr wrap="square" rtlCol="0">
            <a:spAutoFit/>
          </a:bodyPr>
          <a:lstStyle/>
          <a:p>
            <a:r>
              <a:rPr lang="en-US" sz="2000" b="0" i="0" dirty="0" smtClean="0">
                <a:latin typeface="+mj-lt"/>
              </a:rPr>
              <a:t>Gledhill et al. Oceanography </a:t>
            </a:r>
          </a:p>
          <a:p>
            <a:r>
              <a:rPr lang="en-US" sz="2000" b="0" i="0" dirty="0" smtClean="0">
                <a:latin typeface="+mj-lt"/>
              </a:rPr>
              <a:t>2015 (in press)</a:t>
            </a:r>
            <a:endParaRPr lang="en-US" sz="2000" b="0" i="0" dirty="0">
              <a:latin typeface="+mj-lt"/>
            </a:endParaRPr>
          </a:p>
        </p:txBody>
      </p:sp>
    </p:spTree>
    <p:extLst>
      <p:ext uri="{BB962C8B-B14F-4D97-AF65-F5344CB8AC3E}">
        <p14:creationId xmlns:p14="http://schemas.microsoft.com/office/powerpoint/2010/main" val="2606313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ttps://lh6.googleusercontent.com/rDQVt4irc8cqVXJJ5IvB-3Pp6l95OINw2cvvO5qLf-SYAvBTzpBz6eSwm9iD8Cpn82xkOiVDxaSxfdRjYCCCJdskFznlDQozf6QkGvwZyletqP3cEO1BeRCD-o5E1VNNhJ4wRrC0ig"/>
          <p:cNvPicPr>
            <a:picLocks noChangeAspect="1" noChangeArrowheads="1"/>
          </p:cNvPicPr>
          <p:nvPr/>
        </p:nvPicPr>
        <p:blipFill rotWithShape="1">
          <a:blip r:embed="rId2">
            <a:extLst>
              <a:ext uri="{28A0092B-C50C-407E-A947-70E740481C1C}">
                <a14:useLocalDpi xmlns:a14="http://schemas.microsoft.com/office/drawing/2010/main" val="0"/>
              </a:ext>
            </a:extLst>
          </a:blip>
          <a:srcRect l="23200" t="19983" r="20650" b="21616"/>
          <a:stretch/>
        </p:blipFill>
        <p:spPr bwMode="auto">
          <a:xfrm>
            <a:off x="206071" y="1219200"/>
            <a:ext cx="6423329" cy="36202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lh4.googleusercontent.com/ZE6ZsqKA23Phygdcm01Tqktik3v7JoePpOzWlyetGrzBHKlhGHG47MJdzeQoGZUZeScN2sxFtbwTGxUib2Eo78726YTWQpffkjWEyVkiuru70HVeUeWQ7ze-t5uF4Szr8isLWPEFt5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277" y="1981200"/>
            <a:ext cx="2362202" cy="21665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surf cla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074" y="5181600"/>
            <a:ext cx="1145158"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lobs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74" y="5181600"/>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bay scallo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143" y="5177041"/>
            <a:ext cx="914400" cy="8112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9" descr="ocean quaho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9495" y="5170142"/>
            <a:ext cx="1082369" cy="8117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urchi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9674" y="5181600"/>
            <a:ext cx="1219200" cy="8120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1" descr="sea scallo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0274" y="5181600"/>
            <a:ext cx="1066802" cy="800100"/>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9"/>
          <p:cNvSpPr txBox="1">
            <a:spLocks noGrp="1"/>
          </p:cNvSpPr>
          <p:nvPr>
            <p:ph type="title"/>
          </p:nvPr>
        </p:nvSpPr>
        <p:spPr>
          <a:xfrm>
            <a:off x="1430264" y="109881"/>
            <a:ext cx="6283472" cy="553998"/>
          </a:xfrm>
          <a:prstGeom prst="rect">
            <a:avLst/>
          </a:prstGeom>
          <a:solidFill>
            <a:schemeClr val="accent1">
              <a:lumMod val="20000"/>
              <a:lumOff val="80000"/>
            </a:schemeClr>
          </a:solidFill>
        </p:spPr>
        <p:txBody>
          <a:bodyPr vert="horz" wrap="square" lIns="0" tIns="0" rIns="0" bIns="0" rtlCol="0" anchor="ctr">
            <a:spAutoFit/>
          </a:bodyPr>
          <a:lstStyle/>
          <a:p>
            <a:pPr marL="12700">
              <a:lnSpc>
                <a:spcPct val="100000"/>
              </a:lnSpc>
            </a:pPr>
            <a:r>
              <a:rPr lang="en-US" sz="3600" b="1" spc="-65" dirty="0" smtClean="0">
                <a:solidFill>
                  <a:schemeClr val="tx2">
                    <a:lumMod val="50000"/>
                  </a:schemeClr>
                </a:solidFill>
              </a:rPr>
              <a:t>Areas of Concern</a:t>
            </a:r>
            <a:endParaRPr sz="3600" b="1" dirty="0">
              <a:solidFill>
                <a:schemeClr val="tx2">
                  <a:lumMod val="50000"/>
                </a:schemeClr>
              </a:solidFill>
            </a:endParaRPr>
          </a:p>
        </p:txBody>
      </p:sp>
    </p:spTree>
    <p:extLst>
      <p:ext uri="{BB962C8B-B14F-4D97-AF65-F5344CB8AC3E}">
        <p14:creationId xmlns:p14="http://schemas.microsoft.com/office/powerpoint/2010/main" val="27245345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1430264" y="109881"/>
            <a:ext cx="6283472" cy="553998"/>
          </a:xfrm>
          <a:prstGeom prst="rect">
            <a:avLst/>
          </a:prstGeom>
          <a:solidFill>
            <a:schemeClr val="accent1">
              <a:lumMod val="20000"/>
              <a:lumOff val="80000"/>
            </a:schemeClr>
          </a:solidFill>
        </p:spPr>
        <p:txBody>
          <a:bodyPr vert="horz" wrap="square" lIns="0" tIns="0" rIns="0" bIns="0" rtlCol="0" anchor="ctr">
            <a:spAutoFit/>
          </a:bodyPr>
          <a:lstStyle/>
          <a:p>
            <a:pPr marL="12700">
              <a:lnSpc>
                <a:spcPct val="100000"/>
              </a:lnSpc>
            </a:pPr>
            <a:r>
              <a:rPr lang="en-US" sz="3600" b="1" spc="-65" dirty="0" smtClean="0">
                <a:solidFill>
                  <a:schemeClr val="tx2">
                    <a:lumMod val="50000"/>
                  </a:schemeClr>
                </a:solidFill>
              </a:rPr>
              <a:t>Impacts of OCA on Marine Life</a:t>
            </a:r>
            <a:endParaRPr sz="3600" b="1" dirty="0">
              <a:solidFill>
                <a:schemeClr val="tx2">
                  <a:lumMod val="50000"/>
                </a:schemeClr>
              </a:solidFill>
            </a:endParaRPr>
          </a:p>
        </p:txBody>
      </p:sp>
      <p:sp>
        <p:nvSpPr>
          <p:cNvPr id="16" name="object 9"/>
          <p:cNvSpPr txBox="1">
            <a:spLocks/>
          </p:cNvSpPr>
          <p:nvPr/>
        </p:nvSpPr>
        <p:spPr>
          <a:xfrm>
            <a:off x="152155" y="1313021"/>
            <a:ext cx="3353045" cy="4924425"/>
          </a:xfrm>
          <a:prstGeom prst="rect">
            <a:avLst/>
          </a:prstGeom>
          <a:solidFill>
            <a:schemeClr val="accent1">
              <a:lumMod val="20000"/>
              <a:lumOff val="80000"/>
            </a:schemeClr>
          </a:solidFill>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defRPr/>
            </a:pPr>
            <a:r>
              <a:rPr lang="en-US" sz="3200" dirty="0">
                <a:solidFill>
                  <a:schemeClr val="tx2">
                    <a:lumMod val="50000"/>
                  </a:schemeClr>
                </a:solidFill>
                <a:cs typeface="Arial" charset="0"/>
              </a:rPr>
              <a:t>Reduced shell &amp; skeleton formation (calcification) </a:t>
            </a:r>
          </a:p>
          <a:p>
            <a:pPr marL="571500" indent="-571500" algn="l">
              <a:buFont typeface="Arial" panose="020B0604020202020204" pitchFamily="34" charset="0"/>
              <a:buChar char="•"/>
              <a:defRPr/>
            </a:pPr>
            <a:r>
              <a:rPr lang="en-US" sz="3200" dirty="0">
                <a:solidFill>
                  <a:schemeClr val="tx2">
                    <a:lumMod val="50000"/>
                  </a:schemeClr>
                </a:solidFill>
                <a:cs typeface="Arial" charset="0"/>
              </a:rPr>
              <a:t>Growth</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Habitat </a:t>
            </a:r>
            <a:r>
              <a:rPr lang="en-US" sz="3200" dirty="0">
                <a:solidFill>
                  <a:schemeClr val="tx2">
                    <a:lumMod val="50000"/>
                  </a:schemeClr>
                </a:solidFill>
                <a:cs typeface="Arial" charset="0"/>
              </a:rPr>
              <a:t>loss</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Less </a:t>
            </a:r>
            <a:r>
              <a:rPr lang="en-US" sz="3200" dirty="0">
                <a:solidFill>
                  <a:schemeClr val="tx2">
                    <a:lumMod val="50000"/>
                  </a:schemeClr>
                </a:solidFill>
                <a:cs typeface="Arial" charset="0"/>
              </a:rPr>
              <a:t>available prey &amp; smaller fisheries</a:t>
            </a:r>
          </a:p>
          <a:p>
            <a:pPr marL="571500" indent="-571500" algn="l">
              <a:buFont typeface="Arial" panose="020B0604020202020204" pitchFamily="34" charset="0"/>
              <a:buChar char="•"/>
              <a:defRPr/>
            </a:pPr>
            <a:r>
              <a:rPr lang="en-US" sz="3200" dirty="0" smtClean="0">
                <a:solidFill>
                  <a:schemeClr val="tx2">
                    <a:lumMod val="50000"/>
                  </a:schemeClr>
                </a:solidFill>
                <a:cs typeface="Arial" charset="0"/>
              </a:rPr>
              <a:t>Behavior</a:t>
            </a:r>
            <a:endParaRPr lang="en-US" sz="3200" dirty="0">
              <a:solidFill>
                <a:schemeClr val="tx2">
                  <a:lumMod val="50000"/>
                </a:schemeClr>
              </a:solidFill>
              <a:cs typeface="Arial" charset="0"/>
            </a:endParaRPr>
          </a:p>
        </p:txBody>
      </p:sp>
      <p:pic>
        <p:nvPicPr>
          <p:cNvPr id="17" name="Picture 4" descr="Talmage and Gobler 2010 image, clam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5643" y="963612"/>
            <a:ext cx="1933819"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Talmage and Gobler 2010 image, scallo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63613"/>
            <a:ext cx="184826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
          <p:cNvSpPr txBox="1">
            <a:spLocks/>
          </p:cNvSpPr>
          <p:nvPr/>
        </p:nvSpPr>
        <p:spPr>
          <a:xfrm>
            <a:off x="3129544" y="685800"/>
            <a:ext cx="3534781" cy="59445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000" b="1" kern="0" dirty="0" smtClean="0"/>
              <a:t>Hard clam</a:t>
            </a:r>
            <a:endParaRPr lang="en-US" sz="2000" b="1" kern="0" dirty="0"/>
          </a:p>
        </p:txBody>
      </p:sp>
      <p:sp>
        <p:nvSpPr>
          <p:cNvPr id="20" name="Text Placeholder 2"/>
          <p:cNvSpPr txBox="1">
            <a:spLocks/>
          </p:cNvSpPr>
          <p:nvPr/>
        </p:nvSpPr>
        <p:spPr>
          <a:xfrm>
            <a:off x="4920071" y="685800"/>
            <a:ext cx="3766729" cy="59445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000" b="1" kern="0" dirty="0" smtClean="0"/>
              <a:t>Bay scallops</a:t>
            </a:r>
            <a:endParaRPr lang="en-US" sz="2000" b="1" kern="0" dirty="0"/>
          </a:p>
        </p:txBody>
      </p:sp>
      <p:sp>
        <p:nvSpPr>
          <p:cNvPr id="21" name="TextBox 5"/>
          <p:cNvSpPr txBox="1">
            <a:spLocks noChangeArrowheads="1"/>
          </p:cNvSpPr>
          <p:nvPr/>
        </p:nvSpPr>
        <p:spPr bwMode="auto">
          <a:xfrm>
            <a:off x="7902560" y="1027232"/>
            <a:ext cx="16986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a:t>Low CO</a:t>
            </a:r>
            <a:r>
              <a:rPr lang="en-US" altLang="en-US" sz="2000" baseline="-25000"/>
              <a:t>2</a:t>
            </a:r>
          </a:p>
        </p:txBody>
      </p:sp>
      <p:sp>
        <p:nvSpPr>
          <p:cNvPr id="22" name="TextBox 6"/>
          <p:cNvSpPr txBox="1">
            <a:spLocks noChangeArrowheads="1"/>
          </p:cNvSpPr>
          <p:nvPr/>
        </p:nvSpPr>
        <p:spPr bwMode="auto">
          <a:xfrm>
            <a:off x="7910704" y="5181600"/>
            <a:ext cx="1766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a:t>High CO</a:t>
            </a:r>
            <a:r>
              <a:rPr lang="en-US" altLang="en-US" sz="2000" baseline="-25000"/>
              <a:t>2</a:t>
            </a:r>
          </a:p>
        </p:txBody>
      </p:sp>
      <p:sp>
        <p:nvSpPr>
          <p:cNvPr id="23" name="Down Arrow 22"/>
          <p:cNvSpPr/>
          <p:nvPr/>
        </p:nvSpPr>
        <p:spPr>
          <a:xfrm>
            <a:off x="8221019" y="1455526"/>
            <a:ext cx="434730" cy="3647853"/>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24" name="Shape 420"/>
          <p:cNvSpPr txBox="1"/>
          <p:nvPr/>
        </p:nvSpPr>
        <p:spPr>
          <a:xfrm>
            <a:off x="7994254" y="6172200"/>
            <a:ext cx="1225946" cy="343176"/>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baseline="0" dirty="0">
                <a:solidFill>
                  <a:schemeClr val="dk1"/>
                </a:solidFill>
                <a:latin typeface="Arial Narrow"/>
                <a:ea typeface="Arial Narrow"/>
                <a:cs typeface="Arial Narrow"/>
                <a:sym typeface="Arial Narrow"/>
              </a:rPr>
              <a:t>Talmadge and </a:t>
            </a:r>
            <a:r>
              <a:rPr lang="en-US" sz="1400" b="0" i="0" u="none" strike="noStrike" cap="none" baseline="0" dirty="0" err="1">
                <a:solidFill>
                  <a:schemeClr val="dk1"/>
                </a:solidFill>
                <a:latin typeface="Arial Narrow"/>
                <a:ea typeface="Arial Narrow"/>
                <a:cs typeface="Arial Narrow"/>
                <a:sym typeface="Arial Narrow"/>
              </a:rPr>
              <a:t>Gobler</a:t>
            </a:r>
            <a:r>
              <a:rPr lang="en-US" sz="1400" b="0" i="0" u="none" strike="noStrike" cap="none" baseline="0" dirty="0">
                <a:solidFill>
                  <a:schemeClr val="dk1"/>
                </a:solidFill>
                <a:latin typeface="Arial Narrow"/>
                <a:ea typeface="Arial Narrow"/>
                <a:cs typeface="Arial Narrow"/>
                <a:sym typeface="Arial Narrow"/>
              </a:rPr>
              <a:t> PNAS 2010</a:t>
            </a:r>
          </a:p>
        </p:txBody>
      </p:sp>
    </p:spTree>
    <p:extLst>
      <p:ext uri="{BB962C8B-B14F-4D97-AF65-F5344CB8AC3E}">
        <p14:creationId xmlns:p14="http://schemas.microsoft.com/office/powerpoint/2010/main" val="56710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52109" y="964398"/>
            <a:ext cx="6115882" cy="4684361"/>
            <a:chOff x="2827633" y="1804307"/>
            <a:chExt cx="6115882" cy="4684361"/>
          </a:xfrm>
        </p:grpSpPr>
        <p:pic>
          <p:nvPicPr>
            <p:cNvPr id="10" name="Picture 2" descr="C:\Users\Cassie\Documents\SugarSync Shared Folders\Ru Morrison\NERACOOS\Ocean Acidification\OA Interactive\NECAN_ConceptMap_Oct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603" r="56703"/>
            <a:stretch/>
          </p:blipFill>
          <p:spPr bwMode="auto">
            <a:xfrm>
              <a:off x="2827633" y="1804307"/>
              <a:ext cx="6115882" cy="46843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86400" y="1804307"/>
              <a:ext cx="3086100" cy="816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86650" y="1804307"/>
              <a:ext cx="1456865" cy="1981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C:\Users\Cassie\AppData\Local\Microsoft\Windows\INetCache\IE\K1I4CCJI\MC90042317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3313" y="5773224"/>
            <a:ext cx="836542" cy="836542"/>
          </a:xfrm>
          <a:prstGeom prst="rect">
            <a:avLst/>
          </a:prstGeom>
          <a:noFill/>
          <a:ln w="57150">
            <a:solidFill>
              <a:srgbClr val="92D050"/>
            </a:solidFill>
          </a:ln>
          <a:extLst>
            <a:ext uri="{909E8E84-426E-40DD-AFC4-6F175D3DCCD1}">
              <a14:hiddenFill xmlns:a14="http://schemas.microsoft.com/office/drawing/2010/main">
                <a:solidFill>
                  <a:srgbClr val="FFFFFF"/>
                </a:solidFill>
              </a14:hiddenFill>
            </a:ext>
          </a:extLst>
        </p:spPr>
      </p:pic>
      <p:pic>
        <p:nvPicPr>
          <p:cNvPr id="12" name="Picture 3" descr="C:\Users\Cassie\AppData\Local\Microsoft\Windows\INetCache\IE\KDWG7JIO\MC90042316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100" y="1300537"/>
            <a:ext cx="857825" cy="857825"/>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099" name="Picture 3" descr="C:\Users\Cassie\AppData\Local\Microsoft\Windows\INetCache\IE\KDWG7JIO\MC900431548[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2827" y="4967708"/>
            <a:ext cx="1082069" cy="10820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Cassie\AppData\Local\Microsoft\Windows\INetCache\IE\KDWG7JIO\MC90042316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0853" y="5762583"/>
            <a:ext cx="857825" cy="857825"/>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7346724">
            <a:off x="180307" y="2085914"/>
            <a:ext cx="1331260" cy="1567062"/>
          </a:xfrm>
          <a:prstGeom prst="rect">
            <a:avLst/>
          </a:prstGeom>
        </p:spPr>
      </p:pic>
      <p:pic>
        <p:nvPicPr>
          <p:cNvPr id="15" name="Picture 3" descr="C:\Users\Cassie\AppData\Local\Microsoft\Windows\INetCache\IE\KDWG7JIO\MC900431548[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13" y="2328410"/>
            <a:ext cx="1082069" cy="10820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upload.wikimedia.org/wikipedia/commons/d/d3/Spisula_solidissima_juv.jpg"/>
          <p:cNvPicPr/>
          <p:nvPr/>
        </p:nvPicPr>
        <p:blipFill>
          <a:blip r:embed="rId9" cstate="print"/>
          <a:srcRect/>
          <a:stretch>
            <a:fillRect/>
          </a:stretch>
        </p:blipFill>
        <p:spPr bwMode="auto">
          <a:xfrm>
            <a:off x="80350" y="1300537"/>
            <a:ext cx="1306944" cy="836548"/>
          </a:xfrm>
          <a:prstGeom prst="rect">
            <a:avLst/>
          </a:prstGeom>
          <a:noFill/>
          <a:ln>
            <a:noFill/>
          </a:ln>
        </p:spPr>
      </p:pic>
      <p:pic>
        <p:nvPicPr>
          <p:cNvPr id="19" name="Picture 18" descr="http://ichef.bbci.co.uk/naturelibrary/images/ic/credit/640x395/c/co/coccolithophore/coccolithophore_1.jpg"/>
          <p:cNvPicPr/>
          <p:nvPr/>
        </p:nvPicPr>
        <p:blipFill>
          <a:blip r:embed="rId10" cstate="print"/>
          <a:srcRect/>
          <a:stretch>
            <a:fillRect/>
          </a:stretch>
        </p:blipFill>
        <p:spPr bwMode="auto">
          <a:xfrm>
            <a:off x="5059901" y="6049778"/>
            <a:ext cx="865526" cy="570629"/>
          </a:xfrm>
          <a:prstGeom prst="rect">
            <a:avLst/>
          </a:prstGeom>
          <a:noFill/>
          <a:ln w="9525">
            <a:noFill/>
            <a:miter lim="800000"/>
            <a:headEnd/>
            <a:tailEnd/>
          </a:ln>
        </p:spPr>
      </p:pic>
      <p:pic>
        <p:nvPicPr>
          <p:cNvPr id="4103" name="Picture 7" descr="https://encrypted-tbn2.gstatic.com/images?q=tbn:ANd9GcQFY9-DWgOPEEtd5tHB8XRLM1QxRBA8BvuknA10Ss7DOtp1R4Meqw"/>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4093" y="5850048"/>
            <a:ext cx="528734" cy="7703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thebullelephant.com/wp-content/uploads/2015/04/Winners-loser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3263" y="262710"/>
            <a:ext cx="3421850" cy="2572287"/>
          </a:xfrm>
          <a:prstGeom prst="rect">
            <a:avLst/>
          </a:prstGeom>
          <a:noFill/>
          <a:extLst>
            <a:ext uri="{909E8E84-426E-40DD-AFC4-6F175D3DCCD1}">
              <a14:hiddenFill xmlns:a14="http://schemas.microsoft.com/office/drawing/2010/main">
                <a:solidFill>
                  <a:srgbClr val="FFFFFF"/>
                </a:solidFill>
              </a14:hiddenFill>
            </a:ext>
          </a:extLst>
        </p:spPr>
      </p:pic>
      <p:sp>
        <p:nvSpPr>
          <p:cNvPr id="20" name="object 9"/>
          <p:cNvSpPr txBox="1">
            <a:spLocks/>
          </p:cNvSpPr>
          <p:nvPr/>
        </p:nvSpPr>
        <p:spPr>
          <a:xfrm>
            <a:off x="126059" y="131802"/>
            <a:ext cx="4293541" cy="553998"/>
          </a:xfrm>
          <a:prstGeom prst="rect">
            <a:avLst/>
          </a:prstGeom>
          <a:solidFill>
            <a:schemeClr val="accent1">
              <a:lumMod val="20000"/>
              <a:lumOff val="80000"/>
            </a:schemeClr>
          </a:solidFill>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r>
              <a:rPr lang="en-US" sz="3600" b="1" spc="-65" dirty="0" smtClean="0">
                <a:solidFill>
                  <a:schemeClr val="tx2">
                    <a:lumMod val="50000"/>
                  </a:schemeClr>
                </a:solidFill>
              </a:rPr>
              <a:t>Some win, some lose</a:t>
            </a:r>
            <a:endParaRPr lang="en-US" sz="3600" b="1" dirty="0">
              <a:solidFill>
                <a:schemeClr val="tx2">
                  <a:lumMod val="50000"/>
                </a:schemeClr>
              </a:solidFill>
            </a:endParaRPr>
          </a:p>
        </p:txBody>
      </p:sp>
    </p:spTree>
    <p:extLst>
      <p:ext uri="{BB962C8B-B14F-4D97-AF65-F5344CB8AC3E}">
        <p14:creationId xmlns:p14="http://schemas.microsoft.com/office/powerpoint/2010/main" val="3761355772"/>
      </p:ext>
    </p:extLst>
  </p:cSld>
  <p:clrMapOvr>
    <a:masterClrMapping/>
  </p:clrMapOvr>
  <mc:AlternateContent xmlns:mc="http://schemas.openxmlformats.org/markup-compatibility/2006" xmlns:p14="http://schemas.microsoft.com/office/powerpoint/2010/main">
    <mc:Choice Requires="p14">
      <p:transition spd="med" p14:dur="700" advClick="0" advTm="7253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753" t="5817" r="26370"/>
          <a:stretch/>
        </p:blipFill>
        <p:spPr bwMode="auto">
          <a:xfrm>
            <a:off x="228600" y="876026"/>
            <a:ext cx="5429856" cy="5785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ject 9"/>
          <p:cNvSpPr txBox="1">
            <a:spLocks/>
          </p:cNvSpPr>
          <p:nvPr/>
        </p:nvSpPr>
        <p:spPr>
          <a:xfrm>
            <a:off x="2268464" y="109881"/>
            <a:ext cx="4589536" cy="553998"/>
          </a:xfrm>
          <a:prstGeom prst="rect">
            <a:avLst/>
          </a:prstGeom>
          <a:solidFill>
            <a:schemeClr val="accent1">
              <a:lumMod val="20000"/>
              <a:lumOff val="80000"/>
            </a:schemeClr>
          </a:solidFill>
        </p:spPr>
        <p:txBody>
          <a:bodyPr vert="horz" wrap="square"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r>
              <a:rPr lang="en-US" sz="3600" b="1" dirty="0">
                <a:solidFill>
                  <a:schemeClr val="tx2">
                    <a:lumMod val="50000"/>
                  </a:schemeClr>
                </a:solidFill>
              </a:rPr>
              <a:t>Want </a:t>
            </a:r>
            <a:r>
              <a:rPr lang="en-US" sz="3600" b="1" dirty="0" smtClean="0">
                <a:solidFill>
                  <a:schemeClr val="tx2">
                    <a:lumMod val="50000"/>
                  </a:schemeClr>
                </a:solidFill>
              </a:rPr>
              <a:t>more science?</a:t>
            </a:r>
            <a:endParaRPr lang="en-US" sz="3600" b="1" dirty="0">
              <a:solidFill>
                <a:schemeClr val="tx2">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247" y="1363681"/>
            <a:ext cx="3752850" cy="4810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79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zonu.com/images/0X0/2009-11-08-10950/North-America-Political-Blank-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799" y="120478"/>
            <a:ext cx="4724401" cy="3330689"/>
          </a:xfrm>
          <a:prstGeom prst="rect">
            <a:avLst/>
          </a:prstGeom>
          <a:noFill/>
          <a:extLst>
            <a:ext uri="{909E8E84-426E-40DD-AFC4-6F175D3DCCD1}">
              <a14:hiddenFill xmlns:a14="http://schemas.microsoft.com/office/drawing/2010/main">
                <a:solidFill>
                  <a:srgbClr val="FFFFFF"/>
                </a:solidFill>
              </a14:hiddenFill>
            </a:ext>
          </a:extLst>
        </p:spPr>
      </p:pic>
      <p:sp>
        <p:nvSpPr>
          <p:cNvPr id="2" name="Circular Arrow 1"/>
          <p:cNvSpPr/>
          <p:nvPr/>
        </p:nvSpPr>
        <p:spPr>
          <a:xfrm flipV="1">
            <a:off x="726384" y="1190061"/>
            <a:ext cx="6674090" cy="5573054"/>
          </a:xfrm>
          <a:prstGeom prst="circularArrow">
            <a:avLst>
              <a:gd name="adj1" fmla="val 9190"/>
              <a:gd name="adj2" fmla="val 1096028"/>
              <a:gd name="adj3" fmla="val 20432227"/>
              <a:gd name="adj4" fmla="val 5756433"/>
              <a:gd name="adj5" fmla="val 148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4"/>
          <a:stretch>
            <a:fillRect/>
          </a:stretch>
        </p:blipFill>
        <p:spPr>
          <a:xfrm>
            <a:off x="169266" y="640270"/>
            <a:ext cx="3086793" cy="957782"/>
          </a:xfrm>
          <a:prstGeom prst="rect">
            <a:avLst/>
          </a:prstGeom>
        </p:spPr>
      </p:pic>
      <p:pic>
        <p:nvPicPr>
          <p:cNvPr id="13" name="Picture 4" descr="S:\dwight.gledhill\My Documents\My Pictures\photo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2251" y="4227592"/>
            <a:ext cx="2067213" cy="1571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S:\dwight.gledhill\My Documents\My Pictures\photo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7061" y="5473293"/>
            <a:ext cx="1638531" cy="1245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dwight.gledhill\My Documents\My Pictures\photo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3787" y="5311227"/>
            <a:ext cx="1649733" cy="12542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505052" y="4227592"/>
            <a:ext cx="1126288" cy="230609"/>
          </a:xfrm>
          <a:prstGeom prst="rect">
            <a:avLst/>
          </a:prstGeom>
          <a:solidFill>
            <a:schemeClr val="bg1">
              <a:alpha val="62000"/>
            </a:schemeClr>
          </a:solidFill>
        </p:spPr>
        <p:txBody>
          <a:bodyPr wrap="none" rtlCol="0">
            <a:spAutoFit/>
          </a:bodyPr>
          <a:lstStyle/>
          <a:p>
            <a:pPr eaLnBrk="0" fontAlgn="base" hangingPunct="0">
              <a:spcBef>
                <a:spcPct val="0"/>
              </a:spcBef>
              <a:spcAft>
                <a:spcPct val="0"/>
              </a:spcAft>
            </a:pPr>
            <a:r>
              <a:rPr lang="en-US" sz="1050" dirty="0" err="1">
                <a:solidFill>
                  <a:prstClr val="black"/>
                </a:solidFill>
                <a:latin typeface="Times" pitchFamily="1" charset="0"/>
              </a:rPr>
              <a:t>Mook</a:t>
            </a:r>
            <a:r>
              <a:rPr lang="en-US" sz="1050" dirty="0">
                <a:solidFill>
                  <a:prstClr val="black"/>
                </a:solidFill>
                <a:latin typeface="Times" pitchFamily="1" charset="0"/>
              </a:rPr>
              <a:t> </a:t>
            </a:r>
            <a:r>
              <a:rPr lang="en-US" sz="1050" dirty="0" err="1">
                <a:solidFill>
                  <a:prstClr val="black"/>
                </a:solidFill>
                <a:latin typeface="Times" pitchFamily="1" charset="0"/>
              </a:rPr>
              <a:t>Seafarm</a:t>
            </a:r>
            <a:r>
              <a:rPr lang="en-US" sz="1050" dirty="0">
                <a:solidFill>
                  <a:prstClr val="black"/>
                </a:solidFill>
                <a:latin typeface="Times" pitchFamily="1" charset="0"/>
              </a:rPr>
              <a:t>, ME</a:t>
            </a:r>
          </a:p>
        </p:txBody>
      </p:sp>
      <p:sp>
        <p:nvSpPr>
          <p:cNvPr id="17" name="TextBox 16"/>
          <p:cNvSpPr txBox="1"/>
          <p:nvPr/>
        </p:nvSpPr>
        <p:spPr>
          <a:xfrm>
            <a:off x="2082618" y="6530315"/>
            <a:ext cx="1803582" cy="230832"/>
          </a:xfrm>
          <a:prstGeom prst="rect">
            <a:avLst/>
          </a:prstGeom>
          <a:solidFill>
            <a:schemeClr val="bg1">
              <a:alpha val="40000"/>
            </a:schemeClr>
          </a:solidFill>
        </p:spPr>
        <p:txBody>
          <a:bodyPr wrap="square" rtlCol="0">
            <a:spAutoFit/>
          </a:bodyPr>
          <a:lstStyle/>
          <a:p>
            <a:pPr eaLnBrk="0" fontAlgn="base" hangingPunct="0">
              <a:spcBef>
                <a:spcPct val="0"/>
              </a:spcBef>
              <a:spcAft>
                <a:spcPct val="0"/>
              </a:spcAft>
            </a:pPr>
            <a:r>
              <a:rPr lang="en-US" sz="900" dirty="0">
                <a:solidFill>
                  <a:prstClr val="black"/>
                </a:solidFill>
                <a:latin typeface="Times" pitchFamily="1" charset="0"/>
              </a:rPr>
              <a:t>UNH, Coastal Marine </a:t>
            </a:r>
            <a:r>
              <a:rPr lang="en-US" sz="900" dirty="0" smtClean="0">
                <a:solidFill>
                  <a:prstClr val="black"/>
                </a:solidFill>
                <a:latin typeface="Times" pitchFamily="1" charset="0"/>
              </a:rPr>
              <a:t>Lab</a:t>
            </a:r>
            <a:endParaRPr lang="en-US" sz="900" dirty="0">
              <a:solidFill>
                <a:prstClr val="black"/>
              </a:solidFill>
              <a:latin typeface="Times" pitchFamily="1" charset="0"/>
            </a:endParaRPr>
          </a:p>
        </p:txBody>
      </p:sp>
      <p:sp>
        <p:nvSpPr>
          <p:cNvPr id="18" name="TextBox 17"/>
          <p:cNvSpPr txBox="1"/>
          <p:nvPr/>
        </p:nvSpPr>
        <p:spPr>
          <a:xfrm>
            <a:off x="3765593" y="6342162"/>
            <a:ext cx="1126288" cy="230609"/>
          </a:xfrm>
          <a:prstGeom prst="rect">
            <a:avLst/>
          </a:prstGeom>
          <a:solidFill>
            <a:schemeClr val="bg1">
              <a:alpha val="62000"/>
            </a:schemeClr>
          </a:solidFill>
        </p:spPr>
        <p:txBody>
          <a:bodyPr wrap="none" rtlCol="0">
            <a:spAutoFit/>
          </a:bodyPr>
          <a:lstStyle/>
          <a:p>
            <a:pPr eaLnBrk="0" fontAlgn="base" hangingPunct="0">
              <a:spcBef>
                <a:spcPct val="0"/>
              </a:spcBef>
              <a:spcAft>
                <a:spcPct val="0"/>
              </a:spcAft>
            </a:pPr>
            <a:r>
              <a:rPr lang="en-US" sz="1050" dirty="0" err="1">
                <a:solidFill>
                  <a:prstClr val="black"/>
                </a:solidFill>
                <a:latin typeface="Times" pitchFamily="1" charset="0"/>
              </a:rPr>
              <a:t>Mook</a:t>
            </a:r>
            <a:r>
              <a:rPr lang="en-US" sz="1050" dirty="0">
                <a:solidFill>
                  <a:prstClr val="black"/>
                </a:solidFill>
                <a:latin typeface="Times" pitchFamily="1" charset="0"/>
              </a:rPr>
              <a:t> </a:t>
            </a:r>
            <a:r>
              <a:rPr lang="en-US" sz="1050" dirty="0" err="1">
                <a:solidFill>
                  <a:prstClr val="black"/>
                </a:solidFill>
                <a:latin typeface="Times" pitchFamily="1" charset="0"/>
              </a:rPr>
              <a:t>Seafarm</a:t>
            </a:r>
            <a:r>
              <a:rPr lang="en-US" sz="1050" dirty="0">
                <a:solidFill>
                  <a:prstClr val="black"/>
                </a:solidFill>
                <a:latin typeface="Times" pitchFamily="1" charset="0"/>
              </a:rPr>
              <a:t>, ME</a:t>
            </a:r>
          </a:p>
        </p:txBody>
      </p:sp>
      <p:pic>
        <p:nvPicPr>
          <p:cNvPr id="1026" name="Picture 2" descr="http://www.oceanacidification.noaa.gov/sites/oceansacidification/images/dwight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692" y="3784470"/>
            <a:ext cx="1071563" cy="14358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R:\OAP Shared\Logo\Blue logo with NOAA\Logo with NOAA logo\OAP Blue Monochromatic NOAA Logo\OAP Blue Monochromatic NOAA Logo.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47146" y="5235381"/>
            <a:ext cx="1462653" cy="6616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assie\Documents\SugarSync Shared Folders\Ru Morrison\NERACOOS\Communication\Logos and Headers\800_color_NERACOO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9266" y="6061016"/>
            <a:ext cx="1887028" cy="469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5589" r="1381"/>
          <a:stretch/>
        </p:blipFill>
        <p:spPr bwMode="auto">
          <a:xfrm>
            <a:off x="204645" y="1698192"/>
            <a:ext cx="3068754" cy="15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C:\Users\Cassie\Documents\SugarSync Shared Folders\Ru Morrison\NERACOOS\Ocean Acidification\OA Images\necanlogo_new.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7400" y="1509652"/>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3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p:cNvGraphicFramePr/>
          <p:nvPr>
            <p:extLst>
              <p:ext uri="{D42A27DB-BD31-4B8C-83A1-F6EECF244321}">
                <p14:modId xmlns:p14="http://schemas.microsoft.com/office/powerpoint/2010/main" val="327694790"/>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2" descr="C:\Users\Cassie\Desktop\OA-concept-map_bas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1200" y="1676399"/>
            <a:ext cx="5410200" cy="48654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Cassie\Desktop\OA-concept-map_al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1688943"/>
            <a:ext cx="5396250" cy="485287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79361" y="9465"/>
            <a:ext cx="8464639" cy="400110"/>
            <a:chOff x="685800" y="1219200"/>
            <a:chExt cx="8464639" cy="400110"/>
          </a:xfrm>
        </p:grpSpPr>
        <p:sp>
          <p:nvSpPr>
            <p:cNvPr id="18" name="TextBox 17"/>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9" name="TextBox 18"/>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20" name="TextBox 19"/>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22" name="TextBox 21"/>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31" name="Rounded Rectangle 30"/>
          <p:cNvSpPr/>
          <p:nvPr/>
        </p:nvSpPr>
        <p:spPr>
          <a:xfrm flipH="1">
            <a:off x="3429000" y="50990"/>
            <a:ext cx="1905000"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Content Placeholder 1"/>
          <p:cNvSpPr>
            <a:spLocks noGrp="1"/>
          </p:cNvSpPr>
          <p:nvPr>
            <p:ph idx="1"/>
          </p:nvPr>
        </p:nvSpPr>
        <p:spPr>
          <a:xfrm>
            <a:off x="2438400" y="1600200"/>
            <a:ext cx="8229600" cy="4525963"/>
          </a:xfrm>
        </p:spPr>
        <p:txBody>
          <a:bodyPr/>
          <a:lstStyle/>
          <a:p>
            <a:endParaRPr lang="en-US"/>
          </a:p>
        </p:txBody>
      </p:sp>
      <p:pic>
        <p:nvPicPr>
          <p:cNvPr id="21" name="Picture 20" descr="C:\Users\Cassie\Documents\SugarSync Shared Folders\Ru Morrison\NERACOOS\Ocean Acidification\Stakeholder Engagement\Maine Workshop Dec 10 2014\diagram-revised-120814-d.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668" y="1352811"/>
            <a:ext cx="7855038" cy="5334000"/>
          </a:xfrm>
          <a:prstGeom prst="rect">
            <a:avLst/>
          </a:prstGeom>
          <a:noFill/>
          <a:ln>
            <a:solidFill>
              <a:schemeClr val="tx2">
                <a:lumMod val="75000"/>
              </a:schemeClr>
            </a:solidFill>
          </a:ln>
        </p:spPr>
      </p:pic>
    </p:spTree>
    <p:extLst>
      <p:ext uri="{BB962C8B-B14F-4D97-AF65-F5344CB8AC3E}">
        <p14:creationId xmlns:p14="http://schemas.microsoft.com/office/powerpoint/2010/main" val="153346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7395"/>
            <a:ext cx="6919041" cy="689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67400" y="6477000"/>
            <a:ext cx="2286000" cy="369332"/>
          </a:xfrm>
          <a:prstGeom prst="rect">
            <a:avLst/>
          </a:prstGeom>
          <a:noFill/>
        </p:spPr>
        <p:txBody>
          <a:bodyPr wrap="square" rtlCol="0">
            <a:spAutoFit/>
          </a:bodyPr>
          <a:lstStyle/>
          <a:p>
            <a:r>
              <a:rPr lang="en-US" dirty="0" smtClean="0"/>
              <a:t>Climateinterpreter.org</a:t>
            </a:r>
            <a:endParaRPr lang="en-US" dirty="0"/>
          </a:p>
        </p:txBody>
      </p:sp>
    </p:spTree>
    <p:extLst>
      <p:ext uri="{BB962C8B-B14F-4D97-AF65-F5344CB8AC3E}">
        <p14:creationId xmlns:p14="http://schemas.microsoft.com/office/powerpoint/2010/main" val="2461936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p:cNvGraphicFramePr/>
          <p:nvPr>
            <p:extLst>
              <p:ext uri="{D42A27DB-BD31-4B8C-83A1-F6EECF244321}">
                <p14:modId xmlns:p14="http://schemas.microsoft.com/office/powerpoint/2010/main" val="686828774"/>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p:cNvGrpSpPr/>
          <p:nvPr/>
        </p:nvGrpSpPr>
        <p:grpSpPr>
          <a:xfrm>
            <a:off x="679361" y="9465"/>
            <a:ext cx="8464639" cy="400110"/>
            <a:chOff x="685800" y="1219200"/>
            <a:chExt cx="8464639" cy="400110"/>
          </a:xfrm>
        </p:grpSpPr>
        <p:sp>
          <p:nvSpPr>
            <p:cNvPr id="18" name="TextBox 17"/>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9" name="TextBox 18"/>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20" name="TextBox 19"/>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22" name="TextBox 21"/>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31" name="Rounded Rectangle 30"/>
          <p:cNvSpPr/>
          <p:nvPr/>
        </p:nvSpPr>
        <p:spPr>
          <a:xfrm flipH="1">
            <a:off x="3429000" y="50990"/>
            <a:ext cx="1905000"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5967" y="1685795"/>
            <a:ext cx="5571066"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4953000"/>
            <a:ext cx="7924800" cy="1754326"/>
          </a:xfrm>
          <a:prstGeom prst="rect">
            <a:avLst/>
          </a:prstGeom>
          <a:noFill/>
        </p:spPr>
        <p:txBody>
          <a:bodyPr wrap="square" rtlCol="0">
            <a:spAutoFit/>
          </a:bodyPr>
          <a:lstStyle/>
          <a:p>
            <a:r>
              <a:rPr lang="en-US" dirty="0" smtClean="0"/>
              <a:t>When we burn fossil fuels like coal and gas, we release carbon dioxide into the air. The oceans absorb a lot of this carbon dioxide, which changes the ocean’s chemistry. This is called ocean acidification. One result of this change in chemistry is that carbonate- the thing that shellfish use to build their shells- becomes scarce. This means that there will be fewer shellfish in the food chain for other creatures to eat, which then affects the whole ecosystem. </a:t>
            </a:r>
            <a:endParaRPr lang="en-US" dirty="0"/>
          </a:p>
        </p:txBody>
      </p:sp>
    </p:spTree>
    <p:extLst>
      <p:ext uri="{BB962C8B-B14F-4D97-AF65-F5344CB8AC3E}">
        <p14:creationId xmlns:p14="http://schemas.microsoft.com/office/powerpoint/2010/main" val="226397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Cassie\Documents\SugarSync Shared Folders\Ru Morrison\NERACOOS\Ocean Acidification\OA Images\necanlogo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7" name="5-Point Star 16"/>
          <p:cNvSpPr/>
          <p:nvPr/>
        </p:nvSpPr>
        <p:spPr>
          <a:xfrm>
            <a:off x="3531577" y="3215054"/>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362200" y="5506916"/>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2960077" y="53340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3150577" y="46482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3086100" y="4191000"/>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1981200" y="6477000"/>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5334000" y="1752600"/>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0500" y="1795655"/>
            <a:ext cx="2362200" cy="2800767"/>
          </a:xfrm>
          <a:prstGeom prst="rect">
            <a:avLst/>
          </a:prstGeom>
          <a:noFill/>
        </p:spPr>
        <p:txBody>
          <a:bodyPr wrap="square" rtlCol="0">
            <a:spAutoFit/>
          </a:bodyPr>
          <a:lstStyle/>
          <a:p>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Completed:</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Maine</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South Shore Mass</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Rhode Island</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North Shore Mass</a:t>
            </a:r>
          </a:p>
          <a:p>
            <a:endParaRPr lang="en-US" sz="16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Planning:</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Connecticut</a:t>
            </a:r>
            <a:endParaRPr lang="en-US" sz="16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Canada</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New Hampshire</a:t>
            </a:r>
          </a:p>
          <a:p>
            <a:pPr marL="285750" indent="-285750">
              <a:buFont typeface="Arial" panose="020B0604020202020204" pitchFamily="34" charset="0"/>
              <a:buChar char="•"/>
            </a:pPr>
            <a:r>
              <a:rPr lang="en-US" sz="1600"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NY/NJ</a:t>
            </a:r>
            <a:endParaRPr lang="en-US" sz="16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itle 5"/>
          <p:cNvSpPr>
            <a:spLocks noGrp="1"/>
          </p:cNvSpPr>
          <p:nvPr>
            <p:ph type="title"/>
          </p:nvPr>
        </p:nvSpPr>
        <p:spPr/>
        <p:txBody>
          <a:bodyPr/>
          <a:lstStyle/>
          <a:p>
            <a:endParaRPr lang="en-US"/>
          </a:p>
        </p:txBody>
      </p:sp>
      <p:graphicFrame>
        <p:nvGraphicFramePr>
          <p:cNvPr id="9" name="Diagram 8"/>
          <p:cNvGraphicFramePr/>
          <p:nvPr>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a:off x="5334000" y="50990"/>
            <a:ext cx="1810376"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51647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242138935"/>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a:off x="5334000" y="50990"/>
            <a:ext cx="1810376"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nt Placeholder 2"/>
          <p:cNvSpPr>
            <a:spLocks noGrp="1"/>
          </p:cNvSpPr>
          <p:nvPr>
            <p:ph sz="half" idx="1"/>
          </p:nvPr>
        </p:nvSpPr>
        <p:spPr>
          <a:xfrm>
            <a:off x="457200" y="2560637"/>
            <a:ext cx="8382000" cy="4525963"/>
          </a:xfrm>
        </p:spPr>
        <p:txBody>
          <a:bodyPr>
            <a:noAutofit/>
          </a:bodyPr>
          <a:lstStyle/>
          <a:p>
            <a:pPr marL="0" indent="0">
              <a:buNone/>
            </a:pPr>
            <a:r>
              <a:rPr lang="en-US" sz="3200" i="1" dirty="0" smtClean="0">
                <a:solidFill>
                  <a:schemeClr val="tx2">
                    <a:lumMod val="50000"/>
                  </a:schemeClr>
                </a:solidFill>
              </a:rPr>
              <a:t>Purpose: </a:t>
            </a:r>
            <a:r>
              <a:rPr lang="en-US" sz="3200" b="1" i="1" dirty="0" smtClean="0">
                <a:solidFill>
                  <a:schemeClr val="tx2">
                    <a:lumMod val="50000"/>
                  </a:schemeClr>
                </a:solidFill>
              </a:rPr>
              <a:t>to </a:t>
            </a:r>
            <a:r>
              <a:rPr lang="en-US" sz="3200" b="1" i="1" dirty="0">
                <a:solidFill>
                  <a:schemeClr val="tx2">
                    <a:lumMod val="50000"/>
                  </a:schemeClr>
                </a:solidFill>
              </a:rPr>
              <a:t>inform and learn from fishermen, </a:t>
            </a:r>
            <a:r>
              <a:rPr lang="en-US" sz="3200" b="1" i="1" dirty="0" err="1">
                <a:solidFill>
                  <a:schemeClr val="tx2">
                    <a:lumMod val="50000"/>
                  </a:schemeClr>
                </a:solidFill>
              </a:rPr>
              <a:t>aquaculturists</a:t>
            </a:r>
            <a:r>
              <a:rPr lang="en-US" sz="3200" b="1" i="1" dirty="0">
                <a:solidFill>
                  <a:schemeClr val="tx2">
                    <a:lumMod val="50000"/>
                  </a:schemeClr>
                </a:solidFill>
              </a:rPr>
              <a:t>, and coastal water quality groups regarding Ocean and Coastal Acidification</a:t>
            </a:r>
            <a:r>
              <a:rPr lang="en-US" sz="3200" b="1" i="1" dirty="0" smtClean="0">
                <a:solidFill>
                  <a:schemeClr val="tx2">
                    <a:lumMod val="50000"/>
                  </a:schemeClr>
                </a:solidFill>
              </a:rPr>
              <a:t>.</a:t>
            </a:r>
            <a:endParaRPr lang="en-US" sz="3200" i="1" dirty="0">
              <a:solidFill>
                <a:schemeClr val="tx2">
                  <a:lumMod val="50000"/>
                </a:schemeClr>
              </a:solidFill>
            </a:endParaRPr>
          </a:p>
        </p:txBody>
      </p:sp>
    </p:spTree>
    <p:extLst>
      <p:ext uri="{BB962C8B-B14F-4D97-AF65-F5344CB8AC3E}">
        <p14:creationId xmlns:p14="http://schemas.microsoft.com/office/powerpoint/2010/main" val="3463004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17203" t="9340" r="18375"/>
          <a:stretch/>
        </p:blipFill>
        <p:spPr>
          <a:xfrm>
            <a:off x="4267200" y="3655520"/>
            <a:ext cx="4879573" cy="3659680"/>
          </a:xfrm>
          <a:prstGeom prst="rect">
            <a:avLst/>
          </a:prstGeom>
        </p:spPr>
      </p:pic>
      <p:graphicFrame>
        <p:nvGraphicFramePr>
          <p:cNvPr id="9" name="Diagram 8"/>
          <p:cNvGraphicFramePr/>
          <p:nvPr>
            <p:extLst>
              <p:ext uri="{D42A27DB-BD31-4B8C-83A1-F6EECF244321}">
                <p14:modId xmlns:p14="http://schemas.microsoft.com/office/powerpoint/2010/main" val="1332381252"/>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a:off x="5334000" y="50990"/>
            <a:ext cx="1810376"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nt Placeholder 2"/>
          <p:cNvSpPr>
            <a:spLocks noGrp="1"/>
          </p:cNvSpPr>
          <p:nvPr>
            <p:ph sz="half" idx="1"/>
          </p:nvPr>
        </p:nvSpPr>
        <p:spPr>
          <a:xfrm>
            <a:off x="457200" y="3581400"/>
            <a:ext cx="3828104" cy="1600200"/>
          </a:xfrm>
        </p:spPr>
        <p:txBody>
          <a:bodyPr>
            <a:noAutofit/>
          </a:bodyPr>
          <a:lstStyle/>
          <a:p>
            <a:pPr marL="0" indent="0">
              <a:buNone/>
            </a:pPr>
            <a:endParaRPr lang="en-US" i="1" dirty="0" smtClean="0">
              <a:solidFill>
                <a:schemeClr val="tx2">
                  <a:lumMod val="50000"/>
                </a:schemeClr>
              </a:solidFill>
            </a:endParaRPr>
          </a:p>
          <a:p>
            <a:pPr lvl="0"/>
            <a:r>
              <a:rPr lang="en-US" sz="2400" dirty="0" smtClean="0"/>
              <a:t>Great potential for partnerships for long term monitoring among many different researching groups and bodies. </a:t>
            </a:r>
          </a:p>
          <a:p>
            <a:pPr marL="0" indent="0">
              <a:buNone/>
            </a:pPr>
            <a:endParaRPr lang="en-US" i="1" dirty="0">
              <a:solidFill>
                <a:schemeClr val="tx2">
                  <a:lumMod val="50000"/>
                </a:schemeClr>
              </a:solidFill>
            </a:endParaRPr>
          </a:p>
        </p:txBody>
      </p:sp>
      <p:sp>
        <p:nvSpPr>
          <p:cNvPr id="17" name="Content Placeholder 2"/>
          <p:cNvSpPr>
            <a:spLocks noGrp="1"/>
          </p:cNvSpPr>
          <p:nvPr>
            <p:ph sz="half" idx="1"/>
          </p:nvPr>
        </p:nvSpPr>
        <p:spPr>
          <a:xfrm>
            <a:off x="457200" y="1447800"/>
            <a:ext cx="8382000" cy="4525963"/>
          </a:xfrm>
        </p:spPr>
        <p:txBody>
          <a:bodyPr>
            <a:noAutofit/>
          </a:bodyPr>
          <a:lstStyle/>
          <a:p>
            <a:pPr marL="0" indent="0">
              <a:buNone/>
            </a:pPr>
            <a:r>
              <a:rPr lang="en-US" i="1" dirty="0" smtClean="0">
                <a:solidFill>
                  <a:schemeClr val="tx2">
                    <a:lumMod val="50000"/>
                  </a:schemeClr>
                </a:solidFill>
              </a:rPr>
              <a:t>Maine</a:t>
            </a:r>
          </a:p>
          <a:p>
            <a:pPr lvl="0"/>
            <a:r>
              <a:rPr lang="en-US" sz="2400" dirty="0" smtClean="0"/>
              <a:t>Popular wording: “a </a:t>
            </a:r>
            <a:r>
              <a:rPr lang="en-US" sz="2400" dirty="0"/>
              <a:t>lack of awareness” and “many unknowns”</a:t>
            </a:r>
          </a:p>
          <a:p>
            <a:pPr lvl="0"/>
            <a:r>
              <a:rPr lang="en-US" sz="2400" dirty="0"/>
              <a:t>The challenge of </a:t>
            </a:r>
            <a:r>
              <a:rPr lang="en-US" sz="2400" dirty="0" smtClean="0"/>
              <a:t>OCA </a:t>
            </a:r>
            <a:r>
              <a:rPr lang="en-US" sz="2400" dirty="0"/>
              <a:t>is extremely </a:t>
            </a:r>
            <a:r>
              <a:rPr lang="en-US" sz="2400" dirty="0" smtClean="0"/>
              <a:t>complex – especially when adding storms and runoff to the conversation</a:t>
            </a:r>
            <a:endParaRPr lang="en-US" sz="2400" dirty="0"/>
          </a:p>
          <a:p>
            <a:pPr lvl="0"/>
            <a:r>
              <a:rPr lang="en-US" sz="2400" dirty="0" smtClean="0"/>
              <a:t>Concern </a:t>
            </a:r>
            <a:r>
              <a:rPr lang="en-US" sz="2400" dirty="0"/>
              <a:t>that </a:t>
            </a:r>
            <a:r>
              <a:rPr lang="en-US" sz="2400" dirty="0" smtClean="0"/>
              <a:t>research efforts </a:t>
            </a:r>
            <a:r>
              <a:rPr lang="en-US" sz="2400" dirty="0"/>
              <a:t>are disjointed</a:t>
            </a:r>
          </a:p>
          <a:p>
            <a:pPr lvl="0"/>
            <a:r>
              <a:rPr lang="en-US" sz="2400" dirty="0" smtClean="0"/>
              <a:t>Want practical solutions</a:t>
            </a:r>
          </a:p>
        </p:txBody>
      </p:sp>
    </p:spTree>
    <p:extLst>
      <p:ext uri="{BB962C8B-B14F-4D97-AF65-F5344CB8AC3E}">
        <p14:creationId xmlns:p14="http://schemas.microsoft.com/office/powerpoint/2010/main" val="844292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18" t="13151" r="35713" b="7201"/>
          <a:stretch/>
        </p:blipFill>
        <p:spPr bwMode="auto">
          <a:xfrm>
            <a:off x="6553200" y="2057400"/>
            <a:ext cx="2540001"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69636719"/>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a:off x="5334000" y="50990"/>
            <a:ext cx="1810376"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nt Placeholder 2"/>
          <p:cNvSpPr>
            <a:spLocks noGrp="1"/>
          </p:cNvSpPr>
          <p:nvPr>
            <p:ph sz="half" idx="1"/>
          </p:nvPr>
        </p:nvSpPr>
        <p:spPr>
          <a:xfrm>
            <a:off x="457199" y="1417637"/>
            <a:ext cx="6172201" cy="4525963"/>
          </a:xfrm>
        </p:spPr>
        <p:txBody>
          <a:bodyPr>
            <a:noAutofit/>
          </a:bodyPr>
          <a:lstStyle/>
          <a:p>
            <a:pPr marL="0" indent="0">
              <a:buNone/>
            </a:pPr>
            <a:r>
              <a:rPr lang="en-US" sz="3200" i="1" dirty="0" smtClean="0">
                <a:solidFill>
                  <a:schemeClr val="tx2">
                    <a:lumMod val="50000"/>
                  </a:schemeClr>
                </a:solidFill>
              </a:rPr>
              <a:t>South Shore Massachusetts</a:t>
            </a:r>
          </a:p>
          <a:p>
            <a:r>
              <a:rPr lang="en-US" sz="2400" dirty="0"/>
              <a:t>Popular wording:  “do not fully understand” and “lack understanding of</a:t>
            </a:r>
            <a:r>
              <a:rPr lang="en-US" sz="2400" dirty="0" smtClean="0"/>
              <a:t>…” </a:t>
            </a:r>
            <a:endParaRPr lang="en-US" sz="2400" dirty="0"/>
          </a:p>
          <a:p>
            <a:pPr lvl="0"/>
            <a:r>
              <a:rPr lang="en-US" sz="2400" dirty="0" smtClean="0"/>
              <a:t>Multiple </a:t>
            </a:r>
            <a:r>
              <a:rPr lang="en-US" sz="2400" dirty="0"/>
              <a:t>stressors: the link between them all</a:t>
            </a:r>
          </a:p>
          <a:p>
            <a:pPr lvl="0"/>
            <a:r>
              <a:rPr lang="en-US" sz="2400" dirty="0"/>
              <a:t>Want more research on acidified mud</a:t>
            </a:r>
          </a:p>
          <a:p>
            <a:pPr lvl="0"/>
            <a:r>
              <a:rPr lang="en-US" sz="2400" dirty="0"/>
              <a:t>Concern for lack of mitigation solutions</a:t>
            </a:r>
          </a:p>
          <a:p>
            <a:pPr lvl="0"/>
            <a:r>
              <a:rPr lang="en-US" sz="2400" dirty="0" smtClean="0"/>
              <a:t>Recognize </a:t>
            </a:r>
            <a:r>
              <a:rPr lang="en-US" sz="2400" dirty="0"/>
              <a:t>the need for, and want to be part of collaborative research efforts</a:t>
            </a:r>
          </a:p>
          <a:p>
            <a:pPr lvl="0"/>
            <a:r>
              <a:rPr lang="en-US" sz="2400" dirty="0"/>
              <a:t>Need funding</a:t>
            </a:r>
          </a:p>
          <a:p>
            <a:pPr lvl="0"/>
            <a:r>
              <a:rPr lang="en-US" sz="2400" dirty="0"/>
              <a:t>“The goal should be to communicate with the public in a way that causes or inspires them to change behavior and spend money on solutions”</a:t>
            </a:r>
          </a:p>
          <a:p>
            <a:pPr marL="0" indent="0">
              <a:buNone/>
            </a:pPr>
            <a:endParaRPr lang="en-US" sz="3200" i="1" dirty="0">
              <a:solidFill>
                <a:schemeClr val="tx2">
                  <a:lumMod val="50000"/>
                </a:schemeClr>
              </a:solidFill>
            </a:endParaRPr>
          </a:p>
        </p:txBody>
      </p:sp>
    </p:spTree>
    <p:extLst>
      <p:ext uri="{BB962C8B-B14F-4D97-AF65-F5344CB8AC3E}">
        <p14:creationId xmlns:p14="http://schemas.microsoft.com/office/powerpoint/2010/main" val="42787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69636719"/>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a:off x="5334000" y="50990"/>
            <a:ext cx="1810376"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nt Placeholder 2"/>
          <p:cNvSpPr>
            <a:spLocks noGrp="1"/>
          </p:cNvSpPr>
          <p:nvPr>
            <p:ph sz="half" idx="1"/>
          </p:nvPr>
        </p:nvSpPr>
        <p:spPr>
          <a:xfrm>
            <a:off x="457200" y="1417637"/>
            <a:ext cx="8382000" cy="4525963"/>
          </a:xfrm>
        </p:spPr>
        <p:txBody>
          <a:bodyPr>
            <a:noAutofit/>
          </a:bodyPr>
          <a:lstStyle/>
          <a:p>
            <a:pPr marL="0" indent="0">
              <a:buNone/>
            </a:pPr>
            <a:r>
              <a:rPr lang="en-US" sz="3200" i="1" dirty="0" smtClean="0">
                <a:solidFill>
                  <a:schemeClr val="tx2">
                    <a:lumMod val="50000"/>
                  </a:schemeClr>
                </a:solidFill>
              </a:rPr>
              <a:t>Rhode Island</a:t>
            </a:r>
          </a:p>
          <a:p>
            <a:pPr lvl="0"/>
            <a:r>
              <a:rPr lang="en-US" sz="2400" dirty="0"/>
              <a:t>Need more research on the impacts of biota, eventual/potential ecosystem impacts, and acidified mud. </a:t>
            </a:r>
          </a:p>
          <a:p>
            <a:pPr lvl="0"/>
            <a:r>
              <a:rPr lang="en-US" sz="2400" dirty="0"/>
              <a:t>Questions raised about understanding coastal acidification and its role in the multiple stressors puzzle</a:t>
            </a:r>
          </a:p>
          <a:p>
            <a:pPr lvl="0"/>
            <a:r>
              <a:rPr lang="en-US" sz="2400" dirty="0"/>
              <a:t>Translation of the science (good science), through outreach and education efforts. </a:t>
            </a:r>
          </a:p>
          <a:p>
            <a:pPr marL="0" indent="0">
              <a:buNone/>
            </a:pPr>
            <a:endParaRPr lang="en-US" sz="3200" i="1" dirty="0">
              <a:solidFill>
                <a:schemeClr val="tx2">
                  <a:lumMod val="50000"/>
                </a:schemeClr>
              </a:solidFill>
            </a:endParaRPr>
          </a:p>
        </p:txBody>
      </p:sp>
      <p:pic>
        <p:nvPicPr>
          <p:cNvPr id="4098" name="Picture 2" descr="C:\Users\Cassie\Documents\SugarSync Shared Folders\Ru Morrison\NERACOOS\Ocean Acidification\Stakeholder Engagement\Rhode Island Workshop 2015\Photos\DSC_30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92" t="35519" r="10899" b="4404"/>
          <a:stretch/>
        </p:blipFill>
        <p:spPr bwMode="auto">
          <a:xfrm>
            <a:off x="4151101" y="4343400"/>
            <a:ext cx="4992899" cy="251460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a:spLocks noGrp="1"/>
          </p:cNvSpPr>
          <p:nvPr>
            <p:ph sz="half" idx="1"/>
          </p:nvPr>
        </p:nvSpPr>
        <p:spPr>
          <a:xfrm>
            <a:off x="457200" y="4313237"/>
            <a:ext cx="3693901" cy="4525963"/>
          </a:xfrm>
        </p:spPr>
        <p:txBody>
          <a:bodyPr>
            <a:noAutofit/>
          </a:bodyPr>
          <a:lstStyle/>
          <a:p>
            <a:pPr lvl="0"/>
            <a:r>
              <a:rPr lang="en-US" sz="2400" dirty="0" smtClean="0"/>
              <a:t>Future </a:t>
            </a:r>
            <a:r>
              <a:rPr lang="en-US" sz="2400" dirty="0"/>
              <a:t>monitoring needs to be done in a targeted </a:t>
            </a:r>
            <a:r>
              <a:rPr lang="en-US" sz="2400" dirty="0" smtClean="0"/>
              <a:t>manner </a:t>
            </a:r>
            <a:r>
              <a:rPr lang="en-US" sz="2400" dirty="0"/>
              <a:t>to cover gaps, and existing monitoring should be maintained; </a:t>
            </a:r>
            <a:r>
              <a:rPr lang="en-US" sz="2400" dirty="0" smtClean="0"/>
              <a:t>“</a:t>
            </a:r>
            <a:r>
              <a:rPr lang="en-US" sz="2400" dirty="0"/>
              <a:t>Let’s not lose what we have” </a:t>
            </a:r>
          </a:p>
          <a:p>
            <a:pPr marL="0" indent="0">
              <a:buNone/>
            </a:pPr>
            <a:endParaRPr lang="en-US" sz="3200" i="1" dirty="0">
              <a:solidFill>
                <a:schemeClr val="tx2">
                  <a:lumMod val="50000"/>
                </a:schemeClr>
              </a:solidFill>
            </a:endParaRPr>
          </a:p>
        </p:txBody>
      </p:sp>
    </p:spTree>
    <p:extLst>
      <p:ext uri="{BB962C8B-B14F-4D97-AF65-F5344CB8AC3E}">
        <p14:creationId xmlns:p14="http://schemas.microsoft.com/office/powerpoint/2010/main" val="4278734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79298175"/>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a:off x="5334000" y="50990"/>
            <a:ext cx="1810376"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nt Placeholder 2"/>
          <p:cNvSpPr>
            <a:spLocks noGrp="1"/>
          </p:cNvSpPr>
          <p:nvPr>
            <p:ph sz="half" idx="1"/>
          </p:nvPr>
        </p:nvSpPr>
        <p:spPr>
          <a:xfrm>
            <a:off x="457200" y="1417637"/>
            <a:ext cx="8382000" cy="4525963"/>
          </a:xfrm>
        </p:spPr>
        <p:txBody>
          <a:bodyPr>
            <a:noAutofit/>
          </a:bodyPr>
          <a:lstStyle/>
          <a:p>
            <a:pPr marL="0" indent="0">
              <a:buNone/>
            </a:pPr>
            <a:r>
              <a:rPr lang="en-US" sz="3200" i="1" dirty="0" smtClean="0">
                <a:solidFill>
                  <a:schemeClr val="tx2">
                    <a:lumMod val="50000"/>
                  </a:schemeClr>
                </a:solidFill>
              </a:rPr>
              <a:t>Summary so far</a:t>
            </a:r>
          </a:p>
          <a:p>
            <a:pPr lvl="0"/>
            <a:r>
              <a:rPr lang="en-US" sz="3200" i="1" dirty="0" smtClean="0">
                <a:solidFill>
                  <a:schemeClr val="tx2">
                    <a:lumMod val="50000"/>
                  </a:schemeClr>
                </a:solidFill>
              </a:rPr>
              <a:t>Need to translate the connections of OCA in the context of climate change and its role in a multiple stressor environment</a:t>
            </a:r>
          </a:p>
          <a:p>
            <a:pPr lvl="0"/>
            <a:r>
              <a:rPr lang="en-US" sz="3200" i="1" dirty="0" smtClean="0">
                <a:solidFill>
                  <a:schemeClr val="tx2">
                    <a:lumMod val="50000"/>
                  </a:schemeClr>
                </a:solidFill>
              </a:rPr>
              <a:t>Need to identify risks and make recommendations for each industry group</a:t>
            </a:r>
          </a:p>
          <a:p>
            <a:pPr lvl="0"/>
            <a:r>
              <a:rPr lang="en-US" sz="3200" i="1" dirty="0" smtClean="0">
                <a:solidFill>
                  <a:schemeClr val="tx2">
                    <a:lumMod val="50000"/>
                  </a:schemeClr>
                </a:solidFill>
              </a:rPr>
              <a:t>Need more monitoring and research</a:t>
            </a:r>
          </a:p>
          <a:p>
            <a:pPr lvl="0"/>
            <a:r>
              <a:rPr lang="en-US" sz="3200" i="1" dirty="0" smtClean="0">
                <a:solidFill>
                  <a:schemeClr val="tx2">
                    <a:lumMod val="50000"/>
                  </a:schemeClr>
                </a:solidFill>
              </a:rPr>
              <a:t>…which needs to be </a:t>
            </a:r>
            <a:r>
              <a:rPr lang="en-US" sz="3200" i="1" u="sng" dirty="0" smtClean="0">
                <a:solidFill>
                  <a:schemeClr val="tx2">
                    <a:lumMod val="50000"/>
                  </a:schemeClr>
                </a:solidFill>
              </a:rPr>
              <a:t>coordinated</a:t>
            </a:r>
            <a:r>
              <a:rPr lang="en-US" sz="3200" i="1" dirty="0" smtClean="0">
                <a:solidFill>
                  <a:schemeClr val="tx2">
                    <a:lumMod val="50000"/>
                  </a:schemeClr>
                </a:solidFill>
              </a:rPr>
              <a:t> </a:t>
            </a:r>
          </a:p>
          <a:p>
            <a:pPr lvl="0"/>
            <a:r>
              <a:rPr lang="en-US" sz="3200" i="1" dirty="0" smtClean="0">
                <a:solidFill>
                  <a:schemeClr val="tx2">
                    <a:lumMod val="50000"/>
                  </a:schemeClr>
                </a:solidFill>
              </a:rPr>
              <a:t>Need to improve and expand monitoring so we are collecting high quality (long term) data</a:t>
            </a:r>
          </a:p>
          <a:p>
            <a:pPr lvl="0"/>
            <a:endParaRPr lang="en-US" sz="2400" dirty="0" smtClean="0"/>
          </a:p>
        </p:txBody>
      </p:sp>
    </p:spTree>
    <p:extLst>
      <p:ext uri="{BB962C8B-B14F-4D97-AF65-F5344CB8AC3E}">
        <p14:creationId xmlns:p14="http://schemas.microsoft.com/office/powerpoint/2010/main" val="3965306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Inventory of Monitoring for OCA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5009815"/>
              </p:ext>
            </p:extLst>
          </p:nvPr>
        </p:nvGraphicFramePr>
        <p:xfrm>
          <a:off x="228600" y="1371600"/>
          <a:ext cx="8534394" cy="5287957"/>
        </p:xfrm>
        <a:graphic>
          <a:graphicData uri="http://schemas.openxmlformats.org/drawingml/2006/table">
            <a:tbl>
              <a:tblPr>
                <a:tableStyleId>{5C22544A-7EE6-4342-B048-85BDC9FD1C3A}</a:tableStyleId>
              </a:tblPr>
              <a:tblGrid>
                <a:gridCol w="1015552"/>
                <a:gridCol w="517892"/>
                <a:gridCol w="497660"/>
                <a:gridCol w="717495"/>
                <a:gridCol w="918447"/>
                <a:gridCol w="821343"/>
                <a:gridCol w="659503"/>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gridCol w="125426"/>
              </a:tblGrid>
              <a:tr h="693504">
                <a:tc>
                  <a:txBody>
                    <a:bodyPr/>
                    <a:lstStyle/>
                    <a:p>
                      <a:pPr algn="ctr" fontAlgn="ctr"/>
                      <a:r>
                        <a:rPr lang="en-US" sz="500" b="1" u="none" strike="noStrike" dirty="0">
                          <a:effectLst/>
                        </a:rPr>
                        <a:t>Monitoring Program Name</a:t>
                      </a:r>
                      <a:endParaRPr lang="en-US" sz="500" b="1" i="0" u="none" strike="noStrike" dirty="0">
                        <a:solidFill>
                          <a:srgbClr val="000000"/>
                        </a:solidFill>
                        <a:effectLst/>
                        <a:latin typeface="Calibri"/>
                      </a:endParaRPr>
                    </a:p>
                  </a:txBody>
                  <a:tcPr marL="0" marR="0" marT="0" marB="0" anchor="ctr"/>
                </a:tc>
                <a:tc>
                  <a:txBody>
                    <a:bodyPr/>
                    <a:lstStyle/>
                    <a:p>
                      <a:pPr algn="ctr" fontAlgn="ctr"/>
                      <a:r>
                        <a:rPr lang="en-US" sz="500" b="1" u="none" strike="noStrike" dirty="0">
                          <a:effectLst/>
                        </a:rPr>
                        <a:t>Organization Name</a:t>
                      </a:r>
                      <a:endParaRPr lang="en-US" sz="500" b="1" i="0" u="none" strike="noStrike" dirty="0">
                        <a:solidFill>
                          <a:srgbClr val="000000"/>
                        </a:solidFill>
                        <a:effectLst/>
                        <a:latin typeface="Calibri"/>
                      </a:endParaRPr>
                    </a:p>
                  </a:txBody>
                  <a:tcPr marL="0" marR="0" marT="0" marB="0" anchor="ctr"/>
                </a:tc>
                <a:tc>
                  <a:txBody>
                    <a:bodyPr/>
                    <a:lstStyle/>
                    <a:p>
                      <a:pPr algn="ctr" fontAlgn="ctr"/>
                      <a:r>
                        <a:rPr lang="en-US" sz="500" b="1" u="none" strike="noStrike" dirty="0">
                          <a:effectLst/>
                        </a:rPr>
                        <a:t>State/Province</a:t>
                      </a:r>
                      <a:endParaRPr lang="en-US" sz="500" b="1" i="0" u="none" strike="noStrike" dirty="0">
                        <a:solidFill>
                          <a:srgbClr val="000000"/>
                        </a:solidFill>
                        <a:effectLst/>
                        <a:latin typeface="Calibri"/>
                      </a:endParaRPr>
                    </a:p>
                  </a:txBody>
                  <a:tcPr marL="0" marR="0" marT="0" marB="0" anchor="ctr"/>
                </a:tc>
                <a:tc>
                  <a:txBody>
                    <a:bodyPr/>
                    <a:lstStyle/>
                    <a:p>
                      <a:pPr algn="ctr" fontAlgn="ctr"/>
                      <a:r>
                        <a:rPr lang="en-US" sz="500" b="1" u="none" strike="noStrike">
                          <a:effectLst/>
                        </a:rPr>
                        <a:t>Monitoring Location</a:t>
                      </a:r>
                      <a:endParaRPr lang="en-US" sz="500" b="1" i="0" u="none" strike="noStrike">
                        <a:solidFill>
                          <a:srgbClr val="000000"/>
                        </a:solidFill>
                        <a:effectLst/>
                        <a:latin typeface="Calibri"/>
                      </a:endParaRPr>
                    </a:p>
                  </a:txBody>
                  <a:tcPr marL="0" marR="0" marT="0" marB="0" anchor="ctr"/>
                </a:tc>
                <a:tc>
                  <a:txBody>
                    <a:bodyPr/>
                    <a:lstStyle/>
                    <a:p>
                      <a:pPr algn="ctr" fontAlgn="ctr"/>
                      <a:r>
                        <a:rPr lang="en-US" sz="500" b="1" u="none" strike="noStrike">
                          <a:effectLst/>
                        </a:rPr>
                        <a:t>Notes on frequncy of monitoring </a:t>
                      </a:r>
                      <a:endParaRPr lang="en-US" sz="500" b="1" i="0" u="none" strike="noStrike">
                        <a:solidFill>
                          <a:srgbClr val="000000"/>
                        </a:solidFill>
                        <a:effectLst/>
                        <a:latin typeface="Calibri"/>
                      </a:endParaRPr>
                    </a:p>
                  </a:txBody>
                  <a:tcPr marL="0" marR="0" marT="0" marB="0" anchor="ctr"/>
                </a:tc>
                <a:tc>
                  <a:txBody>
                    <a:bodyPr/>
                    <a:lstStyle/>
                    <a:p>
                      <a:pPr algn="ctr" fontAlgn="ctr"/>
                      <a:r>
                        <a:rPr lang="en-US" sz="500" b="1" u="none" strike="noStrike">
                          <a:effectLst/>
                        </a:rPr>
                        <a:t>Link for more information</a:t>
                      </a:r>
                      <a:endParaRPr lang="en-US" sz="500" b="1" i="0" u="none" strike="noStrike">
                        <a:solidFill>
                          <a:srgbClr val="000000"/>
                        </a:solidFill>
                        <a:effectLst/>
                        <a:latin typeface="Calibri"/>
                      </a:endParaRPr>
                    </a:p>
                  </a:txBody>
                  <a:tcPr marL="0" marR="0" marT="0" marB="0" anchor="ctr"/>
                </a:tc>
                <a:tc>
                  <a:txBody>
                    <a:bodyPr/>
                    <a:lstStyle/>
                    <a:p>
                      <a:pPr algn="ctr" fontAlgn="ctr"/>
                      <a:r>
                        <a:rPr lang="en-US" sz="500" b="1" u="none" strike="noStrike">
                          <a:effectLst/>
                        </a:rPr>
                        <a:t>Contact Information</a:t>
                      </a:r>
                      <a:endParaRPr lang="en-US" sz="500" b="1" i="0" u="none" strike="noStrike">
                        <a:solidFill>
                          <a:srgbClr val="000000"/>
                        </a:solidFill>
                        <a:effectLst/>
                        <a:latin typeface="Calibri"/>
                      </a:endParaRPr>
                    </a:p>
                  </a:txBody>
                  <a:tcPr marL="0" marR="0" marT="0" marB="0" anchor="ctr"/>
                </a:tc>
                <a:tc>
                  <a:txBody>
                    <a:bodyPr/>
                    <a:lstStyle/>
                    <a:p>
                      <a:pPr algn="ctr" fontAlgn="ctr"/>
                      <a:r>
                        <a:rPr lang="en-US" sz="500" b="1" u="none" strike="noStrike">
                          <a:effectLst/>
                        </a:rPr>
                        <a:t>pH</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pCO2</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DIC</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TA</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temperature</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salinity</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"nutrients" </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dirty="0">
                          <a:effectLst/>
                        </a:rPr>
                        <a:t>nitrate</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a:effectLst/>
                        </a:rPr>
                        <a:t>nitrite</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dirty="0">
                          <a:effectLst/>
                        </a:rPr>
                        <a:t>phosphate</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a:effectLst/>
                        </a:rPr>
                        <a:t>orthosilicic acid</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DIN</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silicate</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POC</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PIC</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DOC</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dirty="0">
                          <a:effectLst/>
                        </a:rPr>
                        <a:t>C14 primary productivity</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a:effectLst/>
                        </a:rPr>
                        <a:t>C14 calcification</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plankton</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dirty="0" err="1">
                          <a:effectLst/>
                        </a:rPr>
                        <a:t>chl</a:t>
                      </a:r>
                      <a:r>
                        <a:rPr lang="en-US" sz="500" b="1" u="none" strike="noStrike" dirty="0">
                          <a:effectLst/>
                        </a:rPr>
                        <a:t>-a </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a:effectLst/>
                        </a:rPr>
                        <a:t>DO</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a:effectLst/>
                        </a:rPr>
                        <a:t>turbidity</a:t>
                      </a:r>
                      <a:endParaRPr lang="en-US" sz="500" b="1" i="0" u="none" strike="noStrike">
                        <a:solidFill>
                          <a:srgbClr val="000000"/>
                        </a:solidFill>
                        <a:effectLst/>
                        <a:latin typeface="Calibri"/>
                      </a:endParaRPr>
                    </a:p>
                  </a:txBody>
                  <a:tcPr marL="0" marR="0" marT="0" marB="0" vert="vert270" anchor="ctr"/>
                </a:tc>
                <a:tc>
                  <a:txBody>
                    <a:bodyPr/>
                    <a:lstStyle/>
                    <a:p>
                      <a:pPr algn="ctr" fontAlgn="ctr"/>
                      <a:r>
                        <a:rPr lang="en-US" sz="500" b="1" u="none" strike="noStrike" dirty="0">
                          <a:effectLst/>
                        </a:rPr>
                        <a:t>TON</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dirty="0" err="1">
                          <a:effectLst/>
                        </a:rPr>
                        <a:t>Pheophytin</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dirty="0">
                          <a:effectLst/>
                        </a:rPr>
                        <a:t>DON</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dirty="0">
                          <a:effectLst/>
                        </a:rPr>
                        <a:t>E. coli</a:t>
                      </a:r>
                      <a:endParaRPr lang="en-US" sz="500" b="1" i="0" u="none" strike="noStrike" dirty="0">
                        <a:solidFill>
                          <a:srgbClr val="000000"/>
                        </a:solidFill>
                        <a:effectLst/>
                        <a:latin typeface="Calibri"/>
                      </a:endParaRPr>
                    </a:p>
                  </a:txBody>
                  <a:tcPr marL="0" marR="0" marT="0" marB="0" vert="vert270" anchor="ctr"/>
                </a:tc>
                <a:tc>
                  <a:txBody>
                    <a:bodyPr/>
                    <a:lstStyle/>
                    <a:p>
                      <a:pPr algn="ctr" fontAlgn="ctr"/>
                      <a:r>
                        <a:rPr lang="en-US" sz="500" b="1" u="none" strike="noStrike" dirty="0">
                          <a:effectLst/>
                        </a:rPr>
                        <a:t>TDN</a:t>
                      </a:r>
                      <a:endParaRPr lang="en-US" sz="500" b="1" i="0" u="none" strike="noStrike" dirty="0">
                        <a:solidFill>
                          <a:srgbClr val="000000"/>
                        </a:solidFill>
                        <a:effectLst/>
                        <a:latin typeface="Calibri"/>
                      </a:endParaRPr>
                    </a:p>
                  </a:txBody>
                  <a:tcPr marL="0" marR="0" marT="0" marB="0" vert="vert270" anchor="ctr"/>
                </a:tc>
              </a:tr>
              <a:tr h="433441">
                <a:tc>
                  <a:txBody>
                    <a:bodyPr/>
                    <a:lstStyle/>
                    <a:p>
                      <a:pPr algn="ctr" fontAlgn="ctr"/>
                      <a:r>
                        <a:rPr lang="en-US" sz="400" u="none" strike="noStrike">
                          <a:effectLst/>
                        </a:rPr>
                        <a:t>Shelf-wide Plankton Surveys (Eco-Mon)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NOAA NEFSC</a:t>
                      </a:r>
                      <a:endParaRPr lang="en-US" sz="400" b="0" i="0" u="none" strike="noStrike">
                        <a:solidFill>
                          <a:srgbClr val="000000"/>
                        </a:solidFill>
                        <a:effectLst/>
                        <a:latin typeface="Calibri"/>
                      </a:endParaRPr>
                    </a:p>
                  </a:txBody>
                  <a:tcPr marL="0" marR="0" marT="0" marB="0" anchor="ctr"/>
                </a:tc>
                <a:tc>
                  <a:txBody>
                    <a:bodyPr/>
                    <a:lstStyle/>
                    <a:p>
                      <a:pPr algn="ctr" fontAlgn="ctr"/>
                      <a:r>
                        <a:rPr lang="it-IT" sz="400" u="none" strike="noStrike">
                          <a:effectLst/>
                        </a:rPr>
                        <a:t>NS, NB, ME, NH, MA, RI, CT </a:t>
                      </a:r>
                      <a:endParaRPr lang="it-IT"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over the continental shelf from Cape Hatteras, NC to Cape Sable, NS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Cruise runs 2-3 times per year. pCO2, pH, temp, sal, and chl-a are continuously monitored during cruises. All other parameters are discretely sampled.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r>
              <a:tr h="346751">
                <a:tc>
                  <a:txBody>
                    <a:bodyPr/>
                    <a:lstStyle/>
                    <a:p>
                      <a:pPr algn="ctr" fontAlgn="ctr"/>
                      <a:r>
                        <a:rPr lang="en-US" sz="400" u="none" strike="noStrike">
                          <a:effectLst/>
                        </a:rPr>
                        <a:t>OOI Maintanance/Deployment Cruise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WHOI</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from WHOI out to the shelfbreak of the South New England Shelf</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Cruise runs twice per year. Carbonate parameters are measured discretely at varying locations along the way.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606816">
                <a:tc>
                  <a:txBody>
                    <a:bodyPr/>
                    <a:lstStyle/>
                    <a:p>
                      <a:pPr algn="ctr" fontAlgn="ctr"/>
                      <a:r>
                        <a:rPr lang="en-US" sz="400" u="none" strike="noStrike">
                          <a:effectLst/>
                        </a:rPr>
                        <a:t>Martha's Vinyard Coastal Observatory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WHOI</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near South Beach in Edgartown, MA - OA monitoring probes are at the offshore subsurface (12-m depth) node approx. 1.5 km south of Edgartown Great Pond</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Year round continual monitoring of pCO2, pH is discretely sampled monthly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260063">
                <a:tc>
                  <a:txBody>
                    <a:bodyPr/>
                    <a:lstStyle/>
                    <a:p>
                      <a:pPr algn="ctr" fontAlgn="ctr"/>
                      <a:r>
                        <a:rPr lang="en-US" sz="400" u="none" strike="noStrike">
                          <a:effectLst/>
                        </a:rPr>
                        <a:t>Waquoit Bay System-Wide Monitoring Program</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WHOI</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Waquoit Bay, 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Nutrient data is sampled periodically, other parameters are measured every 15 mins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spec.</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260063">
                <a:tc>
                  <a:txBody>
                    <a:bodyPr/>
                    <a:lstStyle/>
                    <a:p>
                      <a:pPr algn="ctr" fontAlgn="ctr"/>
                      <a:r>
                        <a:rPr lang="en-US" sz="400" u="none" strike="noStrike">
                          <a:effectLst/>
                        </a:rPr>
                        <a:t>Buzzards Bay Water Quality Monitoring Program</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Buzzards Bay Coalition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Buzzards Bay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Temp, sal, DO measured weekly, nutrient sampling 4 times per summer</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260063">
                <a:tc>
                  <a:txBody>
                    <a:bodyPr/>
                    <a:lstStyle/>
                    <a:p>
                      <a:pPr algn="ctr" fontAlgn="ctr"/>
                      <a:r>
                        <a:rPr lang="en-US" sz="400" u="none" strike="noStrike">
                          <a:effectLst/>
                        </a:rPr>
                        <a:t>Bathing Beach Water Quality Monitoring Program</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 Dept of Health and Environment</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15 Cape-wide beaches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weekly sampling</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sng" strike="noStrike">
                          <a:effectLst/>
                          <a:hlinkClick r:id="rId2"/>
                        </a:rPr>
                        <a:t>http://www.barnstablecountyhealth.org/bathing-beach-water-quality</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sng" strike="noStrike">
                          <a:effectLst/>
                        </a:rPr>
                        <a:t> </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260063">
                <a:tc>
                  <a:txBody>
                    <a:bodyPr/>
                    <a:lstStyle/>
                    <a:p>
                      <a:pPr algn="ctr" fontAlgn="ctr"/>
                      <a:r>
                        <a:rPr lang="en-US" sz="400" u="none" strike="noStrike">
                          <a:effectLst/>
                        </a:rPr>
                        <a:t>National Coastal Assessment</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multiple federal agencies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U.S.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multiple locations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assessment occurs about every 5 years, using many data sources collected at varying frequencies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sng" strike="noStrike">
                          <a:effectLst/>
                          <a:hlinkClick r:id="rId3"/>
                        </a:rPr>
                        <a:t>http://water.epa.gov/type/oceb/assessmonitor/ncca.cfm</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sng" strike="noStrike">
                          <a:effectLst/>
                        </a:rPr>
                        <a:t> </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spec.</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260063">
                <a:tc>
                  <a:txBody>
                    <a:bodyPr/>
                    <a:lstStyle/>
                    <a:p>
                      <a:pPr algn="ctr" fontAlgn="ctr"/>
                      <a:r>
                        <a:rPr lang="en-US" sz="400" u="none" strike="noStrike">
                          <a:effectLst/>
                        </a:rPr>
                        <a:t>Environmental Monitoring Program</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MWRA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50 locations around the coast and islands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monthly sampling</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http://www.mwra.state.ma.us/harbor/html/bh_wq.htm</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spec.</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346751">
                <a:tc>
                  <a:txBody>
                    <a:bodyPr/>
                    <a:lstStyle/>
                    <a:p>
                      <a:pPr algn="ctr" fontAlgn="ctr"/>
                      <a:r>
                        <a:rPr lang="en-US" sz="400" u="none" strike="noStrike">
                          <a:effectLst/>
                        </a:rPr>
                        <a:t>Cape Cod Bay Monitoring Program</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Center for Coastal Studies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Over 40 stations located along the shoreline</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bi-weekly sampling April-October</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sng" strike="noStrike">
                          <a:effectLst/>
                          <a:hlinkClick r:id="rId4"/>
                        </a:rPr>
                        <a:t>http://coastalstudies.org/programs/cape-cod-bay-monitoring-program/</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346751">
                <a:tc>
                  <a:txBody>
                    <a:bodyPr/>
                    <a:lstStyle/>
                    <a:p>
                      <a:pPr algn="ctr" fontAlgn="ctr"/>
                      <a:r>
                        <a:rPr lang="fr-FR" sz="400" u="none" strike="noStrike">
                          <a:effectLst/>
                        </a:rPr>
                        <a:t>Environmental Monitors on Lobster Traps</a:t>
                      </a:r>
                      <a:endParaRPr lang="fr-FR"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NOAA NEFSC</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Gulf of Maine and Southern New England Shelf</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almost 100 stations throughout study area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continuous monitoring</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sng" strike="noStrike">
                          <a:effectLst/>
                          <a:hlinkClick r:id="rId5"/>
                        </a:rPr>
                        <a:t>http://www.emolt.org/</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l" fontAlgn="b"/>
                      <a:r>
                        <a:rPr lang="en-US" sz="400" u="none" strike="noStrike">
                          <a:effectLst/>
                        </a:rPr>
                        <a:t> </a:t>
                      </a:r>
                      <a:endParaRPr lang="en-US" sz="400" b="0" i="0" u="none" strike="noStrike">
                        <a:solidFill>
                          <a:srgbClr val="000000"/>
                        </a:solidFill>
                        <a:effectLst/>
                        <a:latin typeface="Calibri"/>
                      </a:endParaRPr>
                    </a:p>
                  </a:txBody>
                  <a:tcPr marL="0" marR="0" marT="0" marB="0" anchor="b"/>
                </a:tc>
              </a:tr>
              <a:tr h="346751">
                <a:tc>
                  <a:txBody>
                    <a:bodyPr/>
                    <a:lstStyle/>
                    <a:p>
                      <a:pPr algn="ctr" fontAlgn="ctr"/>
                      <a:r>
                        <a:rPr lang="en-US" sz="400" u="none" strike="noStrike">
                          <a:effectLst/>
                        </a:rPr>
                        <a:t>Plum Island Ecosystems Long Term Ecological Research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The Long Term Ecological Research Network</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Plum Island</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http://pie-lter.ecosystems.mbl.edu/content/analytical-methods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spec.</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r>
              <a:tr h="346751">
                <a:tc>
                  <a:txBody>
                    <a:bodyPr/>
                    <a:lstStyle/>
                    <a:p>
                      <a:pPr algn="ctr" fontAlgn="ctr"/>
                      <a:r>
                        <a:rPr lang="en-US" sz="400" u="none" strike="noStrike">
                          <a:effectLst/>
                        </a:rPr>
                        <a:t>Bay Watchers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Waquoit Bay National Estuarine Research Reserve</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Waquoit Bay (9 sites)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sng" strike="noStrike">
                          <a:effectLst/>
                          <a:hlinkClick r:id="rId6"/>
                        </a:rPr>
                        <a:t>http://www.waquoitbayreserve.org/get-involved/volunteer-opportunities/</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spec.</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r>
              <a:tr h="260063">
                <a:tc>
                  <a:txBody>
                    <a:bodyPr/>
                    <a:lstStyle/>
                    <a:p>
                      <a:pPr algn="ctr" fontAlgn="ctr"/>
                      <a:r>
                        <a:rPr lang="en-US" sz="400" u="none" strike="noStrike">
                          <a:effectLst/>
                        </a:rPr>
                        <a:t>Water Quality in Buzzards Bay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Coastal America Foundation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Buzzards Bay (5 sites with dataloggers)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sng" strike="noStrike">
                          <a:effectLst/>
                          <a:hlinkClick r:id="rId7"/>
                        </a:rPr>
                        <a:t>http://www.coastalamericafoundation.org/waterqualitydata.html</a:t>
                      </a:r>
                      <a:endParaRPr lang="en-US" sz="400" b="0" i="0" u="sng" strike="noStrike">
                        <a:solidFill>
                          <a:srgbClr val="0563C1"/>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r>
              <a:tr h="260063">
                <a:tc>
                  <a:txBody>
                    <a:bodyPr/>
                    <a:lstStyle/>
                    <a:p>
                      <a:pPr algn="ctr" fontAlgn="ctr"/>
                      <a:r>
                        <a:rPr lang="en-US" sz="400" u="none" strike="noStrike">
                          <a:effectLst/>
                        </a:rPr>
                        <a:t>Salem Sound Water Quality Monitoring Project</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Salem Sound Coastwatch</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MA</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Salem Sound (6 sites)</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monthly sampling</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 </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Barbara Warren, barbara.warren@salemsound.org</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Y</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a:effectLst/>
                        </a:rPr>
                        <a:t>N</a:t>
                      </a:r>
                      <a:endParaRPr lang="en-US" sz="400" b="0" i="0" u="none" strike="noStrike">
                        <a:solidFill>
                          <a:srgbClr val="000000"/>
                        </a:solidFill>
                        <a:effectLst/>
                        <a:latin typeface="Calibri"/>
                      </a:endParaRPr>
                    </a:p>
                  </a:txBody>
                  <a:tcPr marL="0" marR="0" marT="0" marB="0" anchor="ctr"/>
                </a:tc>
                <a:tc>
                  <a:txBody>
                    <a:bodyPr/>
                    <a:lstStyle/>
                    <a:p>
                      <a:pPr algn="ctr" fontAlgn="ctr"/>
                      <a:r>
                        <a:rPr lang="en-US" sz="400" u="none" strike="noStrike" dirty="0">
                          <a:effectLst/>
                        </a:rPr>
                        <a:t>N</a:t>
                      </a:r>
                      <a:endParaRPr lang="en-US" sz="400" b="0" i="0" u="none" strike="noStrike" dirty="0">
                        <a:solidFill>
                          <a:srgbClr val="000000"/>
                        </a:solidFill>
                        <a:effectLst/>
                        <a:latin typeface="Calibri"/>
                      </a:endParaRPr>
                    </a:p>
                  </a:txBody>
                  <a:tcPr marL="0" marR="0" marT="0" marB="0" anchor="ctr"/>
                </a:tc>
              </a:tr>
            </a:tbl>
          </a:graphicData>
        </a:graphic>
      </p:graphicFrame>
      <p:pic>
        <p:nvPicPr>
          <p:cNvPr id="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0081" b="78168"/>
          <a:stretch/>
        </p:blipFill>
        <p:spPr bwMode="auto">
          <a:xfrm>
            <a:off x="1143000" y="1371600"/>
            <a:ext cx="7652625" cy="259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3" name="Frame 2"/>
          <p:cNvSpPr/>
          <p:nvPr/>
        </p:nvSpPr>
        <p:spPr>
          <a:xfrm>
            <a:off x="914400" y="1143000"/>
            <a:ext cx="1676400" cy="2057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29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6075" y="4030663"/>
            <a:ext cx="2447925" cy="28273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123" name="Group 5"/>
          <p:cNvGrpSpPr>
            <a:grpSpLocks/>
          </p:cNvGrpSpPr>
          <p:nvPr/>
        </p:nvGrpSpPr>
        <p:grpSpPr bwMode="auto">
          <a:xfrm rot="5400000">
            <a:off x="1884363" y="2046287"/>
            <a:ext cx="2933700" cy="6689725"/>
            <a:chOff x="0" y="0"/>
            <a:chExt cx="1724025" cy="3209925"/>
          </a:xfrm>
        </p:grpSpPr>
        <p:pic>
          <p:nvPicPr>
            <p:cNvPr id="5126" name="Picture 6" descr="http://honest-food.net/wp-content/uploads/2010/04/mussels-ro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8350"/>
              <a:ext cx="17240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http://upload.wikimedia.org/wikipedia/commons/d/d3/Spisula_solidissima_juv.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19175"/>
              <a:ext cx="17049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C:\Users\Cassie\Desktop\Picture1.jpg"/>
            <p:cNvPicPr>
              <a:picLocks noChangeAspect="1"/>
            </p:cNvPicPr>
            <p:nvPr/>
          </p:nvPicPr>
          <p:blipFill>
            <a:blip r:embed="rId4">
              <a:extLst>
                <a:ext uri="{28A0092B-C50C-407E-A947-70E740481C1C}">
                  <a14:useLocalDpi xmlns:a14="http://schemas.microsoft.com/office/drawing/2010/main" val="0"/>
                </a:ext>
              </a:extLst>
            </a:blip>
            <a:srcRect t="4639" b="7236"/>
            <a:stretch>
              <a:fillRect/>
            </a:stretch>
          </p:blipFill>
          <p:spPr bwMode="auto">
            <a:xfrm>
              <a:off x="19050" y="0"/>
              <a:ext cx="17049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0" y="0"/>
            <a:ext cx="9144000" cy="3956050"/>
          </a:xfrm>
          <a:prstGeom prst="rect">
            <a:avLst/>
          </a:prstGeom>
          <a:solidFill>
            <a:srgbClr val="5F7D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b="1" dirty="0">
                <a:solidFill>
                  <a:schemeClr val="bg1"/>
                </a:solidFill>
              </a:rPr>
              <a:t>NECAN’s role:</a:t>
            </a:r>
          </a:p>
          <a:p>
            <a:pPr fontAlgn="auto">
              <a:spcBef>
                <a:spcPts val="0"/>
              </a:spcBef>
              <a:spcAft>
                <a:spcPts val="0"/>
              </a:spcAft>
              <a:defRPr/>
            </a:pPr>
            <a:endParaRPr lang="en-US" sz="1000" b="1" dirty="0">
              <a:solidFill>
                <a:schemeClr val="bg1"/>
              </a:solidFill>
            </a:endParaRPr>
          </a:p>
          <a:p>
            <a:pPr marL="457200" indent="-457200" fontAlgn="auto">
              <a:spcBef>
                <a:spcPts val="0"/>
              </a:spcBef>
              <a:spcAft>
                <a:spcPts val="0"/>
              </a:spcAft>
              <a:buFont typeface="Arial" panose="020B0604020202020204" pitchFamily="34" charset="0"/>
              <a:buChar char="•"/>
              <a:defRPr/>
            </a:pPr>
            <a:r>
              <a:rPr lang="en-US" sz="2000" dirty="0">
                <a:solidFill>
                  <a:srgbClr val="FFFF00"/>
                </a:solidFill>
              </a:rPr>
              <a:t>Review and assess </a:t>
            </a:r>
            <a:r>
              <a:rPr lang="en-US" sz="2000" dirty="0">
                <a:solidFill>
                  <a:schemeClr val="bg1"/>
                </a:solidFill>
              </a:rPr>
              <a:t>the most recent scientific, technical and socio-economic information relevant to the economically important marine organisms potentially impacted by ocean and coastal acidification;</a:t>
            </a:r>
          </a:p>
          <a:p>
            <a:pPr marL="457200" indent="-457200" fontAlgn="auto">
              <a:spcBef>
                <a:spcPts val="0"/>
              </a:spcBef>
              <a:spcAft>
                <a:spcPts val="0"/>
              </a:spcAft>
              <a:buFont typeface="Arial" panose="020B0604020202020204" pitchFamily="34" charset="0"/>
              <a:buChar char="•"/>
              <a:defRPr/>
            </a:pPr>
            <a:endParaRPr lang="en-US" sz="1000" dirty="0">
              <a:solidFill>
                <a:schemeClr val="bg1"/>
              </a:solidFill>
            </a:endParaRPr>
          </a:p>
          <a:p>
            <a:pPr marL="457200" indent="-457200" fontAlgn="auto">
              <a:spcBef>
                <a:spcPts val="0"/>
              </a:spcBef>
              <a:spcAft>
                <a:spcPts val="0"/>
              </a:spcAft>
              <a:buFont typeface="Arial" panose="020B0604020202020204" pitchFamily="34" charset="0"/>
              <a:buChar char="•"/>
              <a:defRPr/>
            </a:pPr>
            <a:r>
              <a:rPr lang="en-US" sz="2000" dirty="0">
                <a:solidFill>
                  <a:srgbClr val="FFFF00"/>
                </a:solidFill>
              </a:rPr>
              <a:t>Communicate</a:t>
            </a:r>
            <a:r>
              <a:rPr lang="en-US" sz="2000" dirty="0">
                <a:solidFill>
                  <a:schemeClr val="bg1"/>
                </a:solidFill>
              </a:rPr>
              <a:t> state of knowledge and critical knowledge gaps identified by stakeholders to relevant state and federal agencies;</a:t>
            </a:r>
          </a:p>
          <a:p>
            <a:pPr marL="457200" indent="-457200" fontAlgn="auto">
              <a:spcBef>
                <a:spcPts val="0"/>
              </a:spcBef>
              <a:spcAft>
                <a:spcPts val="0"/>
              </a:spcAft>
              <a:buFont typeface="Arial" panose="020B0604020202020204" pitchFamily="34" charset="0"/>
              <a:buChar char="•"/>
              <a:defRPr/>
            </a:pPr>
            <a:endParaRPr lang="en-US" sz="1000" dirty="0">
              <a:solidFill>
                <a:schemeClr val="bg1"/>
              </a:solidFill>
            </a:endParaRPr>
          </a:p>
          <a:p>
            <a:pPr marL="457200" indent="-457200" fontAlgn="auto">
              <a:spcBef>
                <a:spcPts val="0"/>
              </a:spcBef>
              <a:spcAft>
                <a:spcPts val="0"/>
              </a:spcAft>
              <a:buFont typeface="Arial" panose="020B0604020202020204" pitchFamily="34" charset="0"/>
              <a:buChar char="•"/>
              <a:defRPr/>
            </a:pPr>
            <a:r>
              <a:rPr lang="en-US" sz="2000" dirty="0">
                <a:solidFill>
                  <a:schemeClr val="bg1"/>
                </a:solidFill>
              </a:rPr>
              <a:t>Help to </a:t>
            </a:r>
            <a:r>
              <a:rPr lang="en-US" sz="2000" dirty="0">
                <a:solidFill>
                  <a:srgbClr val="FFFF00"/>
                </a:solidFill>
              </a:rPr>
              <a:t>coordinate and set regional priorities </a:t>
            </a:r>
            <a:r>
              <a:rPr lang="en-US" sz="2000" dirty="0">
                <a:solidFill>
                  <a:schemeClr val="bg1"/>
                </a:solidFill>
              </a:rPr>
              <a:t>for monitoring and research designed to further our understanding of coastal acidification; </a:t>
            </a:r>
          </a:p>
          <a:p>
            <a:pPr marL="457200" indent="-457200" fontAlgn="auto">
              <a:spcBef>
                <a:spcPts val="0"/>
              </a:spcBef>
              <a:spcAft>
                <a:spcPts val="0"/>
              </a:spcAft>
              <a:buFont typeface="Arial" panose="020B0604020202020204" pitchFamily="34" charset="0"/>
              <a:buChar char="•"/>
              <a:defRPr/>
            </a:pPr>
            <a:endParaRPr lang="en-US" sz="1000" dirty="0">
              <a:solidFill>
                <a:schemeClr val="bg1"/>
              </a:solidFill>
            </a:endParaRPr>
          </a:p>
          <a:p>
            <a:pPr marL="457200" indent="-457200" fontAlgn="auto">
              <a:spcBef>
                <a:spcPts val="0"/>
              </a:spcBef>
              <a:spcAft>
                <a:spcPts val="0"/>
              </a:spcAft>
              <a:buFont typeface="Arial" panose="020B0604020202020204" pitchFamily="34" charset="0"/>
              <a:buChar char="•"/>
              <a:defRPr/>
            </a:pPr>
            <a:r>
              <a:rPr lang="en-US" sz="2000" dirty="0">
                <a:solidFill>
                  <a:schemeClr val="bg1"/>
                </a:solidFill>
              </a:rPr>
              <a:t>Respond to </a:t>
            </a:r>
            <a:r>
              <a:rPr lang="en-US" sz="2000" dirty="0">
                <a:solidFill>
                  <a:srgbClr val="FFFF00"/>
                </a:solidFill>
              </a:rPr>
              <a:t>user and stakeholder needs</a:t>
            </a:r>
            <a:r>
              <a:rPr lang="en-US" sz="2000" dirty="0">
                <a:solidFill>
                  <a:schemeClr val="bg1"/>
                </a:solidFill>
              </a:rPr>
              <a:t>.</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4130675"/>
            <a:ext cx="223202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51155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982" y="429019"/>
            <a:ext cx="8208817" cy="5931410"/>
          </a:xfrm>
        </p:spPr>
      </p:pic>
      <p:sp>
        <p:nvSpPr>
          <p:cNvPr id="3" name="Content Placeholder 2"/>
          <p:cNvSpPr txBox="1">
            <a:spLocks/>
          </p:cNvSpPr>
          <p:nvPr/>
        </p:nvSpPr>
        <p:spPr>
          <a:xfrm>
            <a:off x="7239000" y="3810000"/>
            <a:ext cx="1926116" cy="2209800"/>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None/>
            </a:pPr>
            <a:r>
              <a:rPr lang="en-US" sz="2400" dirty="0" smtClean="0"/>
              <a:t>At least 2:</a:t>
            </a:r>
          </a:p>
          <a:p>
            <a:pPr lvl="1"/>
            <a:r>
              <a:rPr lang="en-US" sz="2400" dirty="0" smtClean="0"/>
              <a:t>pH</a:t>
            </a:r>
          </a:p>
          <a:p>
            <a:pPr lvl="1"/>
            <a:r>
              <a:rPr lang="en-US" sz="2400" dirty="0" smtClean="0"/>
              <a:t>pCO2</a:t>
            </a:r>
          </a:p>
          <a:p>
            <a:pPr lvl="1"/>
            <a:r>
              <a:rPr lang="en-US" sz="2400" dirty="0" smtClean="0"/>
              <a:t>DIC</a:t>
            </a:r>
          </a:p>
          <a:p>
            <a:pPr lvl="1"/>
            <a:r>
              <a:rPr lang="en-US" sz="2400" dirty="0" smtClean="0"/>
              <a:t>TA</a:t>
            </a:r>
            <a:endParaRPr lang="en-US" sz="700" dirty="0" smtClean="0"/>
          </a:p>
        </p:txBody>
      </p:sp>
      <p:sp>
        <p:nvSpPr>
          <p:cNvPr id="5" name="TextBox 4"/>
          <p:cNvSpPr txBox="1"/>
          <p:nvPr/>
        </p:nvSpPr>
        <p:spPr>
          <a:xfrm>
            <a:off x="7010400" y="6553200"/>
            <a:ext cx="2514600" cy="307777"/>
          </a:xfrm>
          <a:prstGeom prst="rect">
            <a:avLst/>
          </a:prstGeom>
          <a:noFill/>
        </p:spPr>
        <p:txBody>
          <a:bodyPr wrap="square" rtlCol="0">
            <a:spAutoFit/>
          </a:bodyPr>
          <a:lstStyle/>
          <a:p>
            <a:r>
              <a:rPr lang="en-US" sz="1400" dirty="0" smtClean="0"/>
              <a:t>Gledhill et al 2015, in press</a:t>
            </a:r>
            <a:endParaRPr lang="en-US" sz="1400" dirty="0"/>
          </a:p>
        </p:txBody>
      </p:sp>
      <p:sp>
        <p:nvSpPr>
          <p:cNvPr id="2" name="TextBox 1"/>
          <p:cNvSpPr txBox="1"/>
          <p:nvPr/>
        </p:nvSpPr>
        <p:spPr>
          <a:xfrm>
            <a:off x="5410200" y="5867400"/>
            <a:ext cx="32385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81859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0"/>
            <a:ext cx="4152883" cy="5410200"/>
          </a:xfrm>
          <a:prstGeom prst="rect">
            <a:avLst/>
          </a:prstGeom>
        </p:spPr>
      </p:pic>
      <p:sp>
        <p:nvSpPr>
          <p:cNvPr id="2" name="Title 1"/>
          <p:cNvSpPr>
            <a:spLocks noGrp="1"/>
          </p:cNvSpPr>
          <p:nvPr>
            <p:ph type="title"/>
          </p:nvPr>
        </p:nvSpPr>
        <p:spPr/>
        <p:txBody>
          <a:bodyPr>
            <a:normAutofit fontScale="90000"/>
          </a:bodyPr>
          <a:lstStyle/>
          <a:p>
            <a:r>
              <a:rPr lang="en-US" dirty="0" smtClean="0"/>
              <a:t>Observations in the Northeast</a:t>
            </a:r>
            <a:br>
              <a:rPr lang="en-US" dirty="0" smtClean="0"/>
            </a:b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6855" b="33729"/>
          <a:stretch/>
        </p:blipFill>
        <p:spPr>
          <a:xfrm>
            <a:off x="4165093" y="1447800"/>
            <a:ext cx="4897772" cy="2572439"/>
          </a:xfrm>
        </p:spPr>
      </p:pic>
      <p:pic>
        <p:nvPicPr>
          <p:cNvPr id="1026" name="Picture 2" descr="Plot of CO2 data at Gulf of Maine from the last 30 d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883" y="4076699"/>
            <a:ext cx="4905391" cy="26232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96892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089672"/>
            <a:ext cx="2743200" cy="3657600"/>
          </a:xfrm>
          <a:prstGeom prst="rect">
            <a:avLst/>
          </a:prstGeom>
        </p:spPr>
      </p:pic>
      <p:pic>
        <p:nvPicPr>
          <p:cNvPr id="9" name="Picture 6" descr="S:\dwight.gledhill\My Documents\My Pictures\photo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57" y="1752710"/>
            <a:ext cx="2703723" cy="20277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228600"/>
            <a:ext cx="8229600" cy="1143000"/>
          </a:xfrm>
        </p:spPr>
        <p:txBody>
          <a:bodyPr>
            <a:normAutofit fontScale="90000"/>
          </a:bodyPr>
          <a:lstStyle/>
          <a:p>
            <a:r>
              <a:rPr lang="en-US" dirty="0" smtClean="0"/>
              <a:t>Shore Stations</a:t>
            </a:r>
            <a:br>
              <a:rPr lang="en-US" dirty="0" smtClean="0"/>
            </a:br>
            <a:r>
              <a:rPr lang="en-US" dirty="0" err="1" smtClean="0"/>
              <a:t>Mook</a:t>
            </a:r>
            <a:r>
              <a:rPr lang="en-US" dirty="0" smtClean="0"/>
              <a:t> Sea Farm &amp; Casco Bay</a:t>
            </a:r>
            <a:endParaRPr lang="en-US" dirty="0"/>
          </a:p>
        </p:txBody>
      </p:sp>
      <p:sp>
        <p:nvSpPr>
          <p:cNvPr id="5" name="Title 1"/>
          <p:cNvSpPr txBox="1">
            <a:spLocks/>
          </p:cNvSpPr>
          <p:nvPr/>
        </p:nvSpPr>
        <p:spPr>
          <a:xfrm>
            <a:off x="231774" y="4019550"/>
            <a:ext cx="1673226" cy="283845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pPr algn="ctr"/>
            <a:r>
              <a:rPr lang="en-US" sz="1600" b="1" dirty="0">
                <a:solidFill>
                  <a:schemeClr val="tx2">
                    <a:lumMod val="50000"/>
                  </a:schemeClr>
                </a:solidFill>
              </a:rPr>
              <a:t>The JBB</a:t>
            </a:r>
            <a:br>
              <a:rPr lang="en-US" sz="1600" b="1" dirty="0">
                <a:solidFill>
                  <a:schemeClr val="tx2">
                    <a:lumMod val="50000"/>
                  </a:schemeClr>
                </a:solidFill>
              </a:rPr>
            </a:br>
            <a:r>
              <a:rPr lang="en-US" sz="1600" b="1" dirty="0">
                <a:solidFill>
                  <a:schemeClr val="tx2">
                    <a:lumMod val="50000"/>
                  </a:schemeClr>
                </a:solidFill>
              </a:rPr>
              <a:t>(Joe’s Black Box</a:t>
            </a:r>
            <a:r>
              <a:rPr lang="en-US" sz="1600" b="1" dirty="0" smtClean="0">
                <a:solidFill>
                  <a:schemeClr val="tx2">
                    <a:lumMod val="50000"/>
                  </a:schemeClr>
                </a:solidFill>
              </a:rPr>
              <a:t>)</a:t>
            </a:r>
          </a:p>
          <a:p>
            <a:endParaRPr lang="en-US" sz="1600" u="sng" dirty="0" smtClean="0">
              <a:solidFill>
                <a:schemeClr val="tx2">
                  <a:lumMod val="50000"/>
                </a:schemeClr>
              </a:solidFill>
            </a:endParaRPr>
          </a:p>
          <a:p>
            <a:r>
              <a:rPr lang="en-US" sz="1600" u="sng" dirty="0" smtClean="0">
                <a:solidFill>
                  <a:schemeClr val="tx2">
                    <a:lumMod val="50000"/>
                  </a:schemeClr>
                </a:solidFill>
              </a:rPr>
              <a:t>Measures</a:t>
            </a:r>
            <a:r>
              <a:rPr lang="en-US" sz="1600" dirty="0">
                <a:solidFill>
                  <a:schemeClr val="tx2">
                    <a:lumMod val="50000"/>
                  </a:schemeClr>
                </a:solidFill>
              </a:rPr>
              <a:t>:</a:t>
            </a:r>
          </a:p>
          <a:p>
            <a:r>
              <a:rPr lang="en-US" sz="1600" dirty="0">
                <a:solidFill>
                  <a:schemeClr val="tx2">
                    <a:lumMod val="50000"/>
                  </a:schemeClr>
                </a:solidFill>
              </a:rPr>
              <a:t>Temperature</a:t>
            </a:r>
          </a:p>
          <a:p>
            <a:r>
              <a:rPr lang="en-US" sz="1600" dirty="0">
                <a:solidFill>
                  <a:schemeClr val="tx2">
                    <a:lumMod val="50000"/>
                  </a:schemeClr>
                </a:solidFill>
              </a:rPr>
              <a:t>Salinity</a:t>
            </a:r>
          </a:p>
          <a:p>
            <a:r>
              <a:rPr lang="en-US" sz="1600" dirty="0">
                <a:solidFill>
                  <a:schemeClr val="tx2">
                    <a:lumMod val="50000"/>
                  </a:schemeClr>
                </a:solidFill>
              </a:rPr>
              <a:t>Dissolved O</a:t>
            </a:r>
            <a:r>
              <a:rPr lang="en-US" sz="1600" baseline="-25000" dirty="0">
                <a:solidFill>
                  <a:schemeClr val="tx2">
                    <a:lumMod val="50000"/>
                  </a:schemeClr>
                </a:solidFill>
              </a:rPr>
              <a:t>2</a:t>
            </a:r>
          </a:p>
          <a:p>
            <a:r>
              <a:rPr lang="en-US" sz="1600" dirty="0">
                <a:solidFill>
                  <a:schemeClr val="tx2">
                    <a:lumMod val="50000"/>
                  </a:schemeClr>
                </a:solidFill>
              </a:rPr>
              <a:t>pCO</a:t>
            </a:r>
            <a:r>
              <a:rPr lang="en-US" sz="1600" baseline="-25000" dirty="0">
                <a:solidFill>
                  <a:schemeClr val="tx2">
                    <a:lumMod val="50000"/>
                  </a:schemeClr>
                </a:solidFill>
              </a:rPr>
              <a:t>2</a:t>
            </a:r>
            <a:endParaRPr lang="en-US" sz="1600" dirty="0">
              <a:solidFill>
                <a:schemeClr val="tx2">
                  <a:lumMod val="50000"/>
                </a:schemeClr>
              </a:solidFill>
            </a:endParaRPr>
          </a:p>
          <a:p>
            <a:endParaRPr lang="en-US" sz="1600" dirty="0">
              <a:solidFill>
                <a:schemeClr val="tx2">
                  <a:lumMod val="50000"/>
                </a:schemeClr>
              </a:solidFill>
            </a:endParaRPr>
          </a:p>
          <a:p>
            <a:r>
              <a:rPr lang="en-US" sz="1600" u="sng" dirty="0">
                <a:solidFill>
                  <a:schemeClr val="tx2">
                    <a:lumMod val="50000"/>
                  </a:schemeClr>
                </a:solidFill>
              </a:rPr>
              <a:t>Calculates:</a:t>
            </a:r>
            <a:endParaRPr lang="en-US" sz="1600" dirty="0">
              <a:solidFill>
                <a:schemeClr val="tx2">
                  <a:lumMod val="50000"/>
                </a:schemeClr>
              </a:solidFill>
            </a:endParaRPr>
          </a:p>
          <a:p>
            <a:r>
              <a:rPr lang="en-US" sz="1600" dirty="0">
                <a:solidFill>
                  <a:schemeClr val="tx2">
                    <a:lumMod val="50000"/>
                  </a:schemeClr>
                </a:solidFill>
              </a:rPr>
              <a:t>pH</a:t>
            </a:r>
          </a:p>
          <a:p>
            <a:r>
              <a:rPr lang="en-US" sz="1600" dirty="0" err="1">
                <a:solidFill>
                  <a:schemeClr val="tx2">
                    <a:lumMod val="50000"/>
                  </a:schemeClr>
                </a:solidFill>
              </a:rPr>
              <a:t>Omega</a:t>
            </a:r>
            <a:r>
              <a:rPr lang="en-US" sz="1600" baseline="-25000" dirty="0" err="1">
                <a:solidFill>
                  <a:schemeClr val="tx2">
                    <a:lumMod val="50000"/>
                  </a:schemeClr>
                </a:solidFill>
              </a:rPr>
              <a:t>a&amp;c</a:t>
            </a:r>
            <a:endParaRPr lang="en-US" sz="1600" dirty="0">
              <a:solidFill>
                <a:schemeClr val="tx2">
                  <a:lumMod val="50000"/>
                </a:schemeClr>
              </a:solidFill>
            </a:endParaRPr>
          </a:p>
          <a:p>
            <a:endParaRPr lang="en-US" sz="1600" b="1" dirty="0">
              <a:solidFill>
                <a:schemeClr val="tx2">
                  <a:lumMod val="50000"/>
                </a:schemeClr>
              </a:solidFill>
            </a:endParaRPr>
          </a:p>
        </p:txBody>
      </p:sp>
      <p:graphicFrame>
        <p:nvGraphicFramePr>
          <p:cNvPr id="7" name="Chart 6"/>
          <p:cNvGraphicFramePr>
            <a:graphicFrameLocks/>
          </p:cNvGraphicFramePr>
          <p:nvPr>
            <p:extLst>
              <p:ext uri="{D42A27DB-BD31-4B8C-83A1-F6EECF244321}">
                <p14:modId xmlns:p14="http://schemas.microsoft.com/office/powerpoint/2010/main" val="524276370"/>
              </p:ext>
            </p:extLst>
          </p:nvPr>
        </p:nvGraphicFramePr>
        <p:xfrm>
          <a:off x="4834890" y="4952047"/>
          <a:ext cx="4269105" cy="19059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966482956"/>
              </p:ext>
            </p:extLst>
          </p:nvPr>
        </p:nvGraphicFramePr>
        <p:xfrm>
          <a:off x="4834890" y="2951798"/>
          <a:ext cx="4286250" cy="2057400"/>
        </p:xfrm>
        <a:graphic>
          <a:graphicData uri="http://schemas.openxmlformats.org/drawingml/2006/chart">
            <c:chart xmlns:c="http://schemas.openxmlformats.org/drawingml/2006/chart" xmlns:r="http://schemas.openxmlformats.org/officeDocument/2006/relationships" r:id="rId5"/>
          </a:graphicData>
        </a:graphic>
      </p:graphicFrame>
      <p:sp>
        <p:nvSpPr>
          <p:cNvPr id="2" name="AutoShape 2" descr="data:image/jpeg;base64,/9j/4AAQSkZJRgABAQAAAQABAAD/2wCEAAkGBxQTEhUUExQWFhUVGBgaFxcYGBwcHRweHBgdGBsYGRwZHCggHholHBwXIjEhJSorLi4uHB8zODMsNygtLisBCgoKDg0OGhAQGzQkICQsLCwsLCw4NDQsLCwsLCwsLCwsLCwsLCwsLCwsLCwsLCwsLCwsLCwsLCwsLCwsLCwsLP/AABEIAKABOwMBIgACEQEDEQH/xAAcAAACAwEBAQEAAAAAAAAAAAAEBQIDBgABBwj/xABHEAABAgQDBgQDBQQIBAcBAAABAhEAAxIhBDFBBSJRYXGBBhORoTJCsRRSwdHwFSNi4QcWM3KSotLxQ4KzwiRTk7LE0+Jj/8QAGQEAAwEBAQAAAAAAAAAAAAAAAAECAwQF/8QALREAAgIBBAIABAUFAQAAAAAAAAECERIDITFRE0EEIkKhFFKBkfBhYnGx4TL/2gAMAwEAAhEDEQA/AA/DvjlOHw/lIQTOJPxFaiAxY34cE2z1jZeHPGQmpKZ6TKWlI31DdUfvMAGA19o+KYVSpaUqCV7z3q3VKGtsxmGc8eUSnbSmqXUEmVSALO3CzkF+V4rzSTOd6SZ9+2Bt9M+sGkUECpKgUqdma+rjjBmydronrmoSCFSiAoHO/LMZR8Q2diDLSmY1Sy7FxY1aEsU2BfMZZQ52btmamaMQUBak0klSSSkPcpZSQQWIdi3GCPxKbSE9Kj7WER7RCrYnifD4khKFMsgkILPbMikkEc3h4ExtkJRKgiPaItpjqYWRWJVRHUxbTHUwWGJXTHUxbTHUwWPErpjqYspj2mFYYlVMc0W0x1MFjoraOaLKY6mCworaOaLaY6mCwoilAiQlxzRICJsZLyxEvLEckR6oxNsukRaIhL5xIGPTABSZUR8swQkgx6U8IeTFiClEdTF6oi0PImiqmOpi1o6mHYUU0x1MW0x1MFioqTFlcdTESmDkCJMQ8km8WhMWptDyrgMb5B0Sjd4l9ki8zBFasUIWUnwPGK5PyzjpBRKocy1g3PmnfuoAiT5YYuGd+MDypJUkgrYApcFidXICEtpxvlGoIlzHUsAUqsGJzJOpyfT9FejykzHSGYXcDMm5BZ2bS/OOaWtGysaK8OlKV031LmW7vqlQJFn4WtrBUyZKrSqaqcoJU9KKFKFyk8AQSLOWI0OcGrmIVUk0qEw2KKbBhY2FnJ4tyay7HTDIVLC0LpSN2tIY3LFKgxyAs8RGrsbWxqtkeMppxAEtAmzCkIlJw6TLKnUCTNSUGkgAXCaTa7CPpY24ZcoCeEyp6gaZS1pBLWstTIUdS2TiPzzIxqELRMlqKSVJJBTU2hKd4OQP4hnmmN/s7xjUlMtdE2tRRStKgtAqJC6Vom12KRaYWbiHjrU7W7Mca4Pqew8YVoBWsFRJYbuQ5glzr3ENaY+L7N2r5U1IlqRRLNQQolJABsAQ7A5t26fR8D4rQZQWukliT5ZcBhle7vaJU1ItJo0LR1MJvD/iJOIl1rT5TqISCXcDXKxdw3KGisbLGax+rw9x7FrRzQsHiPD1FJXS2alBk/4jaL9l7TTOQV2SKylO8DUHZKg33tBAAY0c0WNAOG2tImTDLRNQpYqdILndar0cQWFBbRzRVisWiWHUoCFivEspnS6hxDQrHQ4aPWhJJ8UST8QUns/0gTGeLwFfu5ZUkAuSab/K3J83hOSHi+jTUxzRjU+PkMqqVSofCkq+Ljelg2cJdp/0nLExIlSQEAsarlTM7EWGbe8T5I9iPpjR6mPn8j+ksFJBkiv5WVu5a658tRlHmH/pLDsuQMjcL5PqMs/aDyRA+gTFsY5y8fP5v9IoV5VEsglR8wG+67JANrnpnGp2b4jlTllCQoMMy2fBgXdmPrwi00+BWOI4q5RETU8YsaApFNMTcxNo5oLCiIU+kc0SaOaFYURaOCYk0c0FhR5THECJR5AOiFMeNFjR40OxUQaIqTFjRzQ7JopKIgZQgho8ph5CxPy95xpLNcZOBclic7XZn/KFwlrWDa5sdLOB+XGLJmGCCApd2BHP+WWvGCJSiAKSbdtSeBt7x52y4LYFs/EqE1KUkqAJCSxydnt0MOMVNTOKUqUxSaM+GeduLHnpC+TiVCYKgUoVm6KXLW42FtTBM2QhaFP1e41zBL30fnFSluNMqxWBSJrWKXcJqNuQPrDaTh5bilCU/wB0AkNm7sfeMni50wLSC+bpuS/APmeHrGtw00ilKgBuuoOw45G/DUQ52krYBuIllKUgEkqK2UQVE6km1QA4X9oZbCmFylSCEEPW1l8SSSQ1+WQjL7RmAKBHxDJIZiQWSTd+GTdYtwc5cxQfyWyILgDmHY24AloIq9yk9z6NJmhDgWvcQPNWZgQ6nLk9xd4XYDGIJSAoKLgfFU7JOrnUdXgrAzkkJS7m54fMeI6CKtmmwJtfHJSsgpUss+6WZw1xwOsXq26oyUIlkpIIIz3Ws6eY06wtxiSqYpkgEu1bhiQL2LPdu/KCMXhSEsM7hic+VybtE2/RDGknx5MTWld7BiCX4MAc7OXtpnF+FUi01IGQKVMys35GPnkwrc8Kg4JawD5PYvwbKNHsraCVJJCt0GkpBsGS4tlx7vFqTrdkxRp52JVNJKjfmeWUJdpY77PKAR8xJdqmcuzDUv7RRh8fS/mKdPysDoGu2YOfYxSvDiaFTCQHSSl7kiwB/XOJuy/8DrDTTSApVRYGshn5tpBE2YGz6QowyHZi+6H/AMLdSN1UXy548oKOnyhg5Yi1+XtAWmJsXhlrWoh056Pq5Ni7WyLQH9mKFUtUolNSqcrOnLpxjUSVgqDgPmRwe4fs8UCUSqZmWIYcyCPzLQqIcUZooWmdVajV1cEkW1qfTnDAYYLDUsLgk59SbtyyziqXg1iaoPV8yq3pzNgAXaw5XgrBTAJoDAn4baaO2TNfWE+UTVMJRsa4ZyQGN3d2N/z5wy2YVoWLFiQXBJNnI99OkI8TtRTuhQEtFKTfNQ+IWvZiOx0hmnbSRUob4T8JBstRAd+FLj/NlFqRWxqcR4iXWEBJuA5Gln584Z4PxKaxLV8VNQ4M7cbfrvh1bUYBagxJHuxJCeW8M4Dxm1HX+7Luyipsg+hZ30aK8zvdkOKSPrP9YZAYLmBJNru2bZ5QZisdLl/GsJ6ntlnHyecFYkpDMzqDgsOBNntx5mD8BsspmSypRqUkgn5AzkBwW0z4mDzIpQb4PouC2tJmkhCwSksRlo9nzH5GCwsOzh4+eYxJkqS7hy4bm7kentFWC2mZgrCjuqUxBL6XPOKWogcWfSo6PmWL2tiZWISsTFFBsVKIKQNQx5jS9uUT2l4gxC6iiduggkJDU05Aasdeg0g8kSWmfSo6Pm39ccQmVKTapFlrNyrMB311flBWzfHSzuzEglIYkht43BdJIpAtYd4pTTFZv46MpJ8dyGNSVhQJDAPa93LDLTPlGlw+JQtKVJUCFBx/tm/KGmnwFlrRzR4iYC7EFixY5HgecShjItHjRImPKxxh7i2PyFLxtbIITvG5pFWZNj3N+cX0UghnpN7kBrNxHbWFmDnMSBcHX5vWGOHw02dSJCFrXqhAKyQ1zSkRzSjuOmy+TKUpmd3cud0gF2pvaD5wFDKOY0s3Esfli7DbDnoAVNTQJYLy1EpVSz/Co2yyN4GxqCFFyyVMBTpwN+3tGTe9DcWuRDOVvhKqS2WvBhb9fWHCtqHzABTpcM2X6zyhdi5B80lcxynInUcBbOJoxKzZKhToLBrjprxeNnFSSZIRiMeA5SN45FjfMZXb2iWztpgM4INVwzuMtdRFcycwXdIsAb7wOTgP6M0J1YlRO8XALjgLv6QRgmhG2wO0glSFB/jBAfuVM3WHOzseg0EEKUXHu93cAOT+rxgpc9S11pNKtABbhaNFskMlQZLmXNDizKMtTEEm+Y4ZxDTjyVFscyNsVisskAgc/i1v8TDKJ4zagVLcgPpVZ1GlnL5gcMzCNEpKAlGhYp7PwzN9OHr7iUS/MQFAppKrAgAAM5VxBIPDTgYSkO2WbSxZWC6UuA7ZA9/winzt2X5aaQ5JAY/MQQ1tQRpEJ8wABnvYAHVnYNmWH0hLKxZCwkMQ4zJYOA4bi4yhQtpis2uHxBVMIs1Ia1nash7/ACltNe8JW0HWSoWukDIUktd/eAZ0ykpmH+E7pZqQztxsY7aK1LSQAxUAGDkO4U/AWKb8zAnY7NEnFpqmBJby0sq3H6kgiwzgOVNmkMDuh2AZNmFnGTl9fxhbjJ5/erDAqpqfWkF8+pYGI4hX7ouooCqyeJcbqeVyf1m8lLgMh7hNsPMUlaQEhAUNXIZ0k9CDprFf7eTLxCpahZRJBz3g5vCiVNuN4FkIdifuNkf4iSRfJNoVpnqVOWlVyMjbX63HPOC6ByaRqU7QBBWS4UoBuVQcnVr6DSILIE2k2KQDk2pYEkaNnb3vm8VjVS/LBIzpdhuhRuPW+v5uJyqqpjlNad0EaAkF+98teUH9wJl2IQiVLMuSw1bTeN1Mp7OLZZRZgpRUgqAAAHKxccs9fSFyJ48sEqICHH3nIdha7MXvxg3Y8+kpQygCFEvqFXACmf4hpk8CjYLmyeNK1lKEj4d17sNbn9P0gPYa6ErQSlSwsuHBYG4FjqX10iE3FEzZqwVht0JcpSTxblcCPPD+zV+aspCwpQWQHNPwMFm4Uq5LaAkawlG7Fyx7J2mZczJVZRmz0/Cb826d4Yz/ABNk7EG13DOGLsGyfOBMPsNKd+bQVlCXsQElKQSq9waiT6xmsfMZmJIvcku2pbU3HrBJFW4mr21tNSwhKXDOGAsLVMTZw5OhgXYOLSiaPuKLF+IuIUJxcxUsO+4+dVy9hbPrnYAcqNlTD5yqlWDEpuolWgF3z0PHvBFXuLK2bfE4hKpZAYlaieVmJNtBCCXOUhSjUXsKQQD6n88oJ2cgrkqKmZKla6uLnm30MK/tZ81KQbOL0joTcu2fDLKBjl2Osfi1KoSxFRHA9H4G/OCpuZAFlWDDhzyeBJqpc0mjJJJd2FmcW+nKKsdjfLXuBCvKFSi93sGYZBvxh4sBnUimkMVKCn0u+WX04QomlQSkV5FkhJyu5zA1v+cNNpyghIKc1CpRuSxADBh954UTJNSkEFgo3Pdm6P8AowMUkXYXHTUM02alVVTBzc6sMzk76NG+8MeLfO3JzJUNR8OVr8c3j5vNQo1UuHNt65cuWbINBWzkKSUkZi5HsW42zEVCTjuTifYpQTMuhb9GMccB/F7RhfMdwCodCR9NXixW3MSLCZbmn+UdC12ivAmfFh4ew+dU8AAuP3ai/UWbPryjV7H2lOw6AiXNneWkmwkkqJLjfUnPQ6wBhJa0mhSUKLAlVamAL2NIc/DkHzETlS1LCVS0JABLpK05kWspQt8Vsrw3BPklSa4HKvE81csJWUrYBqpNRIp+d5YF8muIQ7SBU5CcOhJtSgLABuXCSFMSMwLcoYrSQE+ZIWglhUjyEgk2+7llmWiuQSCEhK1qCiN4AnICykjPLLpE+KI3N+zNSNjeUpKiJK2UCxm1PqxQLtDbBUyglSsJIWoPdZrcKAYKQ9w92sRk7Q+xUhJG/Mns/wAK5U0pcjiQOeusCycSldSKUgsQkpMzP+6uYRYUln1i8LROTQBOShchQXgcLdy6GlqD6pJmKUDlZiBwvCaRsdaCVJlCg3TWpyNDcAWd7NpGmlyUykmsyiFEkgkpF72qL2sLfjHYOfLWApC0yloULealSVJYvuhie54GLjCnRMpbWZ1PhdSWKAA6f+Iol7X+FGWvGNPsLZapUtleQoqGe8qrmSQHN9OzRDGqmTDVLE0JL/CtZByG6yABrxgzZiZ05FEwKQhFqyCmYSGvcMpJDuQ1xlF+OEtqJzlHcCTslKTURLc6mYrTNqiYBx2xHmiYtaeISJiUvycguCYLm4xcqYtJBmy0sAJgRY6kXce0e7KkrxKVusJCFFpfly1JY7wY+ozez6xC0dJukgc51uCz8DOCrIlN8oKg47ghzldtMoC/q3OUQFoSLgkoCQo3BzqHCCtsY3OUMOhNJu+8DrY0W0NjDLZeGkzpS91ExSWNNKkrS+juS1rU2sYUdDS4X8+wZTXP8+5DGbMJSEhMwgNZYDey+8CYXAzU7q6qQXfjmzp9AzmIqmplrCJgQkKIJJVOrAelwoqcdrZxLG4kJUfs4VOAZymZNUQ44heXaIXw2nRTnLoFxezpygtIl2JN3N3tkPU9ImvATaEAsWAcCrOzn4dMuwgiRi0qSRVNlTmJUmbPUgNlu1gjgcnHOB8JtIb6FLng5hSZwmvwTZDJFnfrB+GgtkxZvoIxssyi6HmPnSFZNqFAXsH/ABhZs7BnzVzMh5ZcK3CTyHHu+fKDvt6ghG/OCVE79ctSubpKAWAB0EeK2mVLSiVMmKOQPlyt/V2UBmDlyg/DR7H5H0I5iVKmAtS13ANzoz0js7c40GGwqlYdCqRuyyVCoAhlLVkS9wxjzF7VEtnmKci6fJQaTkRZYLjPM6XMTG0P3fm1igqKbyLgs7WmscxBL4ZNVkC1P6CtOEmJkS5olqo3iohJUAxIJJVbnc/z0Gx8OlphKZiVHcuhiKbsWDJL09QfUDD48THpMlRS275EyouWsAo3bg8WYfbTOAZDhy1M9OXRBc52EJ/D9MuOqk+CC8LRupMtJuWJPV1VDJtYr2HIKFTMlVINanYl1CwbIfFz56JN/aVagCJLgE70ycmzOSKpI0B9InhtsEOEmVfT7UsPZ/nRE/hpVs0J6sW7ohs5cuW0vepWVEUrJ31FICVXuza8X1hV4jwc2UEEVDzWCarqUUskpfjUb8x0jQydtpJSWlEgAp/8RKLfM4rAyzeL5+3/ADClSkBZQSpJC8GpjxBJtpwhr4bU9tDetCqMOZ08IyYzFqQCHqJSQHsdSojtBUySpJaumo1WIBIGZbUvzjXz9siYQpWHJUkEBQTIDf4JgH+8K/2bKUaiMRmCAd4eiVkesN/D6j4SJerD0ebK2gfLUkLZNQKnBtZrMH4XfSIAyxUd5Sid3MN1a5Oft3PkJlITT5c65cvInF9LhiB2AvFS8FKWoqT5qC1qpcwADlUj8Yzl8Lq9fdB5Y1z/ALKdmz0+ahJsEkrapiTZJGnLN9eMFLxRM1NVkLUE5XCQQBncvS3fSKsJsyUiYFTJo3UlnBDsMiQglzoHAcl+UkYXDqUg+awQaglxmCD8zcOvOF4NVUqGtSNcjgza1kKd3Dcd4h0jk+p5QTs9AWlKjYBSldA2Rd9TFGGmSaqiUm+7TS+XHzP5QVhJyaVB3BfIAWOY3VGJ8ep+Vmylp/mQMpg4IBKbseJc29PxijDznnUum3xB9btZuLwSuUFO6mcu7L9LA8/WBBgCAukpKlvdVWpz30MwD58YeEvyv9h3F/Uv3NF9pRSFZB2dw7/p4UnHrNwgkaQLK2bMCKStCg7kJUBoz59YLVIXoUAMAA/ANxhNS6NI49mL2XhzNpBNKiwAueVm+jwyOyZiXSJqUkNuqKgfoYUIxlIJIV3SQfcQRh/EAYhz0a/a8d8r9M8+Ne0X4vDTkJKlFCwg5CYCxfQEWvA+GxY81I3SSkLSUkqF2LEKAv1ETn7WRMTSpyTYbiiTq1g/aIysYgqSmwUwACgUlh8twIIJ3uwk9tkOpBKsk3fJIAz0scvyimbhiJhWZE0qd3pe7NYA8Inh1Xu5HBJpH+UwR5aXLV/41fneLcZJ/KkSpRa+ZlH7TShJKxNQDZ6VJHDQtBMmXKngkKKmJSoEBwcmIUHB6wNtFMtaPLOIpfRSwW7KMT2Pg5EgKCFpNRdRKg/Ae0OMLfzIUpUvlYds3CysJLp8xkkkutQF2bkNPrAmNkYWYuszZBOTqEpWgGag8W4+WFoACk01hTKJY7tNiCPSA5mzFuw8noUA9Lm/GHO3tjsEa5y3ITtjyFMET5aVWIMsIBDEFwUq5RpgnK7ZafrOMhjfDsyYgpCZIJI3glmuPyPWNFhMOUy0IKipSUgFR1IDPc/WK016aonUf9bE07wypRJrSXN38z334J2NsJcmaVhaSggullFzZlbxLNfLjF+2sMVylsCqyGDsxCjURa7hozh2RN/8r3H4Rm0oy2iy03Jbs0+29kpmoUyUVtY5HlcczlGYw2xcXLLoISSGdJTlnqjp6R4vZeIDlCFJW1iF5HQ5xr8KV0I8wsukVMPma/vDjFSd00JycVSdinZ2yDMSftaEqWkskglyCLk0kB6n0ELsVgJ2HmBeGlB1Bj8wAtYVEcNYaeIpa/LWpJUSGppe17kgG9v1pGUmDFBrT3fOpT+xiG62SZS33ssxGz8RMXVNw1ebhJp5WNZH4Q+/YyMM65CCVEMXJIAcXYXe2YPGEEqZjEK3PNfJi6g7ag2zbhG7FVIO7UUvlYFsujvrF6aTsmbaPnOOkqKj/wCHXmRYLbN3uk/pofeHMMhcqdJXKnIFl7175OglAYlhpwvHbWXiEFZ8yY7gJFyMrmwbjpCsbXxaR8aweaevFMZWk/8AhpTZTi8MmWtxJmp3t3fYhgN68v8AV4vwokzvKlLkzEKqprSEl6lBitkpyJ9nhtsfxBPM5EtaAsFTEhJSpIvvZNbpDnxDtOdKT+5lhRZyVAnja3Yl4ElV2FvgyW1dliTMoPmrSgDeMsUkAjderL8oAxE+UoqCDNloUpKgigKAIcD/AIgexbtrD7E+NJ6F0kSja+6r/VHuF/pAUATMkoVcfCSnjxqfKH8vYfN0K5uCRhzSZqyqagKQpCFiykuXCpic0tZjC+TQFVCdS2VSF3a3yO/4x9LX4jBwwnplKIUSkJVa4qDEkM26b9OMZ0+MklJK8HLAByJGX+DKKainySm2uBNtfBSUTR5UyXvISoCmYp6kBZ3ik2u/INFGGTJL7+HSS1yJjFyx+KSQPWNLL8cSi4mYYM1mY2Z23hk3CLxtPBqkeajCIUaqKTLlpY01sSQzU3s+fpVR5TRNvijMLAlzFJrkgh3KU2A4uJDM/CPEeaS6Z8ou5LTAkdGNJ9oczfE0lYK1YBB4klJfPUSzwj3DbewDOrBpSoMSyEqGn3qS/aBU/qDfoUoXNzE9JB0OJZjqPjADd4IC54D+cQDr9sQ7jQfvmOYhxtXaGAQEn7IFpUkKdKAnMtyc5wMjamzgz4QgE5sDl36w9ltYt+aKZJxJamZNUOPmSlf/ACL+key8ZiARStZOoCZb/wDVUT2EFom7JWSfLU9yA0y9xYAKN4pm4nZeX2aaM9FJHEn4x1h/r9xfp9iEzaWLDb01+cuWD2cXiUvamKAcpnKa/wDZBv8ApfR4Ik/shg6b8zNJHoTqIG83ZKVN5M0sWzWQRcPdfeHb7+4UuvsEDbGJ0SSPveRNbLI0yw0SRtac15b8xLnf/XEJaNjljvo/hqmhuRZx7wKteyAfgX/imf64LfYUujRnHS0reRSktYE27um0TOMWVC0tTjMkfQJhqnZrJASiUTqUrQX7jvA6MDMBpOGqeo1AO17Oe/tHFUTrtmT8WtulMoVsSKXBCnDFwAQc7iBtsInLAAWhVRQpRUml2ZQOag+ekabamAWAFKlEbzEJQ510KhaF9cooUpJSaCK5akEEMbpVSSQ+TjqIuOK5IeQFhV2vn8rcjrck6wZPlSloAWwNfxKS4+E7rHMPeE2zMcfMKd0lt1SQoC9RpYgXZJ00hxmA5BYvnb2jplHyR2Zzp4S3R7O2BhkBFQK3csApL5aJD8fWA52y8IRuoWnj/af9waGeElgsoDMsCHLkXI52L8oLVh0kqrUUhBAdnAJFwSLDMa6xzy03HlnRHUy4RktsbPw6ZZVLdww3mNwRy66xPwbilFRS58sgKZlMCdEnTn0tnGu2lsSXMKAZlSSHJKSADZgC+v4R0rBgOEFKgLEJGnE8rRWlUd2ydS3skepUTk2XSA9q1mSopmKllCgAQHcbvzDLPJnLerCVJBBZQTcjXTUWI9RCva4T5ZlKI3lgklswBxD8Pz0jWc7VRZlCFO5IzwkTw7YmZe11L1GbE2jxSMUhiMSVcqj/ANxhgdh/whjpSPaIr2CM0snoPxjLDVNM9MWSMVjLkTFMASSSluwIPtGl2DtXz5QWUsrJTDUfheEh2MspUgKPwsACc/X8I0WwdkzJMlKAlamf5Tmbn3fUxpp5RfzETxa+UKVOsc7ZgX7Qi2xtGehygS6Bm4JIyJCt8cRkIfzsKSDuG4awLhxxzHrCPamFmCStCRmpwyUtkBclJJNhrD1ZS+kWnGP1CRPi6flTKtmGV+C/zi4eLJ9v3SM/4v5wvRhZzJ/dH/027uEi0QmYec9xbS1uzGMPJqG2EDQbO8VJW/nJ8vJiLpza5a2l8o0SeICS/L3tHzRGFmzHSAC7APbUcfrH0LZsqmUhJA3UgEXJtzNz1Ebac21uZTgk9j3HbTRIuxUoXpS2XEuWA94Wf12TRUZC20um94L2ngFKUVJVS6WZ2yfhcliYzW1JS0YdCTLAILHPjm9THW4iJykmXFRaGJ8Zyczhic2ek9dIvwXirCLcTJHlp4lIUOVgH46RkESZjN5ep46twMQXh1sf3RNxYXyB4d4nyS6Hgj6zs7HyZqP3akKSMwNHycH+WUKdv4/By/7WUlas2CEkgaE1MLwk8EbNmCd5ikFKBLbUXqKmIZjxuzQ42/sda1qUhSQVNUClxYMDnyuekbXJxtLcyqKlTewmRtvZygVfY1F3+VGQ4Mq3aCZHivBpl0JwywgqekJQzgC53s2b0hVO2TNlSygy0qJBYgG9uvCFn7HnEf2RF9Tn69IjOaf/AJLxj2bP7fs2akFVCX0UkpI5Fg3vBZ2HgCiulFDOVglgBm6shGCV4fnkACUDfRQ1A58o2OwNgTE4aciYyFLWFIu4AFLOMtPp0jSLbe8TOSS4kX/1n2faWwYClP7tTNkw3eLwLNx+y1l1JLn/APmvpk35QtxXg+ao1VSzSMgAHYkt8NoXYzYU1SgUyS3JfFr3AiXKfuJSjD1I2Oyv2YreliQCPv7p52WRbs0MF7NwSkldEmlL1LQoAAcSU5d4+d/sefUP3CtTmIO2J4fnqJCpakoZRIqG8d0pBGocP+WcNTvbATil9Q9mYXZJJ3kH/mXxe36MXhWy7B5N7DP/AN0ZOZ4NxFSlCWmwLDkQeKs7+8DYvY05wlMpY9OQteFk/cB4r1I3Z8KYI71BINwayX4ZGDZWysEgBNMoMMib+94+Vq2VNdX7tWuTEi+oEHYfY2IpH7lZ5kJP4Q81+UWPcjS4mYsJICEiwuFMXYasbZ2itGJXuulNQZ3WSznQFNOXL0in7Ypmbq5bvEJM0Ak2v+tTHP4Zdm/lQRtLa85EtZFaTcJImAMGI3Qk2zGusZ/AzJkwzisrcpQyioqUpgRSSpRTSM8vmzs0O55BDG3QAZ98u8CyNnhBJSySbmzaauYqOi/ZMtVCzYmEWJxUtQamk0sVewyjWpUkJYAgtY2D9SQCPSE8qeGNyQOBJfskFoMCwUtdjoEucsrGOmKSjSOeTt2xjidv0mWkeUCkEDzJaQzs5cgfziSdtyggIV9nJfe0zUL2Xe0K5iCVA1LAAzpKb24x4pyBYOCLkuWBfW+gjicJ9HWpxHqvE0kqYS5ZGTBa7ZcZjcYEnbSkOD5KQxJG++nMH8YV4jCIUQaEni9/QQNicEkgBKEgMdB/2iFjLorJGoTjguWHkzRxUmYl20KdzMcHEYnbu3yUlEubiEJCC4XNJqySwbq5ezDtB8sICSkJS7cA/wBHbKFuytjjzN9gOOb9iCl+8VCMm6omUkjX4I7oNTvrTm/BzfhnBk2QpKXs1nAqs4fhfW4gXykhIGSWDJqb0bOCxOtYkpGlyfc+8ehRw2R2LjacQUksnywpwkKV8bZE8s+sX/1gkS1qSqcoGpdqJgIuS3xHK8AylJGIrYslKXu1Qf4bpdgS9v8AfHY2YszSqpZcqNwk2cnUCODWbzdnbpVijeK25IUoUTgxAsQsHMgZp4Ae0EqxcsEAYlAytSq3co4R83XPmE/FpbcT7tA0xc17HXNmjKzQ+jydppJo+0SkpSGBCmy4uWyDWaF+NxCSonzcOQ+ZmpF2JZTuGKhpleMMpc0szN/cPE8Ipx8xVF1IzGiuBhqVOxNJqj6BJCVDdpL3BSM+lJY9coIeztbV7Wfpzy9DCrwwhBwyaUqF3OrmztmACYdyZ17ps2YCSA+QZnPVtI7eUcnDKfOcmXStgBvAHXgSnIQrKZy5XmICyk/Dd30zBzqDZRbtFKKpi3dx8AyFvlYWe8I9pTj9mQkoRSEpD1Krbm6eMc0209zohTWwSkzpqC6JoKVZeWojm5sxfrFhl4sAgpn56pUe4f8ACM1hzLzEsVEN8T2/w5x7PxO8TS5JJ+Pn/dicysUacYvGyxlMYfwHiHsdYP2d4pJS02UusPUUgtlmxNjyvGHl4ogKLkWAssjUcuRi2XjZgcpWobqrCYcyGFhzaKWs0S9NM+my8QiYkKTvJOv6/QgDbO0BKAEsBUxQyY7ovvKObOAPSBvBWHmDDlU1S1KUp6VqKqdAU3e4Yt1ie3500LQtAICUKDioLc8AR8NucdkpywtLc5YxWdMzGI8W4kKCQU9kBsyNYvn+LMUBcpGhFAbXjC1U6YZrzQspUfma93DuAOEEbbxmQNQ+GwWn+LLe5iOTyyXLOnxxfCLD4uxJSXUnQPQP9uMTwHi+chTroUCQ4ZiR1yHpCZOK3V/G5Um9QbJVviv/ACin7Ro6+FiP9UC1n2D0o9H0BPjTDuQQtJf5k29bn2hv+25XlGYkgoAJITxFqbgXJYd4+XTcQCpbCaLnJYbONP4Yw8yZIxiwX8xdFKlJLa1O5YspuzxvDXcnRjPSUVZ7ivGU8VFKEoAySUrJAcC921GTawEfGuIUn4ZViAd1WrkG6+R9oFx6Z28k1EvkVIGuYdi1oDwqGUROqBSHDBLsQbglQBBtoYx8uot2aYQ9Db+ueIDgpku1t1X+rhET40xGsuS/RX+uEU1CVqDLWGtcIOpOim1j2dOD2UrJP/DR90c4fnfY1pIdKLM5bl17+8chZF3AfUnThc2gaouSoDsHPvr2eJzJydOz39v5RvUUYWwhEx9Opc5dWPsYnKUgHLN7nn2d+oiiXNJf4haxekem7+MdLmkD4nfLX3z9oaS9IVsYy18WbiSTbRg35R556XczAe4T6Bi4ivDJDnLrbvnn6RcbGoLTbSkP1fJ+bRpRAX54JFlEszOBFol2Dpbi7n3MAfaNQQn1d+bsGiteEJLmok/dYD1DQUgth68WgOHy0AJH+Vx9I5WGCmLNo6iH9P8AaB0YBsgEEatUr2tEF7MOZKlnmyf+2DFDyYarB2ICgOLD8Ty4ROXh5fykOPiJAI7EwHLw84ZKp0pSH7FSj+njlYd7qFatAqYFDteGlXAm+w4rf5qTzAJOuhYREywBunePEhPukezwIlCkXJYHIbo+gHtFiZarmkHiUsLcDU8MkuTLN61WGiBn3OkB/Z0qUoizaOCOkFpnBRAdnyH8iDzgiZQi6mHByPZmiZQT5KUmhUrBh75dhHq8IkZhrZt7Pk8GSptYpbdy5/zHSJJkpSklPRyT3FwzRHjj7KzfoBRgw7N+useo2Sl95Dtca35Z+4g2gAAk55G59C5/CLKMsn0cObdT7xWC9izZyMORTcNpZvoLfrKLlyeB7Ae75Hob84gC10h3N02Hs34vHmVw4fRLA93I9YbsEErKiGLkW3iRfkGTYd4U7Q2eCDYcASHHBs/xhpImu41b5kt6hmIz9I5ckMSEhRbkPV82iHuVwZqVsaWLhPu1+5/MxJOw0vqX1YX6PlDwLA/h4hQ/kX9Q0TQQQ8sg883GTMzQvGuh5vsQr2GhVqTyNWfV8ugjsHsIh6Rnqpvo7tzeHi5gcJIUhWjA34htR0eLvtKhZILjik37FiIpaUbuiXNkcDICQyix1BoUD0u7cosnYCWq6gmxBys/ECpu7R7K2hXoEqD53/wuH7MI4z1DIJLfdLHuk5xpRnZTP2Ykguoh9El8stfwhFjNgBQvUQOAH5xpU4kGwCSeBLK/P2vFdYDliNDZJHsYmUIvkpSkuDI/sBG8ArUbuZHUBTteJI8OI5kvmkhJHBxMUx7GNXQBdwOBJpV2cFJ9onMCnDpUOZdJ/wAqiPVu0T4YdFeWRnpng8Z5XuFM5fR6mHo8aLZOy5cpFhe5LglnGlveInGpCh5joIsHT+T25vBSMaTkUnsD6s49u8VGEVwiXKT5BpuDSotYEl7OPQOHHOAcbsJK3dAPBVF/W79yIcqxoCWKQ4/ipB5pKSTEV4ur4VJfULa3KoH0cGBxQJsyX9UpVVwvTeJASOWb+0er8FJJd1X5/wD5jS+QsKrMvP7qn/8Acn6GPFTQ/wAM7t/K0R4odF+SR83ViEnNzyf8RnFkpL3pCRzP8rRGUFAMhkvqWfvnHSlMXMxzwYmJRTLTOALirq8EjGWYOniVZGKk4y/A5bo+v6EEIAVdye30BtFIhlNBUX8wH2HprE0JWq1m4tbsYvlyL7yHbi5I9fyiTF3CWHJj+T9IqhWeS8HTc0jQ1ORF8qaQCJYUri4YD1ABHrFVQfeUlBHD8ibdoiMUnK6hxfLsp4AC5cw5l1NogufazQQdpLZjSgcSCSOoBhUtVNwoHmbEdH/ARVKT5hutSz396m9odiocS8aMgqriVAJD9TmOkXydoJvSQVcQFdNRc9IWSpaQ+8knLO3dxSYpnylqspikfdGXcWEIBnOxrEOHvknM8db9It+2lWYCBwcvxuEm0BYOUohxMCW7v1cRZiFKFrj+6G9VX9GhgSxm2EpZNxyLj6XPd49weINyQpj95h9LEfpoqlYRKy4U3WLjhWsFKJGhNuwb3hJBZNW0qXAl7upKSw6Dh6RXL2mkm7frkAB3iYQT8QTTxdL+sVrwSHDIL8W+hGfrDoLClY5Od3awck9mEVKxRzCHfmo26ZRZKw7B2HYN3LExBRC9X5pe3W+cDoEWYTFj5wQA7BjY82/KC/tCVXAJPBmy1D2gNeGAAcpJFyWu3MajnHSVy3sQRqkG49RlE7DDFYhGqSFNZ3PowcfSPcPj0EuHAH3v1fvHonpBFKHAzcJ/CK8Xh0TQTUUtdiAR7XPrCtFUy/zHN2UTdyLcsiGjprJKlMXPAk88z9IBlbOtmeWnOwpt6R7K81JZqk5VAlXZTXI5Q1Qmw1M4NZVSVZhhnwsw9REd0iyVsOeXMBRIijEol/MAlWhQfqDE04RYH9oSDdlN9CfpFkE14lLAkA81OP8AMQx6O0TBRSmmYQ+XzAaaaPztFVRF1boa9i3b9GOSZYBpSQNSlx/lYD2hiJLksGNC+gWj0IBHpHsrEVBi40ISqr1BuemfKIlMvVRDZO3s5+kU4tAsSpCuGYNu7v3gGGKw6QndB/5XS/oPaOkzZVNNZQoZA7h72pV1AjpJUob5B4EKqHv/ALRXNlBmUEkZhwfYPbq47wCLUSlKBCV1NoN36OD6NEVyrCoLB4hiOqSrI9BA2HwwCtxQSrg4Uk9837DrHswBt5wNVIBcdUuR6P0gGMj5gHxBadApwT1DN7PABoBJmSlIOipYFP8AzAX9BAiZxA3J4UOFTH1ce7QWvFkp3kKSeNDpPN0g+oMSMtkkAGiYx4VhTjiAbjvEBOP/AJqO9z3KXEBqQklzKdtUqKh+JB7iJMg3pI5Fv9cM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TEhUUExQWFhUVGBgaFxcYGBwcHRweHBgdGBsYGRwZHCggHholHBwXIjEhJSorLi4uHB8zODMsNygtLisBCgoKDg0OGhAQGzQkICQsLCwsLCw4NDQsLCwsLCwsLCwsLCwsLCwsLCwsLCwsLCwsLCwsLCwsLCwsLCwsLCwsLP/AABEIAKABOwMBIgACEQEDEQH/xAAcAAACAwEBAQEAAAAAAAAAAAAEBQIDBgABBwj/xABHEAABAgQDBgQDBQQIBAcBAAABAhEAAxIhBDFBBSJRYXGBBhORoTJCsRRSwdHwFSNi4QcWM3KSotLxQ4KzwiRTk7LE0+Jj/8QAGQEAAwEBAQAAAAAAAAAAAAAAAAECAwQF/8QALREAAgIBBAIABAUFAQAAAAAAAAECERIDITFRE0EEIkKhFFKBkfBhYnGx4TL/2gAMAwEAAhEDEQA/AA/DvjlOHw/lIQTOJPxFaiAxY34cE2z1jZeHPGQmpKZ6TKWlI31DdUfvMAGA19o+KYVSpaUqCV7z3q3VKGtsxmGc8eUSnbSmqXUEmVSALO3CzkF+V4rzSTOd6SZ9+2Bt9M+sGkUECpKgUqdma+rjjBmydronrmoSCFSiAoHO/LMZR8Q2diDLSmY1Sy7FxY1aEsU2BfMZZQ52btmamaMQUBak0klSSSkPcpZSQQWIdi3GCPxKbSE9Kj7WER7RCrYnifD4khKFMsgkILPbMikkEc3h4ExtkJRKgiPaItpjqYWRWJVRHUxbTHUwWGJXTHUxbTHUwWPErpjqYspj2mFYYlVMc0W0x1MFjoraOaLKY6mCworaOaLaY6mCwoilAiQlxzRICJsZLyxEvLEckR6oxNsukRaIhL5xIGPTABSZUR8swQkgx6U8IeTFiClEdTF6oi0PImiqmOpi1o6mHYUU0x1MW0x1MFioqTFlcdTESmDkCJMQ8km8WhMWptDyrgMb5B0Sjd4l9ki8zBFasUIWUnwPGK5PyzjpBRKocy1g3PmnfuoAiT5YYuGd+MDypJUkgrYApcFidXICEtpxvlGoIlzHUsAUqsGJzJOpyfT9FejykzHSGYXcDMm5BZ2bS/OOaWtGysaK8OlKV031LmW7vqlQJFn4WtrBUyZKrSqaqcoJU9KKFKFyk8AQSLOWI0OcGrmIVUk0qEw2KKbBhY2FnJ4tyay7HTDIVLC0LpSN2tIY3LFKgxyAs8RGrsbWxqtkeMppxAEtAmzCkIlJw6TLKnUCTNSUGkgAXCaTa7CPpY24ZcoCeEyp6gaZS1pBLWstTIUdS2TiPzzIxqELRMlqKSVJJBTU2hKd4OQP4hnmmN/s7xjUlMtdE2tRRStKgtAqJC6Vom12KRaYWbiHjrU7W7Mca4Pqew8YVoBWsFRJYbuQ5glzr3ENaY+L7N2r5U1IlqRRLNQQolJABsAQ7A5t26fR8D4rQZQWukliT5ZcBhle7vaJU1ItJo0LR1MJvD/iJOIl1rT5TqISCXcDXKxdw3KGisbLGax+rw9x7FrRzQsHiPD1FJXS2alBk/4jaL9l7TTOQV2SKylO8DUHZKg33tBAAY0c0WNAOG2tImTDLRNQpYqdILndar0cQWFBbRzRVisWiWHUoCFivEspnS6hxDQrHQ4aPWhJJ8UST8QUns/0gTGeLwFfu5ZUkAuSab/K3J83hOSHi+jTUxzRjU+PkMqqVSofCkq+Ljelg2cJdp/0nLExIlSQEAsarlTM7EWGbe8T5I9iPpjR6mPn8j+ksFJBkiv5WVu5a658tRlHmH/pLDsuQMjcL5PqMs/aDyRA+gTFsY5y8fP5v9IoV5VEsglR8wG+67JANrnpnGp2b4jlTllCQoMMy2fBgXdmPrwi00+BWOI4q5RETU8YsaApFNMTcxNo5oLCiIU+kc0SaOaFYURaOCYk0c0FhR5THECJR5AOiFMeNFjR40OxUQaIqTFjRzQ7JopKIgZQgho8ph5CxPy95xpLNcZOBclic7XZn/KFwlrWDa5sdLOB+XGLJmGCCApd2BHP+WWvGCJSiAKSbdtSeBt7x52y4LYFs/EqE1KUkqAJCSxydnt0MOMVNTOKUqUxSaM+GeduLHnpC+TiVCYKgUoVm6KXLW42FtTBM2QhaFP1e41zBL30fnFSluNMqxWBSJrWKXcJqNuQPrDaTh5bilCU/wB0AkNm7sfeMni50wLSC+bpuS/APmeHrGtw00ilKgBuuoOw45G/DUQ52krYBuIllKUgEkqK2UQVE6km1QA4X9oZbCmFylSCEEPW1l8SSSQ1+WQjL7RmAKBHxDJIZiQWSTd+GTdYtwc5cxQfyWyILgDmHY24AloIq9yk9z6NJmhDgWvcQPNWZgQ6nLk9xd4XYDGIJSAoKLgfFU7JOrnUdXgrAzkkJS7m54fMeI6CKtmmwJtfHJSsgpUss+6WZw1xwOsXq26oyUIlkpIIIz3Ws6eY06wtxiSqYpkgEu1bhiQL2LPdu/KCMXhSEsM7hic+VybtE2/RDGknx5MTWld7BiCX4MAc7OXtpnF+FUi01IGQKVMys35GPnkwrc8Kg4JawD5PYvwbKNHsraCVJJCt0GkpBsGS4tlx7vFqTrdkxRp52JVNJKjfmeWUJdpY77PKAR8xJdqmcuzDUv7RRh8fS/mKdPysDoGu2YOfYxSvDiaFTCQHSSl7kiwB/XOJuy/8DrDTTSApVRYGshn5tpBE2YGz6QowyHZi+6H/AMLdSN1UXy548oKOnyhg5Yi1+XtAWmJsXhlrWoh056Pq5Ni7WyLQH9mKFUtUolNSqcrOnLpxjUSVgqDgPmRwe4fs8UCUSqZmWIYcyCPzLQqIcUZooWmdVajV1cEkW1qfTnDAYYLDUsLgk59SbtyyziqXg1iaoPV8yq3pzNgAXaw5XgrBTAJoDAn4baaO2TNfWE+UTVMJRsa4ZyQGN3d2N/z5wy2YVoWLFiQXBJNnI99OkI8TtRTuhQEtFKTfNQ+IWvZiOx0hmnbSRUob4T8JBstRAd+FLj/NlFqRWxqcR4iXWEBJuA5Gln584Z4PxKaxLV8VNQ4M7cbfrvh1bUYBagxJHuxJCeW8M4Dxm1HX+7Luyipsg+hZ30aK8zvdkOKSPrP9YZAYLmBJNru2bZ5QZisdLl/GsJ6ntlnHyecFYkpDMzqDgsOBNntx5mD8BsspmSypRqUkgn5AzkBwW0z4mDzIpQb4PouC2tJmkhCwSksRlo9nzH5GCwsOzh4+eYxJkqS7hy4bm7kentFWC2mZgrCjuqUxBL6XPOKWogcWfSo6PmWL2tiZWISsTFFBsVKIKQNQx5jS9uUT2l4gxC6iiduggkJDU05Aasdeg0g8kSWmfSo6Pm39ccQmVKTapFlrNyrMB311flBWzfHSzuzEglIYkht43BdJIpAtYd4pTTFZv46MpJ8dyGNSVhQJDAPa93LDLTPlGlw+JQtKVJUCFBx/tm/KGmnwFlrRzR4iYC7EFixY5HgecShjItHjRImPKxxh7i2PyFLxtbIITvG5pFWZNj3N+cX0UghnpN7kBrNxHbWFmDnMSBcHX5vWGOHw02dSJCFrXqhAKyQ1zSkRzSjuOmy+TKUpmd3cud0gF2pvaD5wFDKOY0s3Esfli7DbDnoAVNTQJYLy1EpVSz/Co2yyN4GxqCFFyyVMBTpwN+3tGTe9DcWuRDOVvhKqS2WvBhb9fWHCtqHzABTpcM2X6zyhdi5B80lcxynInUcBbOJoxKzZKhToLBrjprxeNnFSSZIRiMeA5SN45FjfMZXb2iWztpgM4INVwzuMtdRFcycwXdIsAb7wOTgP6M0J1YlRO8XALjgLv6QRgmhG2wO0glSFB/jBAfuVM3WHOzseg0EEKUXHu93cAOT+rxgpc9S11pNKtABbhaNFskMlQZLmXNDizKMtTEEm+Y4ZxDTjyVFscyNsVisskAgc/i1v8TDKJ4zagVLcgPpVZ1GlnL5gcMzCNEpKAlGhYp7PwzN9OHr7iUS/MQFAppKrAgAAM5VxBIPDTgYSkO2WbSxZWC6UuA7ZA9/winzt2X5aaQ5JAY/MQQ1tQRpEJ8wABnvYAHVnYNmWH0hLKxZCwkMQ4zJYOA4bi4yhQtpis2uHxBVMIs1Ia1nash7/ACltNe8JW0HWSoWukDIUktd/eAZ0ykpmH+E7pZqQztxsY7aK1LSQAxUAGDkO4U/AWKb8zAnY7NEnFpqmBJby0sq3H6kgiwzgOVNmkMDuh2AZNmFnGTl9fxhbjJ5/erDAqpqfWkF8+pYGI4hX7ouooCqyeJcbqeVyf1m8lLgMh7hNsPMUlaQEhAUNXIZ0k9CDprFf7eTLxCpahZRJBz3g5vCiVNuN4FkIdifuNkf4iSRfJNoVpnqVOWlVyMjbX63HPOC6ByaRqU7QBBWS4UoBuVQcnVr6DSILIE2k2KQDk2pYEkaNnb3vm8VjVS/LBIzpdhuhRuPW+v5uJyqqpjlNad0EaAkF+98teUH9wJl2IQiVLMuSw1bTeN1Mp7OLZZRZgpRUgqAAAHKxccs9fSFyJ48sEqICHH3nIdha7MXvxg3Y8+kpQygCFEvqFXACmf4hpk8CjYLmyeNK1lKEj4d17sNbn9P0gPYa6ErQSlSwsuHBYG4FjqX10iE3FEzZqwVht0JcpSTxblcCPPD+zV+aspCwpQWQHNPwMFm4Uq5LaAkawlG7Fyx7J2mZczJVZRmz0/Cb826d4Yz/ABNk7EG13DOGLsGyfOBMPsNKd+bQVlCXsQElKQSq9waiT6xmsfMZmJIvcku2pbU3HrBJFW4mr21tNSwhKXDOGAsLVMTZw5OhgXYOLSiaPuKLF+IuIUJxcxUsO+4+dVy9hbPrnYAcqNlTD5yqlWDEpuolWgF3z0PHvBFXuLK2bfE4hKpZAYlaieVmJNtBCCXOUhSjUXsKQQD6n88oJ2cgrkqKmZKla6uLnm30MK/tZ81KQbOL0joTcu2fDLKBjl2Osfi1KoSxFRHA9H4G/OCpuZAFlWDDhzyeBJqpc0mjJJJd2FmcW+nKKsdjfLXuBCvKFSi93sGYZBvxh4sBnUimkMVKCn0u+WX04QomlQSkV5FkhJyu5zA1v+cNNpyghIKc1CpRuSxADBh954UTJNSkEFgo3Pdm6P8AowMUkXYXHTUM02alVVTBzc6sMzk76NG+8MeLfO3JzJUNR8OVr8c3j5vNQo1UuHNt65cuWbINBWzkKSUkZi5HsW42zEVCTjuTifYpQTMuhb9GMccB/F7RhfMdwCodCR9NXixW3MSLCZbmn+UdC12ivAmfFh4ew+dU8AAuP3ai/UWbPryjV7H2lOw6AiXNneWkmwkkqJLjfUnPQ6wBhJa0mhSUKLAlVamAL2NIc/DkHzETlS1LCVS0JABLpK05kWspQt8Vsrw3BPklSa4HKvE81csJWUrYBqpNRIp+d5YF8muIQ7SBU5CcOhJtSgLABuXCSFMSMwLcoYrSQE+ZIWglhUjyEgk2+7llmWiuQSCEhK1qCiN4AnICykjPLLpE+KI3N+zNSNjeUpKiJK2UCxm1PqxQLtDbBUyglSsJIWoPdZrcKAYKQ9w92sRk7Q+xUhJG/Mns/wAK5U0pcjiQOeusCycSldSKUgsQkpMzP+6uYRYUln1i8LROTQBOShchQXgcLdy6GlqD6pJmKUDlZiBwvCaRsdaCVJlCg3TWpyNDcAWd7NpGmlyUykmsyiFEkgkpF72qL2sLfjHYOfLWApC0yloULealSVJYvuhie54GLjCnRMpbWZ1PhdSWKAA6f+Iol7X+FGWvGNPsLZapUtleQoqGe8qrmSQHN9OzRDGqmTDVLE0JL/CtZByG6yABrxgzZiZ05FEwKQhFqyCmYSGvcMpJDuQ1xlF+OEtqJzlHcCTslKTURLc6mYrTNqiYBx2xHmiYtaeISJiUvycguCYLm4xcqYtJBmy0sAJgRY6kXce0e7KkrxKVusJCFFpfly1JY7wY+ozez6xC0dJukgc51uCz8DOCrIlN8oKg47ghzldtMoC/q3OUQFoSLgkoCQo3BzqHCCtsY3OUMOhNJu+8DrY0W0NjDLZeGkzpS91ExSWNNKkrS+juS1rU2sYUdDS4X8+wZTXP8+5DGbMJSEhMwgNZYDey+8CYXAzU7q6qQXfjmzp9AzmIqmplrCJgQkKIJJVOrAelwoqcdrZxLG4kJUfs4VOAZymZNUQ44heXaIXw2nRTnLoFxezpygtIl2JN3N3tkPU9ImvATaEAsWAcCrOzn4dMuwgiRi0qSRVNlTmJUmbPUgNlu1gjgcnHOB8JtIb6FLng5hSZwmvwTZDJFnfrB+GgtkxZvoIxssyi6HmPnSFZNqFAXsH/ABhZs7BnzVzMh5ZcK3CTyHHu+fKDvt6ghG/OCVE79ctSubpKAWAB0EeK2mVLSiVMmKOQPlyt/V2UBmDlyg/DR7H5H0I5iVKmAtS13ANzoz0js7c40GGwqlYdCqRuyyVCoAhlLVkS9wxjzF7VEtnmKci6fJQaTkRZYLjPM6XMTG0P3fm1igqKbyLgs7WmscxBL4ZNVkC1P6CtOEmJkS5olqo3iohJUAxIJJVbnc/z0Gx8OlphKZiVHcuhiKbsWDJL09QfUDD48THpMlRS275EyouWsAo3bg8WYfbTOAZDhy1M9OXRBc52EJ/D9MuOqk+CC8LRupMtJuWJPV1VDJtYr2HIKFTMlVINanYl1CwbIfFz56JN/aVagCJLgE70ycmzOSKpI0B9InhtsEOEmVfT7UsPZ/nRE/hpVs0J6sW7ohs5cuW0vepWVEUrJ31FICVXuza8X1hV4jwc2UEEVDzWCarqUUskpfjUb8x0jQydtpJSWlEgAp/8RKLfM4rAyzeL5+3/ADClSkBZQSpJC8GpjxBJtpwhr4bU9tDetCqMOZ08IyYzFqQCHqJSQHsdSojtBUySpJaumo1WIBIGZbUvzjXz9siYQpWHJUkEBQTIDf4JgH+8K/2bKUaiMRmCAd4eiVkesN/D6j4SJerD0ebK2gfLUkLZNQKnBtZrMH4XfSIAyxUd5Sid3MN1a5Oft3PkJlITT5c65cvInF9LhiB2AvFS8FKWoqT5qC1qpcwADlUj8Yzl8Lq9fdB5Y1z/ALKdmz0+ahJsEkrapiTZJGnLN9eMFLxRM1NVkLUE5XCQQBncvS3fSKsJsyUiYFTJo3UlnBDsMiQglzoHAcl+UkYXDqUg+awQaglxmCD8zcOvOF4NVUqGtSNcjgza1kKd3Dcd4h0jk+p5QTs9AWlKjYBSldA2Rd9TFGGmSaqiUm+7TS+XHzP5QVhJyaVB3BfIAWOY3VGJ8ep+Vmylp/mQMpg4IBKbseJc29PxijDznnUum3xB9btZuLwSuUFO6mcu7L9LA8/WBBgCAukpKlvdVWpz30MwD58YeEvyv9h3F/Uv3NF9pRSFZB2dw7/p4UnHrNwgkaQLK2bMCKStCg7kJUBoz59YLVIXoUAMAA/ANxhNS6NI49mL2XhzNpBNKiwAueVm+jwyOyZiXSJqUkNuqKgfoYUIxlIJIV3SQfcQRh/EAYhz0a/a8d8r9M8+Ne0X4vDTkJKlFCwg5CYCxfQEWvA+GxY81I3SSkLSUkqF2LEKAv1ETn7WRMTSpyTYbiiTq1g/aIysYgqSmwUwACgUlh8twIIJ3uwk9tkOpBKsk3fJIAz0scvyimbhiJhWZE0qd3pe7NYA8Inh1Xu5HBJpH+UwR5aXLV/41fneLcZJ/KkSpRa+ZlH7TShJKxNQDZ6VJHDQtBMmXKngkKKmJSoEBwcmIUHB6wNtFMtaPLOIpfRSwW7KMT2Pg5EgKCFpNRdRKg/Ae0OMLfzIUpUvlYds3CysJLp8xkkkutQF2bkNPrAmNkYWYuszZBOTqEpWgGag8W4+WFoACk01hTKJY7tNiCPSA5mzFuw8noUA9Lm/GHO3tjsEa5y3ITtjyFMET5aVWIMsIBDEFwUq5RpgnK7ZafrOMhjfDsyYgpCZIJI3glmuPyPWNFhMOUy0IKipSUgFR1IDPc/WK016aonUf9bE07wypRJrSXN38z334J2NsJcmaVhaSggullFzZlbxLNfLjF+2sMVylsCqyGDsxCjURa7hozh2RN/8r3H4Rm0oy2iy03Jbs0+29kpmoUyUVtY5HlcczlGYw2xcXLLoISSGdJTlnqjp6R4vZeIDlCFJW1iF5HQ5xr8KV0I8wsukVMPma/vDjFSd00JycVSdinZ2yDMSftaEqWkskglyCLk0kB6n0ELsVgJ2HmBeGlB1Bj8wAtYVEcNYaeIpa/LWpJUSGppe17kgG9v1pGUmDFBrT3fOpT+xiG62SZS33ssxGz8RMXVNw1ebhJp5WNZH4Q+/YyMM65CCVEMXJIAcXYXe2YPGEEqZjEK3PNfJi6g7ag2zbhG7FVIO7UUvlYFsujvrF6aTsmbaPnOOkqKj/wCHXmRYLbN3uk/pofeHMMhcqdJXKnIFl7175OglAYlhpwvHbWXiEFZ8yY7gJFyMrmwbjpCsbXxaR8aweaevFMZWk/8AhpTZTi8MmWtxJmp3t3fYhgN68v8AV4vwokzvKlLkzEKqprSEl6lBitkpyJ9nhtsfxBPM5EtaAsFTEhJSpIvvZNbpDnxDtOdKT+5lhRZyVAnja3Yl4ElV2FvgyW1dliTMoPmrSgDeMsUkAjderL8oAxE+UoqCDNloUpKgigKAIcD/AIgexbtrD7E+NJ6F0kSja+6r/VHuF/pAUATMkoVcfCSnjxqfKH8vYfN0K5uCRhzSZqyqagKQpCFiykuXCpic0tZjC+TQFVCdS2VSF3a3yO/4x9LX4jBwwnplKIUSkJVa4qDEkM26b9OMZ0+MklJK8HLAByJGX+DKKainySm2uBNtfBSUTR5UyXvISoCmYp6kBZ3ik2u/INFGGTJL7+HSS1yJjFyx+KSQPWNLL8cSi4mYYM1mY2Z23hk3CLxtPBqkeajCIUaqKTLlpY01sSQzU3s+fpVR5TRNvijMLAlzFJrkgh3KU2A4uJDM/CPEeaS6Z8ou5LTAkdGNJ9oczfE0lYK1YBB4klJfPUSzwj3DbewDOrBpSoMSyEqGn3qS/aBU/qDfoUoXNzE9JB0OJZjqPjADd4IC54D+cQDr9sQ7jQfvmOYhxtXaGAQEn7IFpUkKdKAnMtyc5wMjamzgz4QgE5sDl36w9ltYt+aKZJxJamZNUOPmSlf/ACL+key8ZiARStZOoCZb/wDVUT2EFom7JWSfLU9yA0y9xYAKN4pm4nZeX2aaM9FJHEn4x1h/r9xfp9iEzaWLDb01+cuWD2cXiUvamKAcpnKa/wDZBv8ApfR4Ik/shg6b8zNJHoTqIG83ZKVN5M0sWzWQRcPdfeHb7+4UuvsEDbGJ0SSPveRNbLI0yw0SRtac15b8xLnf/XEJaNjljvo/hqmhuRZx7wKteyAfgX/imf64LfYUujRnHS0reRSktYE27um0TOMWVC0tTjMkfQJhqnZrJASiUTqUrQX7jvA6MDMBpOGqeo1AO17Oe/tHFUTrtmT8WtulMoVsSKXBCnDFwAQc7iBtsInLAAWhVRQpRUml2ZQOag+ekabamAWAFKlEbzEJQ510KhaF9cooUpJSaCK5akEEMbpVSSQ+TjqIuOK5IeQFhV2vn8rcjrck6wZPlSloAWwNfxKS4+E7rHMPeE2zMcfMKd0lt1SQoC9RpYgXZJ00hxmA5BYvnb2jplHyR2Zzp4S3R7O2BhkBFQK3csApL5aJD8fWA52y8IRuoWnj/af9waGeElgsoDMsCHLkXI52L8oLVh0kqrUUhBAdnAJFwSLDMa6xzy03HlnRHUy4RktsbPw6ZZVLdww3mNwRy66xPwbilFRS58sgKZlMCdEnTn0tnGu2lsSXMKAZlSSHJKSADZgC+v4R0rBgOEFKgLEJGnE8rRWlUd2ydS3skepUTk2XSA9q1mSopmKllCgAQHcbvzDLPJnLerCVJBBZQTcjXTUWI9RCva4T5ZlKI3lgklswBxD8Pz0jWc7VRZlCFO5IzwkTw7YmZe11L1GbE2jxSMUhiMSVcqj/ANxhgdh/whjpSPaIr2CM0snoPxjLDVNM9MWSMVjLkTFMASSSluwIPtGl2DtXz5QWUsrJTDUfheEh2MspUgKPwsACc/X8I0WwdkzJMlKAlamf5Tmbn3fUxpp5RfzETxa+UKVOsc7ZgX7Qi2xtGehygS6Bm4JIyJCt8cRkIfzsKSDuG4awLhxxzHrCPamFmCStCRmpwyUtkBclJJNhrD1ZS+kWnGP1CRPi6flTKtmGV+C/zi4eLJ9v3SM/4v5wvRhZzJ/dH/027uEi0QmYec9xbS1uzGMPJqG2EDQbO8VJW/nJ8vJiLpza5a2l8o0SeICS/L3tHzRGFmzHSAC7APbUcfrH0LZsqmUhJA3UgEXJtzNz1Ebac21uZTgk9j3HbTRIuxUoXpS2XEuWA94Wf12TRUZC20um94L2ngFKUVJVS6WZ2yfhcliYzW1JS0YdCTLAILHPjm9THW4iJykmXFRaGJ8Zyczhic2ek9dIvwXirCLcTJHlp4lIUOVgH46RkESZjN5ep46twMQXh1sf3RNxYXyB4d4nyS6Hgj6zs7HyZqP3akKSMwNHycH+WUKdv4/By/7WUlas2CEkgaE1MLwk8EbNmCd5ikFKBLbUXqKmIZjxuzQ42/sda1qUhSQVNUClxYMDnyuekbXJxtLcyqKlTewmRtvZygVfY1F3+VGQ4Mq3aCZHivBpl0JwywgqekJQzgC53s2b0hVO2TNlSygy0qJBYgG9uvCFn7HnEf2RF9Tn69IjOaf/AJLxj2bP7fs2akFVCX0UkpI5Fg3vBZ2HgCiulFDOVglgBm6shGCV4fnkACUDfRQ1A58o2OwNgTE4aciYyFLWFIu4AFLOMtPp0jSLbe8TOSS4kX/1n2faWwYClP7tTNkw3eLwLNx+y1l1JLn/APmvpk35QtxXg+ao1VSzSMgAHYkt8NoXYzYU1SgUyS3JfFr3AiXKfuJSjD1I2Oyv2YreliQCPv7p52WRbs0MF7NwSkldEmlL1LQoAAcSU5d4+d/sefUP3CtTmIO2J4fnqJCpakoZRIqG8d0pBGocP+WcNTvbATil9Q9mYXZJJ3kH/mXxe36MXhWy7B5N7DP/AN0ZOZ4NxFSlCWmwLDkQeKs7+8DYvY05wlMpY9OQteFk/cB4r1I3Z8KYI71BINwayX4ZGDZWysEgBNMoMMib+94+Vq2VNdX7tWuTEi+oEHYfY2IpH7lZ5kJP4Q81+UWPcjS4mYsJICEiwuFMXYasbZ2itGJXuulNQZ3WSznQFNOXL0in7Ypmbq5bvEJM0Ak2v+tTHP4Zdm/lQRtLa85EtZFaTcJImAMGI3Qk2zGusZ/AzJkwzisrcpQyioqUpgRSSpRTSM8vmzs0O55BDG3QAZ98u8CyNnhBJSySbmzaauYqOi/ZMtVCzYmEWJxUtQamk0sVewyjWpUkJYAgtY2D9SQCPSE8qeGNyQOBJfskFoMCwUtdjoEucsrGOmKSjSOeTt2xjidv0mWkeUCkEDzJaQzs5cgfziSdtyggIV9nJfe0zUL2Xe0K5iCVA1LAAzpKb24x4pyBYOCLkuWBfW+gjicJ9HWpxHqvE0kqYS5ZGTBa7ZcZjcYEnbSkOD5KQxJG++nMH8YV4jCIUQaEni9/QQNicEkgBKEgMdB/2iFjLorJGoTjguWHkzRxUmYl20KdzMcHEYnbu3yUlEubiEJCC4XNJqySwbq5ezDtB8sICSkJS7cA/wBHbKFuytjjzN9gOOb9iCl+8VCMm6omUkjX4I7oNTvrTm/BzfhnBk2QpKXs1nAqs4fhfW4gXykhIGSWDJqb0bOCxOtYkpGlyfc+8ehRw2R2LjacQUksnywpwkKV8bZE8s+sX/1gkS1qSqcoGpdqJgIuS3xHK8AylJGIrYslKXu1Qf4bpdgS9v8AfHY2YszSqpZcqNwk2cnUCODWbzdnbpVijeK25IUoUTgxAsQsHMgZp4Ae0EqxcsEAYlAytSq3co4R83XPmE/FpbcT7tA0xc17HXNmjKzQ+jydppJo+0SkpSGBCmy4uWyDWaF+NxCSonzcOQ+ZmpF2JZTuGKhpleMMpc0szN/cPE8Ipx8xVF1IzGiuBhqVOxNJqj6BJCVDdpL3BSM+lJY9coIeztbV7Wfpzy9DCrwwhBwyaUqF3OrmztmACYdyZ17ps2YCSA+QZnPVtI7eUcnDKfOcmXStgBvAHXgSnIQrKZy5XmICyk/Dd30zBzqDZRbtFKKpi3dx8AyFvlYWe8I9pTj9mQkoRSEpD1Krbm6eMc0209zohTWwSkzpqC6JoKVZeWojm5sxfrFhl4sAgpn56pUe4f8ACM1hzLzEsVEN8T2/w5x7PxO8TS5JJ+Pn/dicysUacYvGyxlMYfwHiHsdYP2d4pJS02UusPUUgtlmxNjyvGHl4ogKLkWAssjUcuRi2XjZgcpWobqrCYcyGFhzaKWs0S9NM+my8QiYkKTvJOv6/QgDbO0BKAEsBUxQyY7ovvKObOAPSBvBWHmDDlU1S1KUp6VqKqdAU3e4Yt1ie3500LQtAICUKDioLc8AR8NucdkpywtLc5YxWdMzGI8W4kKCQU9kBsyNYvn+LMUBcpGhFAbXjC1U6YZrzQspUfma93DuAOEEbbxmQNQ+GwWn+LLe5iOTyyXLOnxxfCLD4uxJSXUnQPQP9uMTwHi+chTroUCQ4ZiR1yHpCZOK3V/G5Um9QbJVviv/ACin7Ro6+FiP9UC1n2D0o9H0BPjTDuQQtJf5k29bn2hv+25XlGYkgoAJITxFqbgXJYd4+XTcQCpbCaLnJYbONP4Yw8yZIxiwX8xdFKlJLa1O5YspuzxvDXcnRjPSUVZ7ivGU8VFKEoAySUrJAcC921GTawEfGuIUn4ZViAd1WrkG6+R9oFx6Z28k1EvkVIGuYdi1oDwqGUROqBSHDBLsQbglQBBtoYx8uot2aYQ9Db+ueIDgpku1t1X+rhET40xGsuS/RX+uEU1CVqDLWGtcIOpOim1j2dOD2UrJP/DR90c4fnfY1pIdKLM5bl17+8chZF3AfUnThc2gaouSoDsHPvr2eJzJydOz39v5RvUUYWwhEx9Opc5dWPsYnKUgHLN7nn2d+oiiXNJf4haxekem7+MdLmkD4nfLX3z9oaS9IVsYy18WbiSTbRg35R556XczAe4T6Bi4ivDJDnLrbvnn6RcbGoLTbSkP1fJ+bRpRAX54JFlEszOBFol2Dpbi7n3MAfaNQQn1d+bsGiteEJLmok/dYD1DQUgth68WgOHy0AJH+Vx9I5WGCmLNo6iH9P8AaB0YBsgEEatUr2tEF7MOZKlnmyf+2DFDyYarB2ICgOLD8Ty4ROXh5fykOPiJAI7EwHLw84ZKp0pSH7FSj+njlYd7qFatAqYFDteGlXAm+w4rf5qTzAJOuhYREywBunePEhPukezwIlCkXJYHIbo+gHtFiZarmkHiUsLcDU8MkuTLN61WGiBn3OkB/Z0qUoizaOCOkFpnBRAdnyH8iDzgiZQi6mHByPZmiZQT5KUmhUrBh75dhHq8IkZhrZt7Pk8GSptYpbdy5/zHSJJkpSklPRyT3FwzRHjj7KzfoBRgw7N+useo2Sl95Dtca35Z+4g2gAAk55G59C5/CLKMsn0cObdT7xWC9izZyMORTcNpZvoLfrKLlyeB7Ae75Hob84gC10h3N02Hs34vHmVw4fRLA93I9YbsEErKiGLkW3iRfkGTYd4U7Q2eCDYcASHHBs/xhpImu41b5kt6hmIz9I5ckMSEhRbkPV82iHuVwZqVsaWLhPu1+5/MxJOw0vqX1YX6PlDwLA/h4hQ/kX9Q0TQQQ8sg883GTMzQvGuh5vsQr2GhVqTyNWfV8ugjsHsIh6Rnqpvo7tzeHi5gcJIUhWjA34htR0eLvtKhZILjik37FiIpaUbuiXNkcDICQyix1BoUD0u7cosnYCWq6gmxBys/ECpu7R7K2hXoEqD53/wuH7MI4z1DIJLfdLHuk5xpRnZTP2Ykguoh9El8stfwhFjNgBQvUQOAH5xpU4kGwCSeBLK/P2vFdYDliNDZJHsYmUIvkpSkuDI/sBG8ArUbuZHUBTteJI8OI5kvmkhJHBxMUx7GNXQBdwOBJpV2cFJ9onMCnDpUOZdJ/wAqiPVu0T4YdFeWRnpng8Z5XuFM5fR6mHo8aLZOy5cpFhe5LglnGlveInGpCh5joIsHT+T25vBSMaTkUnsD6s49u8VGEVwiXKT5BpuDSotYEl7OPQOHHOAcbsJK3dAPBVF/W79yIcqxoCWKQ4/ipB5pKSTEV4ur4VJfULa3KoH0cGBxQJsyX9UpVVwvTeJASOWb+0er8FJJd1X5/wD5jS+QsKrMvP7qn/8Acn6GPFTQ/wAM7t/K0R4odF+SR83ViEnNzyf8RnFkpL3pCRzP8rRGUFAMhkvqWfvnHSlMXMxzwYmJRTLTOALirq8EjGWYOniVZGKk4y/A5bo+v6EEIAVdye30BtFIhlNBUX8wH2HprE0JWq1m4tbsYvlyL7yHbi5I9fyiTF3CWHJj+T9IqhWeS8HTc0jQ1ORF8qaQCJYUri4YD1ABHrFVQfeUlBHD8ibdoiMUnK6hxfLsp4AC5cw5l1NogufazQQdpLZjSgcSCSOoBhUtVNwoHmbEdH/ARVKT5hutSz396m9odiocS8aMgqriVAJD9TmOkXydoJvSQVcQFdNRc9IWSpaQ+8knLO3dxSYpnylqspikfdGXcWEIBnOxrEOHvknM8db9It+2lWYCBwcvxuEm0BYOUohxMCW7v1cRZiFKFrj+6G9VX9GhgSxm2EpZNxyLj6XPd49weINyQpj95h9LEfpoqlYRKy4U3WLjhWsFKJGhNuwb3hJBZNW0qXAl7upKSw6Dh6RXL2mkm7frkAB3iYQT8QTTxdL+sVrwSHDIL8W+hGfrDoLClY5Od3awck9mEVKxRzCHfmo26ZRZKw7B2HYN3LExBRC9X5pe3W+cDoEWYTFj5wQA7BjY82/KC/tCVXAJPBmy1D2gNeGAAcpJFyWu3MajnHSVy3sQRqkG49RlE7DDFYhGqSFNZ3PowcfSPcPj0EuHAH3v1fvHonpBFKHAzcJ/CK8Xh0TQTUUtdiAR7XPrCtFUy/zHN2UTdyLcsiGjprJKlMXPAk88z9IBlbOtmeWnOwpt6R7K81JZqk5VAlXZTXI5Q1Qmw1M4NZVSVZhhnwsw9REd0iyVsOeXMBRIijEol/MAlWhQfqDE04RYH9oSDdlN9CfpFkE14lLAkA81OP8AMQx6O0TBRSmmYQ+XzAaaaPztFVRF1boa9i3b9GOSZYBpSQNSlx/lYD2hiJLksGNC+gWj0IBHpHsrEVBi40ISqr1BuemfKIlMvVRDZO3s5+kU4tAsSpCuGYNu7v3gGGKw6QndB/5XS/oPaOkzZVNNZQoZA7h72pV1AjpJUob5B4EKqHv/ALRXNlBmUEkZhwfYPbq47wCLUSlKBCV1NoN36OD6NEVyrCoLB4hiOqSrI9BA2HwwCtxQSrg4Uk9837DrHswBt5wNVIBcdUuR6P0gGMj5gHxBadApwT1DN7PABoBJmSlIOipYFP8AzAX9BAiZxA3J4UOFTH1ce7QWvFkp3kKSeNDpPN0g+oMSMtkkAGiYx4VhTjiAbjvEBOP/AJqO9z3KXEBqQklzKdtUqKh+JB7iJMg3pI5Fv9cMD//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data:image/jpeg;base64,/9j/4AAQSkZJRgABAQAAAQABAAD/2wCEAAkGBxQTEhUUExQWFhUVGBgaFxcYGBwcHRweHBgdGBsYGRwZHCggHholHBwXIjEhJSorLi4uHB8zODMsNygtLisBCgoKDg0OGhAQGzQkICQsLCwsLCw4NDQsLCwsLCwsLCwsLCwsLCwsLCwsLCwsLCwsLCwsLCwsLCwsLCwsLCwsLP/AABEIAKABOwMBIgACEQEDEQH/xAAcAAACAwEBAQEAAAAAAAAAAAAEBQIDBgABBwj/xABHEAABAgQDBgQDBQQIBAcBAAABAhEAAxIhBDFBBSJRYXGBBhORoTJCsRRSwdHwFSNi4QcWM3KSotLxQ4KzwiRTk7LE0+Jj/8QAGQEAAwEBAQAAAAAAAAAAAAAAAAECAwQF/8QALREAAgIBBAIABAUFAQAAAAAAAAECERIDITFRE0EEIkKhFFKBkfBhYnGx4TL/2gAMAwEAAhEDEQA/AA/DvjlOHw/lIQTOJPxFaiAxY34cE2z1jZeHPGQmpKZ6TKWlI31DdUfvMAGA19o+KYVSpaUqCV7z3q3VKGtsxmGc8eUSnbSmqXUEmVSALO3CzkF+V4rzSTOd6SZ9+2Bt9M+sGkUECpKgUqdma+rjjBmydronrmoSCFSiAoHO/LMZR8Q2diDLSmY1Sy7FxY1aEsU2BfMZZQ52btmamaMQUBak0klSSSkPcpZSQQWIdi3GCPxKbSE9Kj7WER7RCrYnifD4khKFMsgkILPbMikkEc3h4ExtkJRKgiPaItpjqYWRWJVRHUxbTHUwWGJXTHUxbTHUwWPErpjqYspj2mFYYlVMc0W0x1MFjoraOaLKY6mCworaOaLaY6mCwoilAiQlxzRICJsZLyxEvLEckR6oxNsukRaIhL5xIGPTABSZUR8swQkgx6U8IeTFiClEdTF6oi0PImiqmOpi1o6mHYUU0x1MW0x1MFioqTFlcdTESmDkCJMQ8km8WhMWptDyrgMb5B0Sjd4l9ki8zBFasUIWUnwPGK5PyzjpBRKocy1g3PmnfuoAiT5YYuGd+MDypJUkgrYApcFidXICEtpxvlGoIlzHUsAUqsGJzJOpyfT9FejykzHSGYXcDMm5BZ2bS/OOaWtGysaK8OlKV031LmW7vqlQJFn4WtrBUyZKrSqaqcoJU9KKFKFyk8AQSLOWI0OcGrmIVUk0qEw2KKbBhY2FnJ4tyay7HTDIVLC0LpSN2tIY3LFKgxyAs8RGrsbWxqtkeMppxAEtAmzCkIlJw6TLKnUCTNSUGkgAXCaTa7CPpY24ZcoCeEyp6gaZS1pBLWstTIUdS2TiPzzIxqELRMlqKSVJJBTU2hKd4OQP4hnmmN/s7xjUlMtdE2tRRStKgtAqJC6Vom12KRaYWbiHjrU7W7Mca4Pqew8YVoBWsFRJYbuQ5glzr3ENaY+L7N2r5U1IlqRRLNQQolJABsAQ7A5t26fR8D4rQZQWukliT5ZcBhle7vaJU1ItJo0LR1MJvD/iJOIl1rT5TqISCXcDXKxdw3KGisbLGax+rw9x7FrRzQsHiPD1FJXS2alBk/4jaL9l7TTOQV2SKylO8DUHZKg33tBAAY0c0WNAOG2tImTDLRNQpYqdILndar0cQWFBbRzRVisWiWHUoCFivEspnS6hxDQrHQ4aPWhJJ8UST8QUns/0gTGeLwFfu5ZUkAuSab/K3J83hOSHi+jTUxzRjU+PkMqqVSofCkq+Ljelg2cJdp/0nLExIlSQEAsarlTM7EWGbe8T5I9iPpjR6mPn8j+ksFJBkiv5WVu5a658tRlHmH/pLDsuQMjcL5PqMs/aDyRA+gTFsY5y8fP5v9IoV5VEsglR8wG+67JANrnpnGp2b4jlTllCQoMMy2fBgXdmPrwi00+BWOI4q5RETU8YsaApFNMTcxNo5oLCiIU+kc0SaOaFYURaOCYk0c0FhR5THECJR5AOiFMeNFjR40OxUQaIqTFjRzQ7JopKIgZQgho8ph5CxPy95xpLNcZOBclic7XZn/KFwlrWDa5sdLOB+XGLJmGCCApd2BHP+WWvGCJSiAKSbdtSeBt7x52y4LYFs/EqE1KUkqAJCSxydnt0MOMVNTOKUqUxSaM+GeduLHnpC+TiVCYKgUoVm6KXLW42FtTBM2QhaFP1e41zBL30fnFSluNMqxWBSJrWKXcJqNuQPrDaTh5bilCU/wB0AkNm7sfeMni50wLSC+bpuS/APmeHrGtw00ilKgBuuoOw45G/DUQ52krYBuIllKUgEkqK2UQVE6km1QA4X9oZbCmFylSCEEPW1l8SSSQ1+WQjL7RmAKBHxDJIZiQWSTd+GTdYtwc5cxQfyWyILgDmHY24AloIq9yk9z6NJmhDgWvcQPNWZgQ6nLk9xd4XYDGIJSAoKLgfFU7JOrnUdXgrAzkkJS7m54fMeI6CKtmmwJtfHJSsgpUss+6WZw1xwOsXq26oyUIlkpIIIz3Ws6eY06wtxiSqYpkgEu1bhiQL2LPdu/KCMXhSEsM7hic+VybtE2/RDGknx5MTWld7BiCX4MAc7OXtpnF+FUi01IGQKVMys35GPnkwrc8Kg4JawD5PYvwbKNHsraCVJJCt0GkpBsGS4tlx7vFqTrdkxRp52JVNJKjfmeWUJdpY77PKAR8xJdqmcuzDUv7RRh8fS/mKdPysDoGu2YOfYxSvDiaFTCQHSSl7kiwB/XOJuy/8DrDTTSApVRYGshn5tpBE2YGz6QowyHZi+6H/AMLdSN1UXy548oKOnyhg5Yi1+XtAWmJsXhlrWoh056Pq5Ni7WyLQH9mKFUtUolNSqcrOnLpxjUSVgqDgPmRwe4fs8UCUSqZmWIYcyCPzLQqIcUZooWmdVajV1cEkW1qfTnDAYYLDUsLgk59SbtyyziqXg1iaoPV8yq3pzNgAXaw5XgrBTAJoDAn4baaO2TNfWE+UTVMJRsa4ZyQGN3d2N/z5wy2YVoWLFiQXBJNnI99OkI8TtRTuhQEtFKTfNQ+IWvZiOx0hmnbSRUob4T8JBstRAd+FLj/NlFqRWxqcR4iXWEBJuA5Gln584Z4PxKaxLV8VNQ4M7cbfrvh1bUYBagxJHuxJCeW8M4Dxm1HX+7Luyipsg+hZ30aK8zvdkOKSPrP9YZAYLmBJNru2bZ5QZisdLl/GsJ6ntlnHyecFYkpDMzqDgsOBNntx5mD8BsspmSypRqUkgn5AzkBwW0z4mDzIpQb4PouC2tJmkhCwSksRlo9nzH5GCwsOzh4+eYxJkqS7hy4bm7kentFWC2mZgrCjuqUxBL6XPOKWogcWfSo6PmWL2tiZWISsTFFBsVKIKQNQx5jS9uUT2l4gxC6iiduggkJDU05Aasdeg0g8kSWmfSo6Pm39ccQmVKTapFlrNyrMB311flBWzfHSzuzEglIYkht43BdJIpAtYd4pTTFZv46MpJ8dyGNSVhQJDAPa93LDLTPlGlw+JQtKVJUCFBx/tm/KGmnwFlrRzR4iYC7EFixY5HgecShjItHjRImPKxxh7i2PyFLxtbIITvG5pFWZNj3N+cX0UghnpN7kBrNxHbWFmDnMSBcHX5vWGOHw02dSJCFrXqhAKyQ1zSkRzSjuOmy+TKUpmd3cud0gF2pvaD5wFDKOY0s3Esfli7DbDnoAVNTQJYLy1EpVSz/Co2yyN4GxqCFFyyVMBTpwN+3tGTe9DcWuRDOVvhKqS2WvBhb9fWHCtqHzABTpcM2X6zyhdi5B80lcxynInUcBbOJoxKzZKhToLBrjprxeNnFSSZIRiMeA5SN45FjfMZXb2iWztpgM4INVwzuMtdRFcycwXdIsAb7wOTgP6M0J1YlRO8XALjgLv6QRgmhG2wO0glSFB/jBAfuVM3WHOzseg0EEKUXHu93cAOT+rxgpc9S11pNKtABbhaNFskMlQZLmXNDizKMtTEEm+Y4ZxDTjyVFscyNsVisskAgc/i1v8TDKJ4zagVLcgPpVZ1GlnL5gcMzCNEpKAlGhYp7PwzN9OHr7iUS/MQFAppKrAgAAM5VxBIPDTgYSkO2WbSxZWC6UuA7ZA9/winzt2X5aaQ5JAY/MQQ1tQRpEJ8wABnvYAHVnYNmWH0hLKxZCwkMQ4zJYOA4bi4yhQtpis2uHxBVMIs1Ia1nash7/ACltNe8JW0HWSoWukDIUktd/eAZ0ykpmH+E7pZqQztxsY7aK1LSQAxUAGDkO4U/AWKb8zAnY7NEnFpqmBJby0sq3H6kgiwzgOVNmkMDuh2AZNmFnGTl9fxhbjJ5/erDAqpqfWkF8+pYGI4hX7ouooCqyeJcbqeVyf1m8lLgMh7hNsPMUlaQEhAUNXIZ0k9CDprFf7eTLxCpahZRJBz3g5vCiVNuN4FkIdifuNkf4iSRfJNoVpnqVOWlVyMjbX63HPOC6ByaRqU7QBBWS4UoBuVQcnVr6DSILIE2k2KQDk2pYEkaNnb3vm8VjVS/LBIzpdhuhRuPW+v5uJyqqpjlNad0EaAkF+98teUH9wJl2IQiVLMuSw1bTeN1Mp7OLZZRZgpRUgqAAAHKxccs9fSFyJ48sEqICHH3nIdha7MXvxg3Y8+kpQygCFEvqFXACmf4hpk8CjYLmyeNK1lKEj4d17sNbn9P0gPYa6ErQSlSwsuHBYG4FjqX10iE3FEzZqwVht0JcpSTxblcCPPD+zV+aspCwpQWQHNPwMFm4Uq5LaAkawlG7Fyx7J2mZczJVZRmz0/Cb826d4Yz/ABNk7EG13DOGLsGyfOBMPsNKd+bQVlCXsQElKQSq9waiT6xmsfMZmJIvcku2pbU3HrBJFW4mr21tNSwhKXDOGAsLVMTZw5OhgXYOLSiaPuKLF+IuIUJxcxUsO+4+dVy9hbPrnYAcqNlTD5yqlWDEpuolWgF3z0PHvBFXuLK2bfE4hKpZAYlaieVmJNtBCCXOUhSjUXsKQQD6n88oJ2cgrkqKmZKla6uLnm30MK/tZ81KQbOL0joTcu2fDLKBjl2Osfi1KoSxFRHA9H4G/OCpuZAFlWDDhzyeBJqpc0mjJJJd2FmcW+nKKsdjfLXuBCvKFSi93sGYZBvxh4sBnUimkMVKCn0u+WX04QomlQSkV5FkhJyu5zA1v+cNNpyghIKc1CpRuSxADBh954UTJNSkEFgo3Pdm6P8AowMUkXYXHTUM02alVVTBzc6sMzk76NG+8MeLfO3JzJUNR8OVr8c3j5vNQo1UuHNt65cuWbINBWzkKSUkZi5HsW42zEVCTjuTifYpQTMuhb9GMccB/F7RhfMdwCodCR9NXixW3MSLCZbmn+UdC12ivAmfFh4ew+dU8AAuP3ai/UWbPryjV7H2lOw6AiXNneWkmwkkqJLjfUnPQ6wBhJa0mhSUKLAlVamAL2NIc/DkHzETlS1LCVS0JABLpK05kWspQt8Vsrw3BPklSa4HKvE81csJWUrYBqpNRIp+d5YF8muIQ7SBU5CcOhJtSgLABuXCSFMSMwLcoYrSQE+ZIWglhUjyEgk2+7llmWiuQSCEhK1qCiN4AnICykjPLLpE+KI3N+zNSNjeUpKiJK2UCxm1PqxQLtDbBUyglSsJIWoPdZrcKAYKQ9w92sRk7Q+xUhJG/Mns/wAK5U0pcjiQOeusCycSldSKUgsQkpMzP+6uYRYUln1i8LROTQBOShchQXgcLdy6GlqD6pJmKUDlZiBwvCaRsdaCVJlCg3TWpyNDcAWd7NpGmlyUykmsyiFEkgkpF72qL2sLfjHYOfLWApC0yloULealSVJYvuhie54GLjCnRMpbWZ1PhdSWKAA6f+Iol7X+FGWvGNPsLZapUtleQoqGe8qrmSQHN9OzRDGqmTDVLE0JL/CtZByG6yABrxgzZiZ05FEwKQhFqyCmYSGvcMpJDuQ1xlF+OEtqJzlHcCTslKTURLc6mYrTNqiYBx2xHmiYtaeISJiUvycguCYLm4xcqYtJBmy0sAJgRY6kXce0e7KkrxKVusJCFFpfly1JY7wY+ozez6xC0dJukgc51uCz8DOCrIlN8oKg47ghzldtMoC/q3OUQFoSLgkoCQo3BzqHCCtsY3OUMOhNJu+8DrY0W0NjDLZeGkzpS91ExSWNNKkrS+juS1rU2sYUdDS4X8+wZTXP8+5DGbMJSEhMwgNZYDey+8CYXAzU7q6qQXfjmzp9AzmIqmplrCJgQkKIJJVOrAelwoqcdrZxLG4kJUfs4VOAZymZNUQ44heXaIXw2nRTnLoFxezpygtIl2JN3N3tkPU9ImvATaEAsWAcCrOzn4dMuwgiRi0qSRVNlTmJUmbPUgNlu1gjgcnHOB8JtIb6FLng5hSZwmvwTZDJFnfrB+GgtkxZvoIxssyi6HmPnSFZNqFAXsH/ABhZs7BnzVzMh5ZcK3CTyHHu+fKDvt6ghG/OCVE79ctSubpKAWAB0EeK2mVLSiVMmKOQPlyt/V2UBmDlyg/DR7H5H0I5iVKmAtS13ANzoz0js7c40GGwqlYdCqRuyyVCoAhlLVkS9wxjzF7VEtnmKci6fJQaTkRZYLjPM6XMTG0P3fm1igqKbyLgs7WmscxBL4ZNVkC1P6CtOEmJkS5olqo3iohJUAxIJJVbnc/z0Gx8OlphKZiVHcuhiKbsWDJL09QfUDD48THpMlRS275EyouWsAo3bg8WYfbTOAZDhy1M9OXRBc52EJ/D9MuOqk+CC8LRupMtJuWJPV1VDJtYr2HIKFTMlVINanYl1CwbIfFz56JN/aVagCJLgE70ycmzOSKpI0B9InhtsEOEmVfT7UsPZ/nRE/hpVs0J6sW7ohs5cuW0vepWVEUrJ31FICVXuza8X1hV4jwc2UEEVDzWCarqUUskpfjUb8x0jQydtpJSWlEgAp/8RKLfM4rAyzeL5+3/ADClSkBZQSpJC8GpjxBJtpwhr4bU9tDetCqMOZ08IyYzFqQCHqJSQHsdSojtBUySpJaumo1WIBIGZbUvzjXz9siYQpWHJUkEBQTIDf4JgH+8K/2bKUaiMRmCAd4eiVkesN/D6j4SJerD0ebK2gfLUkLZNQKnBtZrMH4XfSIAyxUd5Sid3MN1a5Oft3PkJlITT5c65cvInF9LhiB2AvFS8FKWoqT5qC1qpcwADlUj8Yzl8Lq9fdB5Y1z/ALKdmz0+ahJsEkrapiTZJGnLN9eMFLxRM1NVkLUE5XCQQBncvS3fSKsJsyUiYFTJo3UlnBDsMiQglzoHAcl+UkYXDqUg+awQaglxmCD8zcOvOF4NVUqGtSNcjgza1kKd3Dcd4h0jk+p5QTs9AWlKjYBSldA2Rd9TFGGmSaqiUm+7TS+XHzP5QVhJyaVB3BfIAWOY3VGJ8ep+Vmylp/mQMpg4IBKbseJc29PxijDznnUum3xB9btZuLwSuUFO6mcu7L9LA8/WBBgCAukpKlvdVWpz30MwD58YeEvyv9h3F/Uv3NF9pRSFZB2dw7/p4UnHrNwgkaQLK2bMCKStCg7kJUBoz59YLVIXoUAMAA/ANxhNS6NI49mL2XhzNpBNKiwAueVm+jwyOyZiXSJqUkNuqKgfoYUIxlIJIV3SQfcQRh/EAYhz0a/a8d8r9M8+Ne0X4vDTkJKlFCwg5CYCxfQEWvA+GxY81I3SSkLSUkqF2LEKAv1ETn7WRMTSpyTYbiiTq1g/aIysYgqSmwUwACgUlh8twIIJ3uwk9tkOpBKsk3fJIAz0scvyimbhiJhWZE0qd3pe7NYA8Inh1Xu5HBJpH+UwR5aXLV/41fneLcZJ/KkSpRa+ZlH7TShJKxNQDZ6VJHDQtBMmXKngkKKmJSoEBwcmIUHB6wNtFMtaPLOIpfRSwW7KMT2Pg5EgKCFpNRdRKg/Ae0OMLfzIUpUvlYds3CysJLp8xkkkutQF2bkNPrAmNkYWYuszZBOTqEpWgGag8W4+WFoACk01hTKJY7tNiCPSA5mzFuw8noUA9Lm/GHO3tjsEa5y3ITtjyFMET5aVWIMsIBDEFwUq5RpgnK7ZafrOMhjfDsyYgpCZIJI3glmuPyPWNFhMOUy0IKipSUgFR1IDPc/WK016aonUf9bE07wypRJrSXN38z334J2NsJcmaVhaSggullFzZlbxLNfLjF+2sMVylsCqyGDsxCjURa7hozh2RN/8r3H4Rm0oy2iy03Jbs0+29kpmoUyUVtY5HlcczlGYw2xcXLLoISSGdJTlnqjp6R4vZeIDlCFJW1iF5HQ5xr8KV0I8wsukVMPma/vDjFSd00JycVSdinZ2yDMSftaEqWkskglyCLk0kB6n0ELsVgJ2HmBeGlB1Bj8wAtYVEcNYaeIpa/LWpJUSGppe17kgG9v1pGUmDFBrT3fOpT+xiG62SZS33ssxGz8RMXVNw1ebhJp5WNZH4Q+/YyMM65CCVEMXJIAcXYXe2YPGEEqZjEK3PNfJi6g7ag2zbhG7FVIO7UUvlYFsujvrF6aTsmbaPnOOkqKj/wCHXmRYLbN3uk/pofeHMMhcqdJXKnIFl7175OglAYlhpwvHbWXiEFZ8yY7gJFyMrmwbjpCsbXxaR8aweaevFMZWk/8AhpTZTi8MmWtxJmp3t3fYhgN68v8AV4vwokzvKlLkzEKqprSEl6lBitkpyJ9nhtsfxBPM5EtaAsFTEhJSpIvvZNbpDnxDtOdKT+5lhRZyVAnja3Yl4ElV2FvgyW1dliTMoPmrSgDeMsUkAjderL8oAxE+UoqCDNloUpKgigKAIcD/AIgexbtrD7E+NJ6F0kSja+6r/VHuF/pAUATMkoVcfCSnjxqfKH8vYfN0K5uCRhzSZqyqagKQpCFiykuXCpic0tZjC+TQFVCdS2VSF3a3yO/4x9LX4jBwwnplKIUSkJVa4qDEkM26b9OMZ0+MklJK8HLAByJGX+DKKainySm2uBNtfBSUTR5UyXvISoCmYp6kBZ3ik2u/INFGGTJL7+HSS1yJjFyx+KSQPWNLL8cSi4mYYM1mY2Z23hk3CLxtPBqkeajCIUaqKTLlpY01sSQzU3s+fpVR5TRNvijMLAlzFJrkgh3KU2A4uJDM/CPEeaS6Z8ou5LTAkdGNJ9oczfE0lYK1YBB4klJfPUSzwj3DbewDOrBpSoMSyEqGn3qS/aBU/qDfoUoXNzE9JB0OJZjqPjADd4IC54D+cQDr9sQ7jQfvmOYhxtXaGAQEn7IFpUkKdKAnMtyc5wMjamzgz4QgE5sDl36w9ltYt+aKZJxJamZNUOPmSlf/ACL+key8ZiARStZOoCZb/wDVUT2EFom7JWSfLU9yA0y9xYAKN4pm4nZeX2aaM9FJHEn4x1h/r9xfp9iEzaWLDb01+cuWD2cXiUvamKAcpnKa/wDZBv8ApfR4Ik/shg6b8zNJHoTqIG83ZKVN5M0sWzWQRcPdfeHb7+4UuvsEDbGJ0SSPveRNbLI0yw0SRtac15b8xLnf/XEJaNjljvo/hqmhuRZx7wKteyAfgX/imf64LfYUujRnHS0reRSktYE27um0TOMWVC0tTjMkfQJhqnZrJASiUTqUrQX7jvA6MDMBpOGqeo1AO17Oe/tHFUTrtmT8WtulMoVsSKXBCnDFwAQc7iBtsInLAAWhVRQpRUml2ZQOag+ekabamAWAFKlEbzEJQ510KhaF9cooUpJSaCK5akEEMbpVSSQ+TjqIuOK5IeQFhV2vn8rcjrck6wZPlSloAWwNfxKS4+E7rHMPeE2zMcfMKd0lt1SQoC9RpYgXZJ00hxmA5BYvnb2jplHyR2Zzp4S3R7O2BhkBFQK3csApL5aJD8fWA52y8IRuoWnj/af9waGeElgsoDMsCHLkXI52L8oLVh0kqrUUhBAdnAJFwSLDMa6xzy03HlnRHUy4RktsbPw6ZZVLdww3mNwRy66xPwbilFRS58sgKZlMCdEnTn0tnGu2lsSXMKAZlSSHJKSADZgC+v4R0rBgOEFKgLEJGnE8rRWlUd2ydS3skepUTk2XSA9q1mSopmKllCgAQHcbvzDLPJnLerCVJBBZQTcjXTUWI9RCva4T5ZlKI3lgklswBxD8Pz0jWc7VRZlCFO5IzwkTw7YmZe11L1GbE2jxSMUhiMSVcqj/ANxhgdh/whjpSPaIr2CM0snoPxjLDVNM9MWSMVjLkTFMASSSluwIPtGl2DtXz5QWUsrJTDUfheEh2MspUgKPwsACc/X8I0WwdkzJMlKAlamf5Tmbn3fUxpp5RfzETxa+UKVOsc7ZgX7Qi2xtGehygS6Bm4JIyJCt8cRkIfzsKSDuG4awLhxxzHrCPamFmCStCRmpwyUtkBclJJNhrD1ZS+kWnGP1CRPi6flTKtmGV+C/zi4eLJ9v3SM/4v5wvRhZzJ/dH/027uEi0QmYec9xbS1uzGMPJqG2EDQbO8VJW/nJ8vJiLpza5a2l8o0SeICS/L3tHzRGFmzHSAC7APbUcfrH0LZsqmUhJA3UgEXJtzNz1Ebac21uZTgk9j3HbTRIuxUoXpS2XEuWA94Wf12TRUZC20um94L2ngFKUVJVS6WZ2yfhcliYzW1JS0YdCTLAILHPjm9THW4iJykmXFRaGJ8Zyczhic2ek9dIvwXirCLcTJHlp4lIUOVgH46RkESZjN5ep46twMQXh1sf3RNxYXyB4d4nyS6Hgj6zs7HyZqP3akKSMwNHycH+WUKdv4/By/7WUlas2CEkgaE1MLwk8EbNmCd5ikFKBLbUXqKmIZjxuzQ42/sda1qUhSQVNUClxYMDnyuekbXJxtLcyqKlTewmRtvZygVfY1F3+VGQ4Mq3aCZHivBpl0JwywgqekJQzgC53s2b0hVO2TNlSygy0qJBYgG9uvCFn7HnEf2RF9Tn69IjOaf/AJLxj2bP7fs2akFVCX0UkpI5Fg3vBZ2HgCiulFDOVglgBm6shGCV4fnkACUDfRQ1A58o2OwNgTE4aciYyFLWFIu4AFLOMtPp0jSLbe8TOSS4kX/1n2faWwYClP7tTNkw3eLwLNx+y1l1JLn/APmvpk35QtxXg+ao1VSzSMgAHYkt8NoXYzYU1SgUyS3JfFr3AiXKfuJSjD1I2Oyv2YreliQCPv7p52WRbs0MF7NwSkldEmlL1LQoAAcSU5d4+d/sefUP3CtTmIO2J4fnqJCpakoZRIqG8d0pBGocP+WcNTvbATil9Q9mYXZJJ3kH/mXxe36MXhWy7B5N7DP/AN0ZOZ4NxFSlCWmwLDkQeKs7+8DYvY05wlMpY9OQteFk/cB4r1I3Z8KYI71BINwayX4ZGDZWysEgBNMoMMib+94+Vq2VNdX7tWuTEi+oEHYfY2IpH7lZ5kJP4Q81+UWPcjS4mYsJICEiwuFMXYasbZ2itGJXuulNQZ3WSznQFNOXL0in7Ypmbq5bvEJM0Ak2v+tTHP4Zdm/lQRtLa85EtZFaTcJImAMGI3Qk2zGusZ/AzJkwzisrcpQyioqUpgRSSpRTSM8vmzs0O55BDG3QAZ98u8CyNnhBJSySbmzaauYqOi/ZMtVCzYmEWJxUtQamk0sVewyjWpUkJYAgtY2D9SQCPSE8qeGNyQOBJfskFoMCwUtdjoEucsrGOmKSjSOeTt2xjidv0mWkeUCkEDzJaQzs5cgfziSdtyggIV9nJfe0zUL2Xe0K5iCVA1LAAzpKb24x4pyBYOCLkuWBfW+gjicJ9HWpxHqvE0kqYS5ZGTBa7ZcZjcYEnbSkOD5KQxJG++nMH8YV4jCIUQaEni9/QQNicEkgBKEgMdB/2iFjLorJGoTjguWHkzRxUmYl20KdzMcHEYnbu3yUlEubiEJCC4XNJqySwbq5ezDtB8sICSkJS7cA/wBHbKFuytjjzN9gOOb9iCl+8VCMm6omUkjX4I7oNTvrTm/BzfhnBk2QpKXs1nAqs4fhfW4gXykhIGSWDJqb0bOCxOtYkpGlyfc+8ehRw2R2LjacQUksnywpwkKV8bZE8s+sX/1gkS1qSqcoGpdqJgIuS3xHK8AylJGIrYslKXu1Qf4bpdgS9v8AfHY2YszSqpZcqNwk2cnUCODWbzdnbpVijeK25IUoUTgxAsQsHMgZp4Ae0EqxcsEAYlAytSq3co4R83XPmE/FpbcT7tA0xc17HXNmjKzQ+jydppJo+0SkpSGBCmy4uWyDWaF+NxCSonzcOQ+ZmpF2JZTuGKhpleMMpc0szN/cPE8Ipx8xVF1IzGiuBhqVOxNJqj6BJCVDdpL3BSM+lJY9coIeztbV7Wfpzy9DCrwwhBwyaUqF3OrmztmACYdyZ17ps2YCSA+QZnPVtI7eUcnDKfOcmXStgBvAHXgSnIQrKZy5XmICyk/Dd30zBzqDZRbtFKKpi3dx8AyFvlYWe8I9pTj9mQkoRSEpD1Krbm6eMc0209zohTWwSkzpqC6JoKVZeWojm5sxfrFhl4sAgpn56pUe4f8ACM1hzLzEsVEN8T2/w5x7PxO8TS5JJ+Pn/dicysUacYvGyxlMYfwHiHsdYP2d4pJS02UusPUUgtlmxNjyvGHl4ogKLkWAssjUcuRi2XjZgcpWobqrCYcyGFhzaKWs0S9NM+my8QiYkKTvJOv6/QgDbO0BKAEsBUxQyY7ovvKObOAPSBvBWHmDDlU1S1KUp6VqKqdAU3e4Yt1ie3500LQtAICUKDioLc8AR8NucdkpywtLc5YxWdMzGI8W4kKCQU9kBsyNYvn+LMUBcpGhFAbXjC1U6YZrzQspUfma93DuAOEEbbxmQNQ+GwWn+LLe5iOTyyXLOnxxfCLD4uxJSXUnQPQP9uMTwHi+chTroUCQ4ZiR1yHpCZOK3V/G5Um9QbJVviv/ACin7Ro6+FiP9UC1n2D0o9H0BPjTDuQQtJf5k29bn2hv+25XlGYkgoAJITxFqbgXJYd4+XTcQCpbCaLnJYbONP4Yw8yZIxiwX8xdFKlJLa1O5YspuzxvDXcnRjPSUVZ7ivGU8VFKEoAySUrJAcC921GTawEfGuIUn4ZViAd1WrkG6+R9oFx6Z28k1EvkVIGuYdi1oDwqGUROqBSHDBLsQbglQBBtoYx8uot2aYQ9Db+ueIDgpku1t1X+rhET40xGsuS/RX+uEU1CVqDLWGtcIOpOim1j2dOD2UrJP/DR90c4fnfY1pIdKLM5bl17+8chZF3AfUnThc2gaouSoDsHPvr2eJzJydOz39v5RvUUYWwhEx9Opc5dWPsYnKUgHLN7nn2d+oiiXNJf4haxekem7+MdLmkD4nfLX3z9oaS9IVsYy18WbiSTbRg35R556XczAe4T6Bi4ivDJDnLrbvnn6RcbGoLTbSkP1fJ+bRpRAX54JFlEszOBFol2Dpbi7n3MAfaNQQn1d+bsGiteEJLmok/dYD1DQUgth68WgOHy0AJH+Vx9I5WGCmLNo6iH9P8AaB0YBsgEEatUr2tEF7MOZKlnmyf+2DFDyYarB2ICgOLD8Ty4ROXh5fykOPiJAI7EwHLw84ZKp0pSH7FSj+njlYd7qFatAqYFDteGlXAm+w4rf5qTzAJOuhYREywBunePEhPukezwIlCkXJYHIbo+gHtFiZarmkHiUsLcDU8MkuTLN61WGiBn3OkB/Z0qUoizaOCOkFpnBRAdnyH8iDzgiZQi6mHByPZmiZQT5KUmhUrBh75dhHq8IkZhrZt7Pk8GSptYpbdy5/zHSJJkpSklPRyT3FwzRHjj7KzfoBRgw7N+useo2Sl95Dtca35Z+4g2gAAk55G59C5/CLKMsn0cObdT7xWC9izZyMORTcNpZvoLfrKLlyeB7Ae75Hob84gC10h3N02Hs34vHmVw4fRLA93I9YbsEErKiGLkW3iRfkGTYd4U7Q2eCDYcASHHBs/xhpImu41b5kt6hmIz9I5ckMSEhRbkPV82iHuVwZqVsaWLhPu1+5/MxJOw0vqX1YX6PlDwLA/h4hQ/kX9Q0TQQQ8sg883GTMzQvGuh5vsQr2GhVqTyNWfV8ugjsHsIh6Rnqpvo7tzeHi5gcJIUhWjA34htR0eLvtKhZILjik37FiIpaUbuiXNkcDICQyix1BoUD0u7cosnYCWq6gmxBys/ECpu7R7K2hXoEqD53/wuH7MI4z1DIJLfdLHuk5xpRnZTP2Ykguoh9El8stfwhFjNgBQvUQOAH5xpU4kGwCSeBLK/P2vFdYDliNDZJHsYmUIvkpSkuDI/sBG8ArUbuZHUBTteJI8OI5kvmkhJHBxMUx7GNXQBdwOBJpV2cFJ9onMCnDpUOZdJ/wAqiPVu0T4YdFeWRnpng8Z5XuFM5fR6mHo8aLZOy5cpFhe5LglnGlveInGpCh5joIsHT+T25vBSMaTkUnsD6s49u8VGEVwiXKT5BpuDSotYEl7OPQOHHOAcbsJK3dAPBVF/W79yIcqxoCWKQ4/ipB5pKSTEV4ur4VJfULa3KoH0cGBxQJsyX9UpVVwvTeJASOWb+0er8FJJd1X5/wD5jS+QsKrMvP7qn/8Acn6GPFTQ/wAM7t/K0R4odF+SR83ViEnNzyf8RnFkpL3pCRzP8rRGUFAMhkvqWfvnHSlMXMxzwYmJRTLTOALirq8EjGWYOniVZGKk4y/A5bo+v6EEIAVdye30BtFIhlNBUX8wH2HprE0JWq1m4tbsYvlyL7yHbi5I9fyiTF3CWHJj+T9IqhWeS8HTc0jQ1ORF8qaQCJYUri4YD1ABHrFVQfeUlBHD8ibdoiMUnK6hxfLsp4AC5cw5l1NogufazQQdpLZjSgcSCSOoBhUtVNwoHmbEdH/ARVKT5hutSz396m9odiocS8aMgqriVAJD9TmOkXydoJvSQVcQFdNRc9IWSpaQ+8knLO3dxSYpnylqspikfdGXcWEIBnOxrEOHvknM8db9It+2lWYCBwcvxuEm0BYOUohxMCW7v1cRZiFKFrj+6G9VX9GhgSxm2EpZNxyLj6XPd49weINyQpj95h9LEfpoqlYRKy4U3WLjhWsFKJGhNuwb3hJBZNW0qXAl7upKSw6Dh6RXL2mkm7frkAB3iYQT8QTTxdL+sVrwSHDIL8W+hGfrDoLClY5Od3awck9mEVKxRzCHfmo26ZRZKw7B2HYN3LExBRC9X5pe3W+cDoEWYTFj5wQA7BjY82/KC/tCVXAJPBmy1D2gNeGAAcpJFyWu3MajnHSVy3sQRqkG49RlE7DDFYhGqSFNZ3PowcfSPcPj0EuHAH3v1fvHonpBFKHAzcJ/CK8Xh0TQTUUtdiAR7XPrCtFUy/zHN2UTdyLcsiGjprJKlMXPAk88z9IBlbOtmeWnOwpt6R7K81JZqk5VAlXZTXI5Q1Qmw1M4NZVSVZhhnwsw9REd0iyVsOeXMBRIijEol/MAlWhQfqDE04RYH9oSDdlN9CfpFkE14lLAkA81OP8AMQx6O0TBRSmmYQ+XzAaaaPztFVRF1boa9i3b9GOSZYBpSQNSlx/lYD2hiJLksGNC+gWj0IBHpHsrEVBi40ISqr1BuemfKIlMvVRDZO3s5+kU4tAsSpCuGYNu7v3gGGKw6QndB/5XS/oPaOkzZVNNZQoZA7h72pV1AjpJUob5B4EKqHv/ALRXNlBmUEkZhwfYPbq47wCLUSlKBCV1NoN36OD6NEVyrCoLB4hiOqSrI9BA2HwwCtxQSrg4Uk9837DrHswBt5wNVIBcdUuR6P0gGMj5gHxBadApwT1DN7PABoBJmSlIOipYFP8AzAX9BAiZxA3J4UOFTH1ce7QWvFkp3kKSeNDpPN0g+oMSMtkkAGiYx4VhTjiAbjvEBOP/AJqO9z3KXEBqQklzKdtUqKh+JB7iJMg3pI5Fv9cMD//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8699" t="20231" r="41027" b="31888"/>
          <a:stretch/>
        </p:blipFill>
        <p:spPr bwMode="auto">
          <a:xfrm>
            <a:off x="6651703" y="118510"/>
            <a:ext cx="2111297" cy="270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lowchart: Extract 10"/>
          <p:cNvSpPr/>
          <p:nvPr/>
        </p:nvSpPr>
        <p:spPr>
          <a:xfrm>
            <a:off x="7072508" y="2186314"/>
            <a:ext cx="166492" cy="175886"/>
          </a:xfrm>
          <a:prstGeom prst="flowChartExtra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86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aphicFrame>
        <p:nvGraphicFramePr>
          <p:cNvPr id="9" name="Diagram 8"/>
          <p:cNvGraphicFramePr/>
          <p:nvPr>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flipH="1">
            <a:off x="7144376" y="50990"/>
            <a:ext cx="1999624"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http://www.getinfrontcommunications.com/files/content/uploads/2010/07/checklist-280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799" y="1676400"/>
            <a:ext cx="5181601" cy="51366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6199" y="2514600"/>
            <a:ext cx="2895601" cy="3231654"/>
          </a:xfrm>
          <a:prstGeom prst="rect">
            <a:avLst/>
          </a:prstGeom>
          <a:noFill/>
        </p:spPr>
        <p:txBody>
          <a:bodyPr wrap="square" rtlCol="0">
            <a:spAutoFit/>
          </a:bodyPr>
          <a:lstStyle/>
          <a:p>
            <a:r>
              <a:rPr lang="en-US" sz="2400" b="1" dirty="0" smtClean="0"/>
              <a:t>State of the science</a:t>
            </a:r>
          </a:p>
          <a:p>
            <a:endParaRPr lang="en-US" sz="1200" b="1" dirty="0"/>
          </a:p>
          <a:p>
            <a:r>
              <a:rPr lang="en-US" sz="2400" b="1" dirty="0" smtClean="0"/>
              <a:t>Stakeholder needs</a:t>
            </a:r>
          </a:p>
          <a:p>
            <a:endParaRPr lang="en-US" sz="2400" b="1" dirty="0"/>
          </a:p>
          <a:p>
            <a:r>
              <a:rPr lang="en-US" sz="2400" b="1" dirty="0" smtClean="0"/>
              <a:t>Research and monitoring requirements</a:t>
            </a:r>
          </a:p>
          <a:p>
            <a:endParaRPr lang="en-US" b="1" dirty="0"/>
          </a:p>
          <a:p>
            <a:r>
              <a:rPr lang="en-US" sz="2400" b="1" dirty="0" smtClean="0"/>
              <a:t>Implementation Plan</a:t>
            </a:r>
            <a:endParaRPr lang="en-US" sz="2400" b="1" dirty="0"/>
          </a:p>
        </p:txBody>
      </p:sp>
    </p:spTree>
    <p:extLst>
      <p:ext uri="{BB962C8B-B14F-4D97-AF65-F5344CB8AC3E}">
        <p14:creationId xmlns:p14="http://schemas.microsoft.com/office/powerpoint/2010/main" val="1489474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aphicFrame>
        <p:nvGraphicFramePr>
          <p:cNvPr id="9" name="Diagram 8"/>
          <p:cNvGraphicFramePr/>
          <p:nvPr>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679361" y="9465"/>
            <a:ext cx="8464639" cy="400110"/>
            <a:chOff x="685800" y="1219200"/>
            <a:chExt cx="8464639" cy="400110"/>
          </a:xfrm>
        </p:grpSpPr>
        <p:sp>
          <p:nvSpPr>
            <p:cNvPr id="11" name="TextBox 10"/>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12" name="TextBox 11"/>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13" name="TextBox 12"/>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14" name="TextBox 13"/>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15" name="Rounded Rectangle 14"/>
          <p:cNvSpPr/>
          <p:nvPr/>
        </p:nvSpPr>
        <p:spPr>
          <a:xfrm flipH="1">
            <a:off x="7144376" y="50990"/>
            <a:ext cx="1999624"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21" descr="C:\Users\Cassie\AppData\Local\Microsoft\Windows\INetCache\Content.Word\NECAN WG Diagram.png"/>
          <p:cNvPicPr/>
          <p:nvPr/>
        </p:nvPicPr>
        <p:blipFill>
          <a:blip r:embed="rId7">
            <a:extLst>
              <a:ext uri="{28A0092B-C50C-407E-A947-70E740481C1C}">
                <a14:useLocalDpi xmlns:a14="http://schemas.microsoft.com/office/drawing/2010/main" val="0"/>
              </a:ext>
            </a:extLst>
          </a:blip>
          <a:srcRect/>
          <a:stretch>
            <a:fillRect/>
          </a:stretch>
        </p:blipFill>
        <p:spPr bwMode="auto">
          <a:xfrm>
            <a:off x="1507695" y="1828800"/>
            <a:ext cx="6420531" cy="4665208"/>
          </a:xfrm>
          <a:prstGeom prst="rect">
            <a:avLst/>
          </a:prstGeom>
          <a:noFill/>
          <a:ln w="28575" cmpd="sng">
            <a:solidFill>
              <a:schemeClr val="accent1">
                <a:lumMod val="75000"/>
                <a:lumOff val="0"/>
              </a:schemeClr>
            </a:solidFill>
            <a:miter lim="800000"/>
            <a:headEnd/>
            <a:tailEnd/>
          </a:ln>
          <a:effectLst/>
        </p:spPr>
      </p:pic>
    </p:spTree>
    <p:extLst>
      <p:ext uri="{BB962C8B-B14F-4D97-AF65-F5344CB8AC3E}">
        <p14:creationId xmlns:p14="http://schemas.microsoft.com/office/powerpoint/2010/main" val="115884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can I go for more info?</a:t>
            </a:r>
            <a:br>
              <a:rPr lang="en-US" dirty="0" smtClean="0"/>
            </a:br>
            <a:r>
              <a:rPr lang="en-US" dirty="0" smtClean="0"/>
              <a:t>www.neracoos.org/necan</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56" t="5943" r="18151"/>
          <a:stretch/>
        </p:blipFill>
        <p:spPr bwMode="auto">
          <a:xfrm>
            <a:off x="37578" y="1600200"/>
            <a:ext cx="7353857" cy="5900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466578"/>
            <a:ext cx="2258927"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029200" y="2123182"/>
            <a:ext cx="4038600" cy="1077218"/>
          </a:xfrm>
          <a:prstGeom prst="rect">
            <a:avLst/>
          </a:prstGeom>
          <a:solidFill>
            <a:schemeClr val="tx2">
              <a:lumMod val="20000"/>
              <a:lumOff val="80000"/>
            </a:schemeClr>
          </a:solidFill>
        </p:spPr>
        <p:txBody>
          <a:bodyPr wrap="square" rtlCol="0">
            <a:spAutoFit/>
          </a:bodyPr>
          <a:lstStyle/>
          <a:p>
            <a:pPr algn="ctr"/>
            <a:r>
              <a:rPr lang="en-US" sz="3200" b="1" i="1" dirty="0" smtClean="0"/>
              <a:t>Coming summer 2015: Resource portal</a:t>
            </a:r>
            <a:endParaRPr lang="en-US" sz="3200" b="1" i="1" dirty="0"/>
          </a:p>
        </p:txBody>
      </p:sp>
      <p:sp>
        <p:nvSpPr>
          <p:cNvPr id="8" name="Left Arrow 7"/>
          <p:cNvSpPr/>
          <p:nvPr/>
        </p:nvSpPr>
        <p:spPr>
          <a:xfrm rot="20150374">
            <a:off x="3959394" y="2927062"/>
            <a:ext cx="1433866" cy="762000"/>
          </a:xfrm>
          <a:prstGeom prst="lef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078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a:lstStyle/>
          <a:p>
            <a:r>
              <a:rPr lang="en-US" dirty="0" smtClean="0"/>
              <a:t>Yes, NE-CAN!</a:t>
            </a:r>
            <a:endParaRPr lang="en-US" dirty="0"/>
          </a:p>
        </p:txBody>
      </p:sp>
      <p:sp>
        <p:nvSpPr>
          <p:cNvPr id="15" name="Rounded Rectangle 14"/>
          <p:cNvSpPr/>
          <p:nvPr/>
        </p:nvSpPr>
        <p:spPr>
          <a:xfrm flipH="1">
            <a:off x="7144376" y="50990"/>
            <a:ext cx="1999624"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37578" y="2590800"/>
            <a:ext cx="4572000" cy="1787275"/>
          </a:xfrm>
          <a:prstGeom prst="rect">
            <a:avLst/>
          </a:prstGeom>
          <a:solidFill>
            <a:srgbClr val="5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NECAN will: </a:t>
            </a:r>
            <a:endParaRPr lang="en-US" dirty="0"/>
          </a:p>
          <a:p>
            <a:pPr marL="342900" lvl="0" indent="-342900">
              <a:buFont typeface="Arial" panose="020B0604020202020204" pitchFamily="34" charset="0"/>
              <a:buChar char="•"/>
            </a:pPr>
            <a:r>
              <a:rPr lang="en-US" dirty="0"/>
              <a:t>provide guidance and direction on research and observations</a:t>
            </a:r>
          </a:p>
          <a:p>
            <a:pPr marL="342900" lvl="0" indent="-342900">
              <a:buFont typeface="Arial" panose="020B0604020202020204" pitchFamily="34" charset="0"/>
              <a:buChar char="•"/>
            </a:pPr>
            <a:r>
              <a:rPr lang="en-US" dirty="0"/>
              <a:t>generate information products</a:t>
            </a:r>
          </a:p>
          <a:p>
            <a:pPr marL="342900" lvl="0" indent="-342900">
              <a:buFont typeface="Arial" panose="020B0604020202020204" pitchFamily="34" charset="0"/>
              <a:buChar char="•"/>
            </a:pPr>
            <a:r>
              <a:rPr lang="en-US" dirty="0"/>
              <a:t>organize workshops and outreach activities</a:t>
            </a:r>
          </a:p>
          <a:p>
            <a:pPr marL="342900" lvl="0" indent="-342900">
              <a:buFont typeface="Arial" panose="020B0604020202020204" pitchFamily="34" charset="0"/>
              <a:buChar char="•"/>
            </a:pPr>
            <a:r>
              <a:rPr lang="en-US" dirty="0"/>
              <a:t>provide resources for stakeholders</a:t>
            </a:r>
          </a:p>
        </p:txBody>
      </p:sp>
      <p:pic>
        <p:nvPicPr>
          <p:cNvPr id="18" name="Picture 17" descr="C:\Users\Cassie\Desktop\Picture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5" y="549045"/>
            <a:ext cx="2828925" cy="1851660"/>
          </a:xfrm>
          <a:prstGeom prst="rect">
            <a:avLst/>
          </a:prstGeom>
          <a:noFill/>
          <a:ln>
            <a:noFill/>
          </a:ln>
        </p:spPr>
      </p:pic>
      <p:pic>
        <p:nvPicPr>
          <p:cNvPr id="19" name="Picture 18" descr="C:\Users\Cassie\Documents\SugarSync Shared Folders\Ru Morrison\NERACOOS\Ocean Acidification\OA Images\20131210_120853.jpg"/>
          <p:cNvPicPr/>
          <p:nvPr/>
        </p:nvPicPr>
        <p:blipFill rotWithShape="1">
          <a:blip r:embed="rId3" cstate="print">
            <a:extLst>
              <a:ext uri="{28A0092B-C50C-407E-A947-70E740481C1C}">
                <a14:useLocalDpi xmlns:a14="http://schemas.microsoft.com/office/drawing/2010/main" val="0"/>
              </a:ext>
            </a:extLst>
          </a:blip>
          <a:srcRect l="5196" t="3166" r="7359" b="25486"/>
          <a:stretch/>
        </p:blipFill>
        <p:spPr bwMode="auto">
          <a:xfrm>
            <a:off x="5572126" y="549044"/>
            <a:ext cx="1438274" cy="1851661"/>
          </a:xfrm>
          <a:prstGeom prst="rect">
            <a:avLst/>
          </a:prstGeom>
          <a:noFill/>
          <a:ln>
            <a:noFill/>
          </a:ln>
          <a:extLst>
            <a:ext uri="{53640926-AAD7-44D8-BBD7-CCE9431645EC}">
              <a14:shadowObscured xmlns:a14="http://schemas.microsoft.com/office/drawing/2010/main"/>
            </a:ext>
          </a:extLst>
        </p:spPr>
      </p:pic>
      <p:pic>
        <p:nvPicPr>
          <p:cNvPr id="20" name="Picture 6" descr="S:\dwight.gledhill\My Documents\My Pictures\photo (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15175" y="551710"/>
            <a:ext cx="2028825" cy="184899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6200" y="4495800"/>
            <a:ext cx="4533378" cy="2286000"/>
          </a:xfrm>
          <a:prstGeom prst="rect">
            <a:avLst/>
          </a:prstGeom>
          <a:solidFill>
            <a:srgbClr val="5F7D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b="1" dirty="0"/>
              <a:t>NECAN is not: </a:t>
            </a:r>
            <a:endParaRPr lang="en-US" dirty="0"/>
          </a:p>
          <a:p>
            <a:pPr marL="342900" indent="-342900" fontAlgn="auto">
              <a:spcBef>
                <a:spcPts val="0"/>
              </a:spcBef>
              <a:spcAft>
                <a:spcPts val="0"/>
              </a:spcAft>
              <a:buFont typeface="Arial" panose="020B0604020202020204" pitchFamily="34" charset="0"/>
              <a:buChar char="•"/>
              <a:defRPr/>
            </a:pPr>
            <a:r>
              <a:rPr lang="en-US" dirty="0"/>
              <a:t>An agency or institution that undertakes monitoring or research (although its members do)</a:t>
            </a:r>
          </a:p>
          <a:p>
            <a:pPr marL="342900" indent="-342900" fontAlgn="auto">
              <a:spcBef>
                <a:spcPts val="0"/>
              </a:spcBef>
              <a:spcAft>
                <a:spcPts val="0"/>
              </a:spcAft>
              <a:buFont typeface="Arial" panose="020B0604020202020204" pitchFamily="34" charset="0"/>
              <a:buChar char="•"/>
              <a:defRPr/>
            </a:pPr>
            <a:r>
              <a:rPr lang="en-US" dirty="0"/>
              <a:t>A source of research funding (although it helps to prioritize regional research)</a:t>
            </a:r>
          </a:p>
          <a:p>
            <a:pPr fontAlgn="auto">
              <a:spcBef>
                <a:spcPts val="0"/>
              </a:spcBef>
              <a:spcAft>
                <a:spcPts val="0"/>
              </a:spcAft>
              <a:defRPr/>
            </a:pPr>
            <a:endParaRPr lang="en-US" dirty="0"/>
          </a:p>
        </p:txBody>
      </p:sp>
      <p:sp>
        <p:nvSpPr>
          <p:cNvPr id="22" name="Rectangle 21"/>
          <p:cNvSpPr/>
          <p:nvPr/>
        </p:nvSpPr>
        <p:spPr>
          <a:xfrm>
            <a:off x="4724400" y="2590799"/>
            <a:ext cx="4314824" cy="2914471"/>
          </a:xfrm>
          <a:prstGeom prst="rect">
            <a:avLst/>
          </a:prstGeom>
          <a:solidFill>
            <a:srgbClr val="5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smtClean="0"/>
              <a:t>SUCCESS! </a:t>
            </a:r>
            <a:endParaRPr lang="en-US" sz="2400" dirty="0"/>
          </a:p>
          <a:p>
            <a:pPr marL="285750" indent="-285750">
              <a:buFont typeface="Arial" panose="020B0604020202020204" pitchFamily="34" charset="0"/>
              <a:buChar char="•"/>
            </a:pPr>
            <a:r>
              <a:rPr lang="en-US" dirty="0" smtClean="0"/>
              <a:t>388 </a:t>
            </a:r>
            <a:r>
              <a:rPr lang="en-US" dirty="0"/>
              <a:t>members</a:t>
            </a:r>
          </a:p>
          <a:p>
            <a:pPr marL="285750" indent="-285750">
              <a:buFont typeface="Arial" panose="020B0604020202020204" pitchFamily="34" charset="0"/>
              <a:buChar char="•"/>
            </a:pPr>
            <a:r>
              <a:rPr lang="en-US" dirty="0" smtClean="0"/>
              <a:t>41-61% </a:t>
            </a:r>
            <a:r>
              <a:rPr lang="en-US" dirty="0"/>
              <a:t>open </a:t>
            </a:r>
            <a:r>
              <a:rPr lang="en-US" dirty="0" smtClean="0"/>
              <a:t>rate on monthly updates</a:t>
            </a:r>
            <a:endParaRPr lang="en-US" dirty="0"/>
          </a:p>
          <a:p>
            <a:pPr marL="285750" indent="-285750">
              <a:buFont typeface="Arial" panose="020B0604020202020204" pitchFamily="34" charset="0"/>
              <a:buChar char="•"/>
            </a:pPr>
            <a:r>
              <a:rPr lang="en-US" dirty="0"/>
              <a:t>16 science based </a:t>
            </a:r>
            <a:r>
              <a:rPr lang="en-US" dirty="0" smtClean="0"/>
              <a:t>webinars</a:t>
            </a:r>
          </a:p>
          <a:p>
            <a:pPr marL="285750" indent="-285750">
              <a:buFont typeface="Arial" panose="020B0604020202020204" pitchFamily="34" charset="0"/>
              <a:buChar char="•"/>
            </a:pPr>
            <a:r>
              <a:rPr lang="en-US" dirty="0" smtClean="0"/>
              <a:t>3 stakeholder workshops</a:t>
            </a:r>
            <a:endParaRPr lang="en-US" dirty="0"/>
          </a:p>
          <a:p>
            <a:pPr marL="285750" indent="-285750">
              <a:buFont typeface="Arial" panose="020B0604020202020204" pitchFamily="34" charset="0"/>
              <a:buChar char="•"/>
            </a:pPr>
            <a:r>
              <a:rPr lang="en-US" dirty="0" smtClean="0"/>
              <a:t>Over 850 </a:t>
            </a:r>
            <a:r>
              <a:rPr lang="en-US" dirty="0" err="1"/>
              <a:t>Youtube</a:t>
            </a:r>
            <a:r>
              <a:rPr lang="en-US" dirty="0"/>
              <a:t> views</a:t>
            </a:r>
          </a:p>
          <a:p>
            <a:pPr marL="285750" indent="-285750">
              <a:buFont typeface="Arial" panose="020B0604020202020204" pitchFamily="34" charset="0"/>
              <a:buChar char="•"/>
            </a:pPr>
            <a:r>
              <a:rPr lang="en-US" dirty="0" smtClean="0"/>
              <a:t>Over 4,000 </a:t>
            </a:r>
            <a:r>
              <a:rPr lang="en-US" dirty="0" err="1" smtClean="0"/>
              <a:t>Pageviews</a:t>
            </a:r>
            <a:endParaRPr lang="en-US" dirty="0" smtClean="0"/>
          </a:p>
          <a:p>
            <a:pPr marL="285750" indent="-285750">
              <a:buFont typeface="Arial" panose="020B0604020202020204" pitchFamily="34" charset="0"/>
              <a:buChar char="•"/>
            </a:pPr>
            <a:r>
              <a:rPr lang="en-US" dirty="0" smtClean="0"/>
              <a:t>A  model for other regions – SOCAN</a:t>
            </a:r>
          </a:p>
          <a:p>
            <a:pPr marL="285750" indent="-285750">
              <a:buFont typeface="Arial" panose="020B0604020202020204" pitchFamily="34" charset="0"/>
              <a:buChar char="•"/>
            </a:pPr>
            <a:r>
              <a:rPr lang="en-US" dirty="0" smtClean="0"/>
              <a:t>Legislation and action – ME Commission, other states following</a:t>
            </a:r>
            <a:endParaRPr lang="en-US" dirty="0"/>
          </a:p>
        </p:txBody>
      </p:sp>
      <p:pic>
        <p:nvPicPr>
          <p:cNvPr id="11" name="Picture 2" descr="C:\Users\Cassie\Documents\SugarSync Shared Folders\Ru Morrison\NERACOOS\Ocean Acidification\OA Images\necanlogo_n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549044"/>
            <a:ext cx="2466977" cy="18502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438777" y="5657671"/>
            <a:ext cx="3651161" cy="1200329"/>
          </a:xfrm>
          <a:prstGeom prst="rect">
            <a:avLst/>
          </a:prstGeom>
          <a:noFill/>
        </p:spPr>
        <p:txBody>
          <a:bodyPr wrap="square" rtlCol="0">
            <a:spAutoFit/>
          </a:bodyPr>
          <a:lstStyle/>
          <a:p>
            <a:pPr algn="r"/>
            <a:r>
              <a:rPr lang="en-US" sz="2400" dirty="0" smtClean="0"/>
              <a:t>Thank you!</a:t>
            </a:r>
          </a:p>
          <a:p>
            <a:pPr algn="r"/>
            <a:r>
              <a:rPr lang="en-US" sz="2400" dirty="0" smtClean="0"/>
              <a:t>www.neracoos.org/necan</a:t>
            </a:r>
          </a:p>
          <a:p>
            <a:pPr algn="r"/>
            <a:r>
              <a:rPr lang="en-US" sz="2400" dirty="0" smtClean="0"/>
              <a:t>cassie@neracoos.org</a:t>
            </a:r>
            <a:endParaRPr lang="en-US" sz="2400" dirty="0"/>
          </a:p>
        </p:txBody>
      </p:sp>
    </p:spTree>
    <p:extLst>
      <p:ext uri="{BB962C8B-B14F-4D97-AF65-F5344CB8AC3E}">
        <p14:creationId xmlns:p14="http://schemas.microsoft.com/office/powerpoint/2010/main" val="348559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611" y="2930553"/>
            <a:ext cx="9276862" cy="2772912"/>
            <a:chOff x="106133" y="2847109"/>
            <a:chExt cx="9276862" cy="2772912"/>
          </a:xfrm>
        </p:grpSpPr>
        <p:pic>
          <p:nvPicPr>
            <p:cNvPr id="9" name="Picture 2" descr="http://brokernews.purchasingpower.com/wp-content/uploads/2014/12/webinar-icon-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3" y="3096491"/>
              <a:ext cx="1573442" cy="138155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88148" y="2847109"/>
              <a:ext cx="8775746" cy="2772912"/>
              <a:chOff x="188148" y="2847109"/>
              <a:chExt cx="8775746" cy="2772912"/>
            </a:xfrm>
          </p:grpSpPr>
          <p:pic>
            <p:nvPicPr>
              <p:cNvPr id="12" name="Picture 4" descr="http://www.entry.com/img/Facilitation-Guide-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157" y="2982624"/>
                <a:ext cx="161925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wormsandgermsblog.com/uploads/image/Statem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5508" y="2847109"/>
                <a:ext cx="1630941" cy="1630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s://gallery.mailchimp.com/bb1372d11375d18e534d3cae4/images/Collaborate_for_success_icon_LowRes.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1550" y="3144698"/>
                <a:ext cx="1766089" cy="1198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starterbizplan.com/images/icon-narrativ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122" y="3028950"/>
                <a:ext cx="1402772" cy="14027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8148" y="4707082"/>
                <a:ext cx="1409411" cy="369332"/>
              </a:xfrm>
              <a:prstGeom prst="rect">
                <a:avLst/>
              </a:prstGeom>
              <a:noFill/>
            </p:spPr>
            <p:txBody>
              <a:bodyPr wrap="square" rtlCol="0">
                <a:spAutoFit/>
              </a:bodyPr>
              <a:lstStyle/>
              <a:p>
                <a:pPr algn="ctr"/>
                <a:r>
                  <a:rPr lang="en-US" dirty="0" smtClean="0">
                    <a:solidFill>
                      <a:schemeClr val="tx2">
                        <a:lumMod val="50000"/>
                      </a:schemeClr>
                    </a:solidFill>
                    <a:effectLst>
                      <a:outerShdw blurRad="38100" dist="38100" dir="2700000" algn="tl">
                        <a:srgbClr val="000000">
                          <a:alpha val="43137"/>
                        </a:srgbClr>
                      </a:outerShdw>
                    </a:effectLst>
                  </a:rPr>
                  <a:t>Webinars</a:t>
                </a:r>
                <a:endParaRPr lang="en-US" dirty="0">
                  <a:solidFill>
                    <a:schemeClr val="tx2">
                      <a:lumMod val="50000"/>
                    </a:schemeClr>
                  </a:solidFill>
                  <a:effectLst>
                    <a:outerShdw blurRad="38100" dist="38100" dir="2700000" algn="tl">
                      <a:srgbClr val="000000">
                        <a:alpha val="43137"/>
                      </a:srgbClr>
                    </a:outerShdw>
                  </a:effectLst>
                </a:endParaRPr>
              </a:p>
            </p:txBody>
          </p:sp>
          <p:sp>
            <p:nvSpPr>
              <p:cNvPr id="17" name="TextBox 16"/>
              <p:cNvSpPr txBox="1"/>
              <p:nvPr/>
            </p:nvSpPr>
            <p:spPr>
              <a:xfrm>
                <a:off x="1833616" y="4696691"/>
                <a:ext cx="1514331" cy="923330"/>
              </a:xfrm>
              <a:prstGeom prst="rect">
                <a:avLst/>
              </a:prstGeom>
              <a:noFill/>
            </p:spPr>
            <p:txBody>
              <a:bodyPr wrap="square" rtlCol="0">
                <a:spAutoFit/>
              </a:bodyPr>
              <a:lstStyle/>
              <a:p>
                <a:pPr algn="ctr"/>
                <a:r>
                  <a:rPr lang="en-US" dirty="0" smtClean="0">
                    <a:solidFill>
                      <a:schemeClr val="tx2">
                        <a:lumMod val="50000"/>
                      </a:schemeClr>
                    </a:solidFill>
                    <a:effectLst>
                      <a:outerShdw blurRad="38100" dist="38100" dir="2700000" algn="tl">
                        <a:srgbClr val="000000">
                          <a:alpha val="43137"/>
                        </a:srgbClr>
                      </a:outerShdw>
                    </a:effectLst>
                  </a:rPr>
                  <a:t>State of the Science Workshop</a:t>
                </a:r>
                <a:endParaRPr lang="en-US" dirty="0">
                  <a:solidFill>
                    <a:schemeClr val="tx2">
                      <a:lumMod val="50000"/>
                    </a:schemeClr>
                  </a:solidFill>
                  <a:effectLst>
                    <a:outerShdw blurRad="38100" dist="38100" dir="2700000" algn="tl">
                      <a:srgbClr val="000000">
                        <a:alpha val="43137"/>
                      </a:srgbClr>
                    </a:outerShdw>
                  </a:effectLst>
                </a:endParaRPr>
              </a:p>
            </p:txBody>
          </p:sp>
          <p:sp>
            <p:nvSpPr>
              <p:cNvPr id="18" name="TextBox 17"/>
              <p:cNvSpPr txBox="1"/>
              <p:nvPr/>
            </p:nvSpPr>
            <p:spPr>
              <a:xfrm>
                <a:off x="3653812" y="4707082"/>
                <a:ext cx="1514331" cy="646331"/>
              </a:xfrm>
              <a:prstGeom prst="rect">
                <a:avLst/>
              </a:prstGeom>
              <a:noFill/>
            </p:spPr>
            <p:txBody>
              <a:bodyPr wrap="square" rtlCol="0">
                <a:spAutoFit/>
              </a:bodyPr>
              <a:lstStyle/>
              <a:p>
                <a:pPr algn="ctr"/>
                <a:r>
                  <a:rPr lang="en-US" dirty="0" smtClean="0">
                    <a:solidFill>
                      <a:schemeClr val="tx2">
                        <a:lumMod val="50000"/>
                      </a:schemeClr>
                    </a:solidFill>
                    <a:effectLst>
                      <a:outerShdw blurRad="38100" dist="38100" dir="2700000" algn="tl">
                        <a:srgbClr val="000000">
                          <a:alpha val="43137"/>
                        </a:srgbClr>
                      </a:outerShdw>
                    </a:effectLst>
                  </a:rPr>
                  <a:t>Summary Article</a:t>
                </a:r>
                <a:endParaRPr lang="en-US" dirty="0">
                  <a:solidFill>
                    <a:schemeClr val="tx2">
                      <a:lumMod val="50000"/>
                    </a:schemeClr>
                  </a:solidFill>
                  <a:effectLst>
                    <a:outerShdw blurRad="38100" dist="38100" dir="2700000" algn="tl">
                      <a:srgbClr val="000000">
                        <a:alpha val="43137"/>
                      </a:srgbClr>
                    </a:outerShdw>
                  </a:effectLst>
                </a:endParaRPr>
              </a:p>
            </p:txBody>
          </p:sp>
          <p:sp>
            <p:nvSpPr>
              <p:cNvPr id="19" name="TextBox 18"/>
              <p:cNvSpPr txBox="1"/>
              <p:nvPr/>
            </p:nvSpPr>
            <p:spPr>
              <a:xfrm>
                <a:off x="5275485" y="4696691"/>
                <a:ext cx="2057037" cy="923330"/>
              </a:xfrm>
              <a:prstGeom prst="rect">
                <a:avLst/>
              </a:prstGeom>
              <a:noFill/>
            </p:spPr>
            <p:txBody>
              <a:bodyPr wrap="square" rtlCol="0">
                <a:spAutoFit/>
              </a:bodyPr>
              <a:lstStyle/>
              <a:p>
                <a:pPr algn="ctr"/>
                <a:r>
                  <a:rPr lang="en-US" dirty="0" smtClean="0">
                    <a:solidFill>
                      <a:schemeClr val="tx2">
                        <a:lumMod val="50000"/>
                      </a:schemeClr>
                    </a:solidFill>
                    <a:effectLst>
                      <a:outerShdw blurRad="38100" dist="38100" dir="2700000" algn="tl">
                        <a:srgbClr val="000000">
                          <a:alpha val="43137"/>
                        </a:srgbClr>
                      </a:outerShdw>
                    </a:effectLst>
                  </a:rPr>
                  <a:t>Stakeholder Engagement Workshops</a:t>
                </a:r>
                <a:endParaRPr lang="en-US" dirty="0">
                  <a:solidFill>
                    <a:schemeClr val="tx2">
                      <a:lumMod val="50000"/>
                    </a:schemeClr>
                  </a:solidFill>
                  <a:effectLst>
                    <a:outerShdw blurRad="38100" dist="38100" dir="2700000" algn="tl">
                      <a:srgbClr val="000000">
                        <a:alpha val="43137"/>
                      </a:srgbClr>
                    </a:outerShdw>
                  </a:effectLst>
                </a:endParaRPr>
              </a:p>
            </p:txBody>
          </p:sp>
        </p:grpSp>
        <p:sp>
          <p:nvSpPr>
            <p:cNvPr id="11" name="TextBox 10"/>
            <p:cNvSpPr txBox="1"/>
            <p:nvPr/>
          </p:nvSpPr>
          <p:spPr>
            <a:xfrm>
              <a:off x="7180122" y="4707082"/>
              <a:ext cx="2202873" cy="646331"/>
            </a:xfrm>
            <a:prstGeom prst="rect">
              <a:avLst/>
            </a:prstGeom>
            <a:noFill/>
          </p:spPr>
          <p:txBody>
            <a:bodyPr wrap="square" rtlCol="0">
              <a:spAutoFit/>
            </a:bodyPr>
            <a:lstStyle/>
            <a:p>
              <a:pPr algn="ctr"/>
              <a:r>
                <a:rPr lang="en-US" dirty="0" smtClean="0">
                  <a:solidFill>
                    <a:schemeClr val="tx2">
                      <a:lumMod val="50000"/>
                    </a:schemeClr>
                  </a:solidFill>
                  <a:effectLst>
                    <a:outerShdw blurRad="38100" dist="38100" dir="2700000" algn="tl">
                      <a:srgbClr val="000000">
                        <a:alpha val="43137"/>
                      </a:srgbClr>
                    </a:outerShdw>
                  </a:effectLst>
                </a:rPr>
                <a:t>Implementation </a:t>
              </a:r>
            </a:p>
            <a:p>
              <a:pPr algn="ctr"/>
              <a:r>
                <a:rPr lang="en-US" dirty="0" smtClean="0">
                  <a:solidFill>
                    <a:schemeClr val="tx2">
                      <a:lumMod val="50000"/>
                    </a:schemeClr>
                  </a:solidFill>
                  <a:effectLst>
                    <a:outerShdw blurRad="38100" dist="38100" dir="2700000" algn="tl">
                      <a:srgbClr val="000000">
                        <a:alpha val="43137"/>
                      </a:srgbClr>
                    </a:outerShdw>
                  </a:effectLst>
                </a:rPr>
                <a:t>Plan</a:t>
              </a:r>
              <a:endParaRPr lang="en-US" dirty="0">
                <a:solidFill>
                  <a:schemeClr val="tx2">
                    <a:lumMod val="50000"/>
                  </a:schemeClr>
                </a:solidFill>
                <a:effectLst>
                  <a:outerShdw blurRad="38100" dist="38100" dir="2700000" algn="tl">
                    <a:srgbClr val="000000">
                      <a:alpha val="43137"/>
                    </a:srgbClr>
                  </a:outerShdw>
                </a:effectLst>
              </a:endParaRPr>
            </a:p>
          </p:txBody>
        </p:sp>
      </p:grpSp>
      <p:sp>
        <p:nvSpPr>
          <p:cNvPr id="20" name="Title 2"/>
          <p:cNvSpPr>
            <a:spLocks noGrp="1"/>
          </p:cNvSpPr>
          <p:nvPr>
            <p:ph type="title"/>
          </p:nvPr>
        </p:nvSpPr>
        <p:spPr>
          <a:xfrm>
            <a:off x="2209800" y="1779536"/>
            <a:ext cx="4383404" cy="711973"/>
          </a:xfrm>
        </p:spPr>
        <p:txBody>
          <a:bodyPr>
            <a:normAutofit fontScale="90000"/>
          </a:bodyPr>
          <a:lstStyle/>
          <a:p>
            <a:pPr algn="ctr"/>
            <a:r>
              <a:rPr lang="en-US" dirty="0" smtClean="0"/>
              <a:t>Our Process</a:t>
            </a:r>
            <a:endParaRPr lang="en-US" dirty="0"/>
          </a:p>
        </p:txBody>
      </p:sp>
      <p:graphicFrame>
        <p:nvGraphicFramePr>
          <p:cNvPr id="21" name="Diagram 20"/>
          <p:cNvGraphicFramePr/>
          <p:nvPr>
            <p:extLst>
              <p:ext uri="{D42A27DB-BD31-4B8C-83A1-F6EECF244321}">
                <p14:modId xmlns:p14="http://schemas.microsoft.com/office/powerpoint/2010/main" val="3430221274"/>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3" name="Group 22"/>
          <p:cNvGrpSpPr/>
          <p:nvPr/>
        </p:nvGrpSpPr>
        <p:grpSpPr>
          <a:xfrm>
            <a:off x="679361" y="9465"/>
            <a:ext cx="8464639" cy="400110"/>
            <a:chOff x="685800" y="1219200"/>
            <a:chExt cx="8464639" cy="400110"/>
          </a:xfrm>
        </p:grpSpPr>
        <p:sp>
          <p:nvSpPr>
            <p:cNvPr id="24" name="TextBox 23"/>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25" name="TextBox 24"/>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26" name="TextBox 25"/>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27" name="TextBox 26"/>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Tree>
    <p:extLst>
      <p:ext uri="{BB962C8B-B14F-4D97-AF65-F5344CB8AC3E}">
        <p14:creationId xmlns:p14="http://schemas.microsoft.com/office/powerpoint/2010/main" val="3980587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7817"/>
            <a:ext cx="4047185" cy="308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Diagram 30"/>
          <p:cNvGraphicFramePr/>
          <p:nvPr>
            <p:extLst>
              <p:ext uri="{D42A27DB-BD31-4B8C-83A1-F6EECF244321}">
                <p14:modId xmlns:p14="http://schemas.microsoft.com/office/powerpoint/2010/main" val="3513766667"/>
              </p:ext>
            </p:extLst>
          </p:nvPr>
        </p:nvGraphicFramePr>
        <p:xfrm>
          <a:off x="111781" y="-914400"/>
          <a:ext cx="8879819" cy="353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ounded Rectangle 3"/>
          <p:cNvSpPr/>
          <p:nvPr/>
        </p:nvSpPr>
        <p:spPr>
          <a:xfrm>
            <a:off x="0" y="50990"/>
            <a:ext cx="3429000" cy="1396810"/>
          </a:xfrm>
          <a:prstGeom prst="roundRec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1658" y="1557817"/>
            <a:ext cx="4474290" cy="1928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4800600"/>
            <a:ext cx="2600414" cy="184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5302" y="3657600"/>
            <a:ext cx="4343400" cy="923330"/>
          </a:xfrm>
          <a:prstGeom prst="rect">
            <a:avLst/>
          </a:prstGeom>
          <a:noFill/>
        </p:spPr>
        <p:txBody>
          <a:bodyPr wrap="square" rtlCol="0">
            <a:spAutoFit/>
          </a:bodyPr>
          <a:lstStyle/>
          <a:p>
            <a:pPr marL="285750" indent="-285750">
              <a:buFont typeface="Wingdings" panose="05000000000000000000" pitchFamily="2" charset="2"/>
              <a:buChar char="ü"/>
            </a:pPr>
            <a:r>
              <a:rPr lang="en-US" b="1" dirty="0" smtClean="0"/>
              <a:t>16 research presentations by webinar</a:t>
            </a:r>
          </a:p>
          <a:p>
            <a:pPr marL="285750" indent="-285750">
              <a:buFont typeface="Wingdings" panose="05000000000000000000" pitchFamily="2" charset="2"/>
              <a:buChar char="ü"/>
            </a:pPr>
            <a:r>
              <a:rPr lang="en-US" b="1" dirty="0" smtClean="0"/>
              <a:t>1 state of the science workshop</a:t>
            </a:r>
          </a:p>
          <a:p>
            <a:pPr marL="285750" indent="-285750">
              <a:buFont typeface="Wingdings" panose="05000000000000000000" pitchFamily="2" charset="2"/>
              <a:buChar char="ü"/>
            </a:pPr>
            <a:r>
              <a:rPr lang="en-US" b="1" dirty="0" err="1" smtClean="0"/>
              <a:t>m.s.</a:t>
            </a:r>
            <a:r>
              <a:rPr lang="en-US" b="1" dirty="0" smtClean="0"/>
              <a:t> for special issue of Oceanography</a:t>
            </a:r>
          </a:p>
        </p:txBody>
      </p:sp>
      <p:grpSp>
        <p:nvGrpSpPr>
          <p:cNvPr id="32" name="Group 31"/>
          <p:cNvGrpSpPr/>
          <p:nvPr/>
        </p:nvGrpSpPr>
        <p:grpSpPr>
          <a:xfrm>
            <a:off x="679361" y="9465"/>
            <a:ext cx="8464639" cy="400110"/>
            <a:chOff x="685800" y="1219200"/>
            <a:chExt cx="8464639" cy="400110"/>
          </a:xfrm>
        </p:grpSpPr>
        <p:sp>
          <p:nvSpPr>
            <p:cNvPr id="33" name="TextBox 32"/>
            <p:cNvSpPr txBox="1"/>
            <p:nvPr/>
          </p:nvSpPr>
          <p:spPr>
            <a:xfrm>
              <a:off x="685800" y="1219200"/>
              <a:ext cx="24384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Review and assess</a:t>
              </a:r>
              <a:endParaRPr lang="en-US" sz="2000" b="1" i="1" dirty="0">
                <a:ln/>
                <a:solidFill>
                  <a:schemeClr val="accent4"/>
                </a:solidFill>
              </a:endParaRPr>
            </a:p>
          </p:txBody>
        </p:sp>
        <p:sp>
          <p:nvSpPr>
            <p:cNvPr id="34" name="TextBox 33"/>
            <p:cNvSpPr txBox="1"/>
            <p:nvPr/>
          </p:nvSpPr>
          <p:spPr>
            <a:xfrm>
              <a:off x="7608015" y="1219200"/>
              <a:ext cx="1542424"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Set priorities</a:t>
              </a:r>
              <a:endParaRPr lang="en-US" sz="2000" b="1" i="1" dirty="0">
                <a:ln/>
                <a:solidFill>
                  <a:schemeClr val="accent4"/>
                </a:solidFill>
              </a:endParaRPr>
            </a:p>
          </p:txBody>
        </p:sp>
        <p:sp>
          <p:nvSpPr>
            <p:cNvPr id="35" name="TextBox 34"/>
            <p:cNvSpPr txBox="1"/>
            <p:nvPr/>
          </p:nvSpPr>
          <p:spPr>
            <a:xfrm>
              <a:off x="3733800" y="1219200"/>
              <a:ext cx="19812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Communicate</a:t>
              </a:r>
              <a:endParaRPr lang="en-US" sz="2000" b="1" i="1" dirty="0">
                <a:ln/>
                <a:solidFill>
                  <a:schemeClr val="accent4"/>
                </a:solidFill>
              </a:endParaRPr>
            </a:p>
          </p:txBody>
        </p:sp>
        <p:sp>
          <p:nvSpPr>
            <p:cNvPr id="36" name="TextBox 35"/>
            <p:cNvSpPr txBox="1"/>
            <p:nvPr/>
          </p:nvSpPr>
          <p:spPr>
            <a:xfrm>
              <a:off x="5867400" y="1219200"/>
              <a:ext cx="1143000"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2000" b="1" i="1" dirty="0" smtClean="0">
                  <a:ln/>
                  <a:solidFill>
                    <a:schemeClr val="accent4"/>
                  </a:solidFill>
                </a:rPr>
                <a:t>Respond</a:t>
              </a:r>
              <a:endParaRPr lang="en-US" sz="2000" b="1" i="1" dirty="0">
                <a:ln/>
                <a:solidFill>
                  <a:schemeClr val="accent4"/>
                </a:solidFill>
              </a:endParaRPr>
            </a:p>
          </p:txBody>
        </p:sp>
      </p:grpSp>
      <p:sp>
        <p:nvSpPr>
          <p:cNvPr id="37" name="Subtitle 2"/>
          <p:cNvSpPr txBox="1">
            <a:spLocks/>
          </p:cNvSpPr>
          <p:nvPr/>
        </p:nvSpPr>
        <p:spPr>
          <a:xfrm>
            <a:off x="2971799" y="4788212"/>
            <a:ext cx="6051461" cy="1841188"/>
          </a:xfrm>
          <a:prstGeom prst="rect">
            <a:avLst/>
          </a:prstGeom>
          <a:solidFill>
            <a:schemeClr val="bg1">
              <a:alpha val="40000"/>
            </a:schemeClr>
          </a:solidFill>
          <a:effectLst>
            <a:outerShdw blurRad="50800" dist="38100" dir="2700000" algn="tl" rotWithShape="0">
              <a:prstClr val="black">
                <a:alpha val="40000"/>
              </a:prstClr>
            </a:outerShdw>
          </a:effectLst>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1600" dirty="0" smtClean="0"/>
              <a:t>The Northeast is unique</a:t>
            </a:r>
          </a:p>
          <a:p>
            <a:pPr>
              <a:buFont typeface="Wingdings" panose="05000000000000000000" pitchFamily="2" charset="2"/>
              <a:buChar char="Ø"/>
            </a:pPr>
            <a:r>
              <a:rPr lang="en-US" sz="1600" dirty="0" smtClean="0"/>
              <a:t>At risk shell forming species are hugely important to the region’s marine economy, including: lobsters, mussels, clams, oysters, scallops</a:t>
            </a:r>
          </a:p>
          <a:p>
            <a:pPr>
              <a:buFont typeface="Wingdings" panose="05000000000000000000" pitchFamily="2" charset="2"/>
              <a:buChar char="Ø"/>
            </a:pPr>
            <a:r>
              <a:rPr lang="en-US" sz="1600" dirty="0" smtClean="0"/>
              <a:t>Larvae are most vulnerable to acidification</a:t>
            </a:r>
          </a:p>
          <a:p>
            <a:pPr>
              <a:buFont typeface="Wingdings" panose="05000000000000000000" pitchFamily="2" charset="2"/>
              <a:buChar char="Ø"/>
            </a:pPr>
            <a:r>
              <a:rPr lang="en-US" sz="1600" dirty="0" smtClean="0"/>
              <a:t>Species response can vary: we know something (but not enough) about bivalves, and </a:t>
            </a:r>
            <a:r>
              <a:rPr lang="en-US" sz="1600" dirty="0"/>
              <a:t>w</a:t>
            </a:r>
            <a:r>
              <a:rPr lang="en-US" sz="1600" dirty="0" smtClean="0"/>
              <a:t>e are largely ignorant of OA impacts on lobsters</a:t>
            </a:r>
            <a:endParaRPr lang="en-US" sz="1600" dirty="0"/>
          </a:p>
        </p:txBody>
      </p:sp>
    </p:spTree>
    <p:extLst>
      <p:ext uri="{BB962C8B-B14F-4D97-AF65-F5344CB8AC3E}">
        <p14:creationId xmlns:p14="http://schemas.microsoft.com/office/powerpoint/2010/main" val="3753280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lk.uio.no/roberan/img/GCP2014/PNG/fig_12_GCB_sum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0565"/>
            <a:ext cx="7013567" cy="6603377"/>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1838460" y="457200"/>
            <a:ext cx="1209539" cy="939977"/>
          </a:xfrm>
          <a:prstGeom prst="cloudCallout">
            <a:avLst>
              <a:gd name="adj1" fmla="val 88808"/>
              <a:gd name="adj2" fmla="val 14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47%</a:t>
            </a:r>
            <a:endParaRPr lang="en-US" dirty="0"/>
          </a:p>
        </p:txBody>
      </p:sp>
      <p:sp>
        <p:nvSpPr>
          <p:cNvPr id="9" name="Rounded Rectangular Callout 8"/>
          <p:cNvSpPr/>
          <p:nvPr/>
        </p:nvSpPr>
        <p:spPr>
          <a:xfrm>
            <a:off x="5943600" y="3164656"/>
            <a:ext cx="1260939" cy="354931"/>
          </a:xfrm>
          <a:prstGeom prst="wedgeRoundRectCallout">
            <a:avLst>
              <a:gd name="adj1" fmla="val -23449"/>
              <a:gd name="adj2" fmla="val -5352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t>27% land</a:t>
            </a:r>
          </a:p>
        </p:txBody>
      </p:sp>
      <p:sp>
        <p:nvSpPr>
          <p:cNvPr id="4" name="Cloud 3"/>
          <p:cNvSpPr/>
          <p:nvPr/>
        </p:nvSpPr>
        <p:spPr>
          <a:xfrm rot="20889180">
            <a:off x="3037955" y="568361"/>
            <a:ext cx="4889555" cy="1151795"/>
          </a:xfrm>
          <a:prstGeom prst="clou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 BILLION TONS OF CARBON each year</a:t>
            </a:r>
            <a:br>
              <a:rPr lang="en-US" dirty="0" smtClean="0"/>
            </a:br>
            <a:r>
              <a:rPr lang="en-US" sz="1200" dirty="0" smtClean="0"/>
              <a:t>(CO2 emissions from burning of fossil fuels and land use change)</a:t>
            </a:r>
            <a:endParaRPr lang="en-US" sz="1200" dirty="0"/>
          </a:p>
        </p:txBody>
      </p:sp>
      <p:sp>
        <p:nvSpPr>
          <p:cNvPr id="6" name="Bent-Up Arrow 5"/>
          <p:cNvSpPr/>
          <p:nvPr/>
        </p:nvSpPr>
        <p:spPr>
          <a:xfrm rot="16200000" flipV="1">
            <a:off x="865089" y="3021109"/>
            <a:ext cx="3680019" cy="685800"/>
          </a:xfrm>
          <a:prstGeom prst="bentUpArrow">
            <a:avLst>
              <a:gd name="adj1" fmla="val 25000"/>
              <a:gd name="adj2" fmla="val 29560"/>
              <a:gd name="adj3" fmla="val 25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5062090" y="1905001"/>
            <a:ext cx="348110" cy="1488026"/>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7405037" y="3581400"/>
            <a:ext cx="1350660" cy="536106"/>
          </a:xfrm>
          <a:prstGeom prst="wedgeRoundRectCallout">
            <a:avLst>
              <a:gd name="adj1" fmla="val -28767"/>
              <a:gd name="adj2" fmla="val -5456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t>26% ocean</a:t>
            </a:r>
            <a:endParaRPr lang="en-US" sz="1400" dirty="0"/>
          </a:p>
        </p:txBody>
      </p:sp>
      <p:sp>
        <p:nvSpPr>
          <p:cNvPr id="3" name="Rectangle 2"/>
          <p:cNvSpPr/>
          <p:nvPr/>
        </p:nvSpPr>
        <p:spPr>
          <a:xfrm>
            <a:off x="5791200" y="6324600"/>
            <a:ext cx="3376572" cy="523220"/>
          </a:xfrm>
          <a:prstGeom prst="rect">
            <a:avLst/>
          </a:prstGeom>
        </p:spPr>
        <p:txBody>
          <a:bodyPr wrap="square">
            <a:spAutoFit/>
          </a:bodyPr>
          <a:lstStyle/>
          <a:p>
            <a:pPr algn="r"/>
            <a:r>
              <a:rPr lang="en-US" sz="1400" dirty="0" err="1">
                <a:latin typeface="Arial" charset="0"/>
                <a:cs typeface="Arial" charset="0"/>
              </a:rPr>
              <a:t>LeQuere</a:t>
            </a:r>
            <a:r>
              <a:rPr lang="en-US" sz="1400" dirty="0">
                <a:latin typeface="Arial" charset="0"/>
                <a:cs typeface="Arial" charset="0"/>
              </a:rPr>
              <a:t> et al. Nature Geosciences 2009; Global Carbon Project </a:t>
            </a:r>
            <a:r>
              <a:rPr lang="en-US" sz="1400" dirty="0" smtClean="0">
                <a:latin typeface="Arial" charset="0"/>
                <a:cs typeface="Arial" charset="0"/>
              </a:rPr>
              <a:t>2011</a:t>
            </a:r>
            <a:r>
              <a:rPr lang="en-AU" sz="1400" dirty="0" smtClean="0">
                <a:latin typeface="Arial" charset="0"/>
                <a:cs typeface="Arial" charset="0"/>
              </a:rPr>
              <a:t> </a:t>
            </a:r>
            <a:endParaRPr lang="en-US" sz="1400" dirty="0">
              <a:latin typeface="Arial" charset="0"/>
              <a:cs typeface="Arial" charset="0"/>
            </a:endParaRPr>
          </a:p>
        </p:txBody>
      </p:sp>
      <p:sp>
        <p:nvSpPr>
          <p:cNvPr id="11" name="Rectangle 10"/>
          <p:cNvSpPr/>
          <p:nvPr/>
        </p:nvSpPr>
        <p:spPr>
          <a:xfrm>
            <a:off x="157229" y="4117506"/>
            <a:ext cx="1953081" cy="1200329"/>
          </a:xfrm>
          <a:prstGeom prst="rect">
            <a:avLst/>
          </a:prstGeom>
          <a:solidFill>
            <a:schemeClr val="accent1">
              <a:lumMod val="40000"/>
              <a:lumOff val="60000"/>
            </a:schemeClr>
          </a:solidFill>
        </p:spPr>
        <p:txBody>
          <a:bodyPr wrap="square">
            <a:spAutoFit/>
          </a:bodyPr>
          <a:lstStyle/>
          <a:p>
            <a:pPr algn="ctr"/>
            <a:r>
              <a:rPr lang="en-US" b="1" dirty="0" smtClean="0"/>
              <a:t>10 </a:t>
            </a:r>
            <a:r>
              <a:rPr lang="en-US" b="1" dirty="0"/>
              <a:t>billion </a:t>
            </a:r>
            <a:r>
              <a:rPr lang="en-US" b="1" dirty="0" smtClean="0"/>
              <a:t>tons= 121 </a:t>
            </a:r>
            <a:r>
              <a:rPr lang="en-US" b="1" dirty="0"/>
              <a:t>million Railroad hopper cars of Coal</a:t>
            </a:r>
          </a:p>
        </p:txBody>
      </p:sp>
      <p:pic>
        <p:nvPicPr>
          <p:cNvPr id="18" name="Picture 17" descr="http://img.geocaching.com/cache/430ffd55-96e3-4b76-b627-19bcc07b3337.jpg"/>
          <p:cNvPicPr>
            <a:picLocks noChangeAspect="1" noChangeArrowheads="1"/>
          </p:cNvPicPr>
          <p:nvPr/>
        </p:nvPicPr>
        <p:blipFill>
          <a:blip r:embed="rId4" cstate="print"/>
          <a:srcRect/>
          <a:stretch>
            <a:fillRect/>
          </a:stretch>
        </p:blipFill>
        <p:spPr bwMode="auto">
          <a:xfrm>
            <a:off x="152400" y="2048824"/>
            <a:ext cx="1957910" cy="1989919"/>
          </a:xfrm>
          <a:prstGeom prst="rect">
            <a:avLst/>
          </a:prstGeom>
          <a:noFill/>
        </p:spPr>
      </p:pic>
      <p:sp>
        <p:nvSpPr>
          <p:cNvPr id="19" name="Rectangle 18"/>
          <p:cNvSpPr/>
          <p:nvPr/>
        </p:nvSpPr>
        <p:spPr>
          <a:xfrm>
            <a:off x="7103826" y="4313625"/>
            <a:ext cx="1953081" cy="923330"/>
          </a:xfrm>
          <a:prstGeom prst="rect">
            <a:avLst/>
          </a:prstGeom>
          <a:solidFill>
            <a:schemeClr val="accent1">
              <a:lumMod val="40000"/>
              <a:lumOff val="60000"/>
            </a:schemeClr>
          </a:solidFill>
        </p:spPr>
        <p:txBody>
          <a:bodyPr wrap="square">
            <a:spAutoFit/>
          </a:bodyPr>
          <a:lstStyle/>
          <a:p>
            <a:pPr algn="ctr"/>
            <a:r>
              <a:rPr lang="en-US" b="1" dirty="0" smtClean="0"/>
              <a:t>= ~31 </a:t>
            </a:r>
            <a:r>
              <a:rPr lang="en-US" b="1" dirty="0"/>
              <a:t>million Railroad hopper cars of Coal</a:t>
            </a:r>
          </a:p>
        </p:txBody>
      </p:sp>
    </p:spTree>
    <p:extLst>
      <p:ext uri="{BB962C8B-B14F-4D97-AF65-F5344CB8AC3E}">
        <p14:creationId xmlns:p14="http://schemas.microsoft.com/office/powerpoint/2010/main" val="208610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0-#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1"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506" t="6797" r="8044" b="3508"/>
          <a:stretch/>
        </p:blipFill>
        <p:spPr>
          <a:xfrm>
            <a:off x="304800" y="263940"/>
            <a:ext cx="8381999" cy="6432156"/>
          </a:xfrm>
          <a:prstGeom prst="rect">
            <a:avLst/>
          </a:prstGeom>
        </p:spPr>
      </p:pic>
    </p:spTree>
    <p:extLst>
      <p:ext uri="{BB962C8B-B14F-4D97-AF65-F5344CB8AC3E}">
        <p14:creationId xmlns:p14="http://schemas.microsoft.com/office/powerpoint/2010/main" val="1225267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2" r="29717" b="38925"/>
          <a:stretch/>
        </p:blipFill>
        <p:spPr bwMode="auto">
          <a:xfrm flipH="1">
            <a:off x="0" y="6386788"/>
            <a:ext cx="9144000" cy="4712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3425002"/>
            <a:ext cx="9144000" cy="102944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4454446"/>
            <a:ext cx="9144000" cy="102944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5357343"/>
            <a:ext cx="9144000" cy="1029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05841" y="-141455"/>
            <a:ext cx="7132319" cy="1088136"/>
          </a:xfrm>
        </p:spPr>
        <p:txBody>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27524" r="29717" b="32327"/>
          <a:stretch/>
        </p:blipFill>
        <p:spPr bwMode="auto">
          <a:xfrm flipH="1">
            <a:off x="0" y="-406631"/>
            <a:ext cx="9144000" cy="3917649"/>
          </a:xfrm>
          <a:prstGeom prst="rect">
            <a:avLst/>
          </a:prstGeom>
          <a:noFill/>
          <a:extLst>
            <a:ext uri="{909E8E84-426E-40DD-AFC4-6F175D3DCCD1}">
              <a14:hiddenFill xmlns:a14="http://schemas.microsoft.com/office/drawing/2010/main">
                <a:solidFill>
                  <a:srgbClr val="FFFFFF"/>
                </a:solidFill>
              </a14:hiddenFill>
            </a:ext>
          </a:extLst>
        </p:spPr>
      </p:pic>
      <p:sp>
        <p:nvSpPr>
          <p:cNvPr id="13" name="Plus 12"/>
          <p:cNvSpPr/>
          <p:nvPr/>
        </p:nvSpPr>
        <p:spPr>
          <a:xfrm>
            <a:off x="1551402" y="2403963"/>
            <a:ext cx="380605" cy="3612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Plus 18"/>
          <p:cNvSpPr/>
          <p:nvPr/>
        </p:nvSpPr>
        <p:spPr>
          <a:xfrm>
            <a:off x="4936654" y="4038595"/>
            <a:ext cx="410794" cy="3694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Plus 30"/>
          <p:cNvSpPr/>
          <p:nvPr/>
        </p:nvSpPr>
        <p:spPr>
          <a:xfrm>
            <a:off x="6169701" y="5971530"/>
            <a:ext cx="434196" cy="3694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Left-Right Arrow 44"/>
          <p:cNvSpPr/>
          <p:nvPr/>
        </p:nvSpPr>
        <p:spPr>
          <a:xfrm rot="16200000">
            <a:off x="5917521" y="5066172"/>
            <a:ext cx="909717" cy="2180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dissociates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23" name="Down Arrow 22"/>
          <p:cNvSpPr/>
          <p:nvPr/>
        </p:nvSpPr>
        <p:spPr>
          <a:xfrm>
            <a:off x="792803" y="1363133"/>
            <a:ext cx="248593" cy="589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dissolves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p:cNvGrpSpPr/>
          <p:nvPr/>
        </p:nvGrpSpPr>
        <p:grpSpPr>
          <a:xfrm>
            <a:off x="306895" y="122824"/>
            <a:ext cx="1244507" cy="1165085"/>
            <a:chOff x="659001" y="397932"/>
            <a:chExt cx="1244507" cy="1165085"/>
          </a:xfrm>
        </p:grpSpPr>
        <p:sp>
          <p:nvSpPr>
            <p:cNvPr id="3" name="Oval 2"/>
            <p:cNvSpPr/>
            <p:nvPr/>
          </p:nvSpPr>
          <p:spPr>
            <a:xfrm>
              <a:off x="659001" y="39793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720496" y="618065"/>
              <a:ext cx="1138453"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27" name="Group 26"/>
          <p:cNvGrpSpPr/>
          <p:nvPr/>
        </p:nvGrpSpPr>
        <p:grpSpPr>
          <a:xfrm>
            <a:off x="368390" y="1996454"/>
            <a:ext cx="1138453" cy="1139437"/>
            <a:chOff x="1269191" y="-23782"/>
            <a:chExt cx="1298752" cy="1165085"/>
          </a:xfrm>
        </p:grpSpPr>
        <p:sp>
          <p:nvSpPr>
            <p:cNvPr id="32" name="Oval 31"/>
            <p:cNvSpPr/>
            <p:nvPr/>
          </p:nvSpPr>
          <p:spPr>
            <a:xfrm>
              <a:off x="1284708" y="-2378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p:cNvSpPr/>
            <p:nvPr/>
          </p:nvSpPr>
          <p:spPr>
            <a:xfrm>
              <a:off x="1269191" y="148836"/>
              <a:ext cx="1298752" cy="723820"/>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7" name="Group 6"/>
          <p:cNvGrpSpPr/>
          <p:nvPr/>
        </p:nvGrpSpPr>
        <p:grpSpPr>
          <a:xfrm>
            <a:off x="2184684" y="2018315"/>
            <a:ext cx="1168911" cy="1139437"/>
            <a:chOff x="426403" y="2742302"/>
            <a:chExt cx="1333499" cy="1165085"/>
          </a:xfrm>
        </p:grpSpPr>
        <p:sp>
          <p:nvSpPr>
            <p:cNvPr id="36" name="Oval 35"/>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Rectangle 36"/>
            <p:cNvSpPr/>
            <p:nvPr/>
          </p:nvSpPr>
          <p:spPr>
            <a:xfrm>
              <a:off x="426403" y="2914920"/>
              <a:ext cx="1333499" cy="723820"/>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O</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8" name="Group 37"/>
          <p:cNvGrpSpPr/>
          <p:nvPr/>
        </p:nvGrpSpPr>
        <p:grpSpPr>
          <a:xfrm>
            <a:off x="3635658" y="3565315"/>
            <a:ext cx="1177432" cy="1165085"/>
            <a:chOff x="459295" y="2742302"/>
            <a:chExt cx="1244507" cy="1165085"/>
          </a:xfrm>
        </p:grpSpPr>
        <p:sp>
          <p:nvSpPr>
            <p:cNvPr id="39" name="Oval 38"/>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Hydrogen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40" name="Rectangle 39"/>
            <p:cNvSpPr/>
            <p:nvPr/>
          </p:nvSpPr>
          <p:spPr>
            <a:xfrm>
              <a:off x="631729" y="2940558"/>
              <a:ext cx="1025403"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52" name="Down Arrow 51"/>
          <p:cNvSpPr/>
          <p:nvPr/>
        </p:nvSpPr>
        <p:spPr>
          <a:xfrm rot="16200000">
            <a:off x="3771139" y="2258796"/>
            <a:ext cx="243121" cy="663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5504454" y="3565315"/>
            <a:ext cx="1735644" cy="1106401"/>
            <a:chOff x="2810933" y="4182532"/>
            <a:chExt cx="1834519" cy="1106401"/>
          </a:xfrm>
        </p:grpSpPr>
        <p:sp>
          <p:nvSpPr>
            <p:cNvPr id="47" name="Oval 46"/>
            <p:cNvSpPr/>
            <p:nvPr/>
          </p:nvSpPr>
          <p:spPr>
            <a:xfrm>
              <a:off x="2810933" y="4182532"/>
              <a:ext cx="1793760" cy="11064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Bicarbonate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835577" y="4360184"/>
              <a:ext cx="1809875"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HCO</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4400" b="1" baseline="30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44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56" name="Down Arrow 55"/>
          <p:cNvSpPr/>
          <p:nvPr/>
        </p:nvSpPr>
        <p:spPr>
          <a:xfrm>
            <a:off x="5017754" y="3294847"/>
            <a:ext cx="248593" cy="644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dissociates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grpSp>
        <p:nvGrpSpPr>
          <p:cNvPr id="57" name="Group 56"/>
          <p:cNvGrpSpPr/>
          <p:nvPr/>
        </p:nvGrpSpPr>
        <p:grpSpPr>
          <a:xfrm>
            <a:off x="4852019" y="5624951"/>
            <a:ext cx="1244507" cy="1165085"/>
            <a:chOff x="459295" y="2742302"/>
            <a:chExt cx="1244507" cy="1165085"/>
          </a:xfrm>
        </p:grpSpPr>
        <p:sp>
          <p:nvSpPr>
            <p:cNvPr id="58" name="Oval 57"/>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Hydrogen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59" name="Rectangle 58"/>
            <p:cNvSpPr/>
            <p:nvPr/>
          </p:nvSpPr>
          <p:spPr>
            <a:xfrm>
              <a:off x="659361" y="2940558"/>
              <a:ext cx="970137"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60" name="Group 59"/>
          <p:cNvGrpSpPr/>
          <p:nvPr/>
        </p:nvGrpSpPr>
        <p:grpSpPr>
          <a:xfrm>
            <a:off x="6630675" y="5688499"/>
            <a:ext cx="1793760" cy="1106401"/>
            <a:chOff x="2810933" y="4182532"/>
            <a:chExt cx="1793760" cy="1106401"/>
          </a:xfrm>
        </p:grpSpPr>
        <p:sp>
          <p:nvSpPr>
            <p:cNvPr id="61" name="Oval 60"/>
            <p:cNvSpPr/>
            <p:nvPr/>
          </p:nvSpPr>
          <p:spPr>
            <a:xfrm>
              <a:off x="2810933" y="4182532"/>
              <a:ext cx="1793760" cy="110640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Carbonate Ion</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62" name="Rectangle 61"/>
            <p:cNvSpPr/>
            <p:nvPr/>
          </p:nvSpPr>
          <p:spPr>
            <a:xfrm>
              <a:off x="2962896" y="4360184"/>
              <a:ext cx="1555234"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3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p>
          </p:txBody>
        </p:sp>
      </p:grpSp>
      <p:grpSp>
        <p:nvGrpSpPr>
          <p:cNvPr id="8" name="Group 7"/>
          <p:cNvGrpSpPr/>
          <p:nvPr/>
        </p:nvGrpSpPr>
        <p:grpSpPr>
          <a:xfrm>
            <a:off x="3905827" y="2019202"/>
            <a:ext cx="2507905" cy="1223675"/>
            <a:chOff x="5171443" y="2610610"/>
            <a:chExt cx="2057400" cy="1165085"/>
          </a:xfrm>
        </p:grpSpPr>
        <p:sp>
          <p:nvSpPr>
            <p:cNvPr id="50" name="Oval 49"/>
            <p:cNvSpPr/>
            <p:nvPr/>
          </p:nvSpPr>
          <p:spPr>
            <a:xfrm>
              <a:off x="5551285" y="2610610"/>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Carbonic Acid</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5171443" y="2818501"/>
              <a:ext cx="2057400" cy="673992"/>
            </a:xfrm>
            <a:prstGeom prst="rect">
              <a:avLst/>
            </a:prstGeom>
            <a:noFill/>
          </p:spPr>
          <p:txBody>
            <a:bodyPr wrap="squar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endParaRPr lang="en-US" sz="12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4" name="Rectangle 3"/>
          <p:cNvSpPr/>
          <p:nvPr/>
        </p:nvSpPr>
        <p:spPr>
          <a:xfrm>
            <a:off x="405008" y="-381000"/>
            <a:ext cx="8434192" cy="457200"/>
          </a:xfrm>
          <a:prstGeom prst="rect">
            <a:avLst/>
          </a:prstGeom>
          <a:solidFill>
            <a:srgbClr val="5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Verdana" panose="020B0604030504040204" pitchFamily="34" charset="0"/>
                <a:ea typeface="Verdana" panose="020B0604030504040204" pitchFamily="34" charset="0"/>
                <a:cs typeface="Verdana" panose="020B0604030504040204" pitchFamily="34" charset="0"/>
              </a:rPr>
              <a:t>What happens when </a:t>
            </a:r>
            <a:r>
              <a:rPr lang="en-US" sz="24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05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2400" b="1" dirty="0" smtClean="0">
                <a:latin typeface="Verdana" panose="020B0604030504040204" pitchFamily="34" charset="0"/>
                <a:ea typeface="Verdana" panose="020B0604030504040204" pitchFamily="34" charset="0"/>
                <a:cs typeface="Verdana" panose="020B0604030504040204" pitchFamily="34" charset="0"/>
              </a:rPr>
              <a:t> goes into the ocean?</a:t>
            </a:r>
            <a:endParaRPr lang="en-US"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211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31" grpId="0" animBg="1"/>
      <p:bldP spid="45" grpId="0" animBg="1"/>
      <p:bldP spid="52"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2" r="29717" b="38925"/>
          <a:stretch/>
        </p:blipFill>
        <p:spPr bwMode="auto">
          <a:xfrm flipH="1">
            <a:off x="0" y="6386788"/>
            <a:ext cx="9144000" cy="4712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3425002"/>
            <a:ext cx="9144000" cy="102944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4454446"/>
            <a:ext cx="9144000" cy="102944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57123" r="29717" b="32327"/>
          <a:stretch/>
        </p:blipFill>
        <p:spPr bwMode="auto">
          <a:xfrm flipH="1">
            <a:off x="0" y="5357343"/>
            <a:ext cx="9144000" cy="1029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05841" y="-141455"/>
            <a:ext cx="7132319" cy="1088136"/>
          </a:xfrm>
        </p:spPr>
        <p:txBody>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https://fbcdn-sphotos-e-a.akamaihd.net/hphotos-ak-prn2/t31.0-8/620665_10151194116110661_1861382023_o.png"/>
          <p:cNvPicPr>
            <a:picLocks noChangeAspect="1" noChangeArrowheads="1"/>
          </p:cNvPicPr>
          <p:nvPr/>
        </p:nvPicPr>
        <p:blipFill rotWithShape="1">
          <a:blip r:embed="rId3">
            <a:extLst>
              <a:ext uri="{28A0092B-C50C-407E-A947-70E740481C1C}">
                <a14:useLocalDpi xmlns:a14="http://schemas.microsoft.com/office/drawing/2010/main" val="0"/>
              </a:ext>
            </a:extLst>
          </a:blip>
          <a:srcRect t="27524" r="29717" b="32327"/>
          <a:stretch/>
        </p:blipFill>
        <p:spPr bwMode="auto">
          <a:xfrm flipH="1">
            <a:off x="0" y="-406631"/>
            <a:ext cx="9144000" cy="3917649"/>
          </a:xfrm>
          <a:prstGeom prst="rect">
            <a:avLst/>
          </a:prstGeom>
          <a:noFill/>
          <a:extLst>
            <a:ext uri="{909E8E84-426E-40DD-AFC4-6F175D3DCCD1}">
              <a14:hiddenFill xmlns:a14="http://schemas.microsoft.com/office/drawing/2010/main">
                <a:solidFill>
                  <a:srgbClr val="FFFFFF"/>
                </a:solidFill>
              </a14:hiddenFill>
            </a:ext>
          </a:extLst>
        </p:spPr>
      </p:pic>
      <p:sp>
        <p:nvSpPr>
          <p:cNvPr id="13" name="Plus 12"/>
          <p:cNvSpPr/>
          <p:nvPr/>
        </p:nvSpPr>
        <p:spPr>
          <a:xfrm>
            <a:off x="1551402" y="2403963"/>
            <a:ext cx="380605" cy="3612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Plus 18"/>
          <p:cNvSpPr/>
          <p:nvPr/>
        </p:nvSpPr>
        <p:spPr>
          <a:xfrm>
            <a:off x="4936654" y="4038595"/>
            <a:ext cx="410794" cy="3694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Plus 30"/>
          <p:cNvSpPr/>
          <p:nvPr/>
        </p:nvSpPr>
        <p:spPr>
          <a:xfrm>
            <a:off x="6169701" y="5971530"/>
            <a:ext cx="434196" cy="3694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Left-Right Arrow 44"/>
          <p:cNvSpPr/>
          <p:nvPr/>
        </p:nvSpPr>
        <p:spPr>
          <a:xfrm rot="16200000">
            <a:off x="5917521" y="5066172"/>
            <a:ext cx="909717" cy="2180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dissociates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23" name="Down Arrow 22"/>
          <p:cNvSpPr/>
          <p:nvPr/>
        </p:nvSpPr>
        <p:spPr>
          <a:xfrm>
            <a:off x="792803" y="1363133"/>
            <a:ext cx="248593" cy="589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dissolves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p:cNvGrpSpPr/>
          <p:nvPr/>
        </p:nvGrpSpPr>
        <p:grpSpPr>
          <a:xfrm>
            <a:off x="306895" y="122824"/>
            <a:ext cx="1244507" cy="1165085"/>
            <a:chOff x="659001" y="397932"/>
            <a:chExt cx="1244507" cy="1165085"/>
          </a:xfrm>
        </p:grpSpPr>
        <p:sp>
          <p:nvSpPr>
            <p:cNvPr id="3" name="Oval 2"/>
            <p:cNvSpPr/>
            <p:nvPr/>
          </p:nvSpPr>
          <p:spPr>
            <a:xfrm>
              <a:off x="659001" y="39793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720496" y="618065"/>
              <a:ext cx="1138453"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27" name="Group 26"/>
          <p:cNvGrpSpPr/>
          <p:nvPr/>
        </p:nvGrpSpPr>
        <p:grpSpPr>
          <a:xfrm>
            <a:off x="368390" y="1996454"/>
            <a:ext cx="1138453" cy="1139437"/>
            <a:chOff x="1269191" y="-23782"/>
            <a:chExt cx="1298752" cy="1165085"/>
          </a:xfrm>
        </p:grpSpPr>
        <p:sp>
          <p:nvSpPr>
            <p:cNvPr id="32" name="Oval 31"/>
            <p:cNvSpPr/>
            <p:nvPr/>
          </p:nvSpPr>
          <p:spPr>
            <a:xfrm>
              <a:off x="1284708" y="-2378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p:cNvSpPr/>
            <p:nvPr/>
          </p:nvSpPr>
          <p:spPr>
            <a:xfrm>
              <a:off x="1269191" y="148836"/>
              <a:ext cx="1298752" cy="723820"/>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7" name="Group 6"/>
          <p:cNvGrpSpPr/>
          <p:nvPr/>
        </p:nvGrpSpPr>
        <p:grpSpPr>
          <a:xfrm>
            <a:off x="2184684" y="2018315"/>
            <a:ext cx="1168911" cy="1139437"/>
            <a:chOff x="426403" y="2742302"/>
            <a:chExt cx="1333499" cy="1165085"/>
          </a:xfrm>
        </p:grpSpPr>
        <p:sp>
          <p:nvSpPr>
            <p:cNvPr id="36" name="Oval 35"/>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Rectangle 36"/>
            <p:cNvSpPr/>
            <p:nvPr/>
          </p:nvSpPr>
          <p:spPr>
            <a:xfrm>
              <a:off x="426403" y="2914920"/>
              <a:ext cx="1333499" cy="723820"/>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O</a:t>
              </a:r>
              <a:endPar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8" name="Group 37"/>
          <p:cNvGrpSpPr/>
          <p:nvPr/>
        </p:nvGrpSpPr>
        <p:grpSpPr>
          <a:xfrm>
            <a:off x="3635658" y="3565315"/>
            <a:ext cx="1177432" cy="1165085"/>
            <a:chOff x="459295" y="2742302"/>
            <a:chExt cx="1244507" cy="1165085"/>
          </a:xfrm>
        </p:grpSpPr>
        <p:sp>
          <p:nvSpPr>
            <p:cNvPr id="39" name="Oval 38"/>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Hydrogen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40" name="Rectangle 39"/>
            <p:cNvSpPr/>
            <p:nvPr/>
          </p:nvSpPr>
          <p:spPr>
            <a:xfrm>
              <a:off x="631729" y="2940558"/>
              <a:ext cx="1025403"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52" name="Down Arrow 51"/>
          <p:cNvSpPr/>
          <p:nvPr/>
        </p:nvSpPr>
        <p:spPr>
          <a:xfrm rot="16200000">
            <a:off x="3771139" y="2258796"/>
            <a:ext cx="243121" cy="663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5504454" y="3565315"/>
            <a:ext cx="1735644" cy="1106401"/>
            <a:chOff x="2810933" y="4182532"/>
            <a:chExt cx="1834519" cy="1106401"/>
          </a:xfrm>
        </p:grpSpPr>
        <p:sp>
          <p:nvSpPr>
            <p:cNvPr id="47" name="Oval 46"/>
            <p:cNvSpPr/>
            <p:nvPr/>
          </p:nvSpPr>
          <p:spPr>
            <a:xfrm>
              <a:off x="2810933" y="4182532"/>
              <a:ext cx="1793760" cy="11064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Bicarbonate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835577" y="4360184"/>
              <a:ext cx="1809875"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HCO</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4400" b="1" baseline="30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44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56" name="Down Arrow 55"/>
          <p:cNvSpPr/>
          <p:nvPr/>
        </p:nvSpPr>
        <p:spPr>
          <a:xfrm>
            <a:off x="5017754" y="3294847"/>
            <a:ext cx="248593" cy="644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dissociates</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grpSp>
        <p:nvGrpSpPr>
          <p:cNvPr id="57" name="Group 56"/>
          <p:cNvGrpSpPr/>
          <p:nvPr/>
        </p:nvGrpSpPr>
        <p:grpSpPr>
          <a:xfrm>
            <a:off x="4852019" y="5624951"/>
            <a:ext cx="1244507" cy="1165085"/>
            <a:chOff x="459295" y="2742302"/>
            <a:chExt cx="1244507" cy="1165085"/>
          </a:xfrm>
        </p:grpSpPr>
        <p:sp>
          <p:nvSpPr>
            <p:cNvPr id="58" name="Oval 57"/>
            <p:cNvSpPr/>
            <p:nvPr/>
          </p:nvSpPr>
          <p:spPr>
            <a:xfrm>
              <a:off x="459295" y="2742302"/>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Hydrogen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59" name="Rectangle 58"/>
            <p:cNvSpPr/>
            <p:nvPr/>
          </p:nvSpPr>
          <p:spPr>
            <a:xfrm>
              <a:off x="659361" y="2940558"/>
              <a:ext cx="970137"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60" name="Group 59"/>
          <p:cNvGrpSpPr/>
          <p:nvPr/>
        </p:nvGrpSpPr>
        <p:grpSpPr>
          <a:xfrm>
            <a:off x="6630675" y="5688499"/>
            <a:ext cx="1793760" cy="1106401"/>
            <a:chOff x="2810933" y="4182532"/>
            <a:chExt cx="1793760" cy="1106401"/>
          </a:xfrm>
        </p:grpSpPr>
        <p:sp>
          <p:nvSpPr>
            <p:cNvPr id="61" name="Oval 60"/>
            <p:cNvSpPr/>
            <p:nvPr/>
          </p:nvSpPr>
          <p:spPr>
            <a:xfrm>
              <a:off x="2810933" y="4182532"/>
              <a:ext cx="1793760" cy="110640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Carbonate Ion</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62" name="Rectangle 61"/>
            <p:cNvSpPr/>
            <p:nvPr/>
          </p:nvSpPr>
          <p:spPr>
            <a:xfrm>
              <a:off x="2962896" y="4360184"/>
              <a:ext cx="1555234"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3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p>
          </p:txBody>
        </p:sp>
      </p:grpSp>
      <p:grpSp>
        <p:nvGrpSpPr>
          <p:cNvPr id="8" name="Group 7"/>
          <p:cNvGrpSpPr/>
          <p:nvPr/>
        </p:nvGrpSpPr>
        <p:grpSpPr>
          <a:xfrm>
            <a:off x="3905827" y="2019202"/>
            <a:ext cx="2507905" cy="1223675"/>
            <a:chOff x="5171443" y="2610610"/>
            <a:chExt cx="2057400" cy="1165085"/>
          </a:xfrm>
        </p:grpSpPr>
        <p:sp>
          <p:nvSpPr>
            <p:cNvPr id="50" name="Oval 49"/>
            <p:cNvSpPr/>
            <p:nvPr/>
          </p:nvSpPr>
          <p:spPr>
            <a:xfrm>
              <a:off x="5551285" y="2610610"/>
              <a:ext cx="1244507"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Carbonic Acid</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5171443" y="2818501"/>
              <a:ext cx="2057400" cy="673992"/>
            </a:xfrm>
            <a:prstGeom prst="rect">
              <a:avLst/>
            </a:prstGeom>
            <a:noFill/>
          </p:spPr>
          <p:txBody>
            <a:bodyPr wrap="squar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H</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2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endParaRPr lang="en-US" sz="12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4" name="Rectangle 3"/>
          <p:cNvSpPr/>
          <p:nvPr/>
        </p:nvSpPr>
        <p:spPr>
          <a:xfrm>
            <a:off x="0" y="-340030"/>
            <a:ext cx="9144000" cy="341074"/>
          </a:xfrm>
          <a:prstGeom prst="rect">
            <a:avLst/>
          </a:prstGeom>
          <a:solidFill>
            <a:srgbClr val="5F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Verdana" panose="020B0604030504040204" pitchFamily="34" charset="0"/>
                <a:ea typeface="Verdana" panose="020B0604030504040204" pitchFamily="34" charset="0"/>
                <a:cs typeface="Verdana" panose="020B0604030504040204" pitchFamily="34" charset="0"/>
              </a:rPr>
              <a:t>The Carbonate Ion Problem</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
        <p:nvSpPr>
          <p:cNvPr id="41" name="Rectangle 40"/>
          <p:cNvSpPr/>
          <p:nvPr/>
        </p:nvSpPr>
        <p:spPr>
          <a:xfrm>
            <a:off x="131210" y="74698"/>
            <a:ext cx="8881580" cy="6783302"/>
          </a:xfrm>
          <a:prstGeom prst="rect">
            <a:avLst/>
          </a:prstGeom>
          <a:solidFill>
            <a:srgbClr val="5F7DAD">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grpSp>
        <p:nvGrpSpPr>
          <p:cNvPr id="42" name="Group 41"/>
          <p:cNvGrpSpPr/>
          <p:nvPr/>
        </p:nvGrpSpPr>
        <p:grpSpPr>
          <a:xfrm>
            <a:off x="6630675" y="5695007"/>
            <a:ext cx="1793760" cy="1106401"/>
            <a:chOff x="2810933" y="4182532"/>
            <a:chExt cx="1793760" cy="1106401"/>
          </a:xfrm>
        </p:grpSpPr>
        <p:sp>
          <p:nvSpPr>
            <p:cNvPr id="43" name="Oval 42"/>
            <p:cNvSpPr/>
            <p:nvPr/>
          </p:nvSpPr>
          <p:spPr>
            <a:xfrm>
              <a:off x="2810933" y="4182532"/>
              <a:ext cx="1793760" cy="110640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Carbonate Ion</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44" name="Rectangle 43"/>
            <p:cNvSpPr/>
            <p:nvPr/>
          </p:nvSpPr>
          <p:spPr>
            <a:xfrm>
              <a:off x="2962896" y="4360184"/>
              <a:ext cx="1555234" cy="707886"/>
            </a:xfrm>
            <a:prstGeom prst="rect">
              <a:avLst/>
            </a:prstGeom>
            <a:noFill/>
          </p:spPr>
          <p:txBody>
            <a:bodyPr wrap="none" lIns="91440" tIns="45720" rIns="91440" bIns="45720">
              <a:spAutoFit/>
            </a:bodyPr>
            <a:lstStyle/>
            <a:p>
              <a:pPr algn="ctr"/>
              <a:r>
                <a:rPr lang="en-US" sz="40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CO</a:t>
              </a:r>
              <a:r>
                <a:rPr lang="en-US" sz="1600" b="1"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r>
                <a:rPr lang="en-US" sz="36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8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p>
          </p:txBody>
        </p:sp>
      </p:grpSp>
      <p:sp>
        <p:nvSpPr>
          <p:cNvPr id="46" name="Plus 45"/>
          <p:cNvSpPr/>
          <p:nvPr/>
        </p:nvSpPr>
        <p:spPr>
          <a:xfrm>
            <a:off x="7597991" y="5303246"/>
            <a:ext cx="380605" cy="3612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48" name="Group 47"/>
          <p:cNvGrpSpPr/>
          <p:nvPr/>
        </p:nvGrpSpPr>
        <p:grpSpPr>
          <a:xfrm>
            <a:off x="7340600" y="4147857"/>
            <a:ext cx="1617428" cy="1165085"/>
            <a:chOff x="3175654" y="1265362"/>
            <a:chExt cx="1584529" cy="1165085"/>
          </a:xfrm>
        </p:grpSpPr>
        <p:sp>
          <p:nvSpPr>
            <p:cNvPr id="49" name="Oval 48"/>
            <p:cNvSpPr/>
            <p:nvPr/>
          </p:nvSpPr>
          <p:spPr>
            <a:xfrm>
              <a:off x="3282783" y="1265362"/>
              <a:ext cx="1456792"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Calcium Ion</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51" name="Rectangle 50"/>
            <p:cNvSpPr/>
            <p:nvPr/>
          </p:nvSpPr>
          <p:spPr>
            <a:xfrm>
              <a:off x="3175654" y="1444028"/>
              <a:ext cx="1584529"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Ca</a:t>
              </a:r>
              <a:r>
                <a:rPr lang="en-US" sz="3600" b="1" baseline="30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2</a:t>
              </a:r>
              <a:r>
                <a:rPr lang="en-US" sz="4400" b="1" baseline="30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1400" b="1" baseline="30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64" name="Group 63"/>
          <p:cNvGrpSpPr/>
          <p:nvPr/>
        </p:nvGrpSpPr>
        <p:grpSpPr>
          <a:xfrm>
            <a:off x="6671214" y="1936672"/>
            <a:ext cx="1904698" cy="1165085"/>
            <a:chOff x="110714" y="2742302"/>
            <a:chExt cx="2013205" cy="1165085"/>
          </a:xfrm>
        </p:grpSpPr>
        <p:sp>
          <p:nvSpPr>
            <p:cNvPr id="65" name="Oval 64"/>
            <p:cNvSpPr/>
            <p:nvPr/>
          </p:nvSpPr>
          <p:spPr>
            <a:xfrm>
              <a:off x="110714" y="2742302"/>
              <a:ext cx="2013204" cy="1165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700" dirty="0" smtClean="0">
                  <a:latin typeface="Verdana" panose="020B0604030504040204" pitchFamily="34" charset="0"/>
                  <a:ea typeface="Verdana" panose="020B0604030504040204" pitchFamily="34" charset="0"/>
                  <a:cs typeface="Verdana" panose="020B0604030504040204" pitchFamily="34" charset="0"/>
                </a:rPr>
                <a:t>Calcium Carbonate</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66" name="Rectangle 65"/>
            <p:cNvSpPr/>
            <p:nvPr/>
          </p:nvSpPr>
          <p:spPr>
            <a:xfrm>
              <a:off x="164943" y="2872822"/>
              <a:ext cx="1958976"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CaCO</a:t>
              </a:r>
              <a:r>
                <a:rPr lang="en-US" sz="2400" b="1" baseline="-25000" dirty="0" smtClean="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rPr>
                <a:t>3</a:t>
              </a:r>
              <a:endParaRPr lang="en-US" sz="1000" b="1" baseline="-25000" dirty="0">
                <a:ln w="19050">
                  <a:solidFill>
                    <a:schemeClr val="tx2">
                      <a:tint val="1000"/>
                    </a:schemeClr>
                  </a:solidFill>
                  <a:prstDash val="solid"/>
                </a:ln>
                <a:solidFill>
                  <a:schemeClr val="tx2">
                    <a:lumMod val="75000"/>
                  </a:schemeClr>
                </a:solidFill>
                <a:effectLst>
                  <a:outerShdw blurRad="50000" dist="50800" dir="7500000" algn="tl">
                    <a:srgbClr val="000000">
                      <a:shade val="5000"/>
                      <a:alpha val="35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67" name="Rectangle 66"/>
          <p:cNvSpPr/>
          <p:nvPr/>
        </p:nvSpPr>
        <p:spPr>
          <a:xfrm>
            <a:off x="6324033" y="826244"/>
            <a:ext cx="2599058" cy="923330"/>
          </a:xfrm>
          <a:prstGeom prst="rect">
            <a:avLst/>
          </a:prstGeom>
        </p:spPr>
        <p:txBody>
          <a:bodyPr wrap="square">
            <a:spAutoFit/>
          </a:bodyPr>
          <a:lstStyle/>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The Carbonate Ion (CO</a:t>
            </a:r>
            <a:r>
              <a:rPr lang="en-US" b="1" baseline="-25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 is needed for shell </a:t>
            </a:r>
            <a:r>
              <a:rPr lang="en-US"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formation</a:t>
            </a:r>
            <a:endParaRPr 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8" name="Down Arrow 67"/>
          <p:cNvSpPr/>
          <p:nvPr/>
        </p:nvSpPr>
        <p:spPr>
          <a:xfrm rot="10800000">
            <a:off x="7857035" y="3274061"/>
            <a:ext cx="243121" cy="663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dirty="0" smtClean="0">
                <a:latin typeface="Verdana" panose="020B0604030504040204" pitchFamily="34" charset="0"/>
                <a:ea typeface="Verdana" panose="020B0604030504040204" pitchFamily="34" charset="0"/>
                <a:cs typeface="Verdana" panose="020B0604030504040204" pitchFamily="34" charset="0"/>
              </a:rPr>
              <a:t>forms</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7171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67" grpId="0"/>
      <p:bldP spid="6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3204</TotalTime>
  <Words>2691</Words>
  <Application>Microsoft Office PowerPoint</Application>
  <PresentationFormat>On-screen Show (4:3)</PresentationFormat>
  <Paragraphs>927</Paragraphs>
  <Slides>36</Slides>
  <Notes>13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Our Process</vt:lpstr>
      <vt:lpstr>PowerPoint Presentation</vt:lpstr>
      <vt:lpstr>PowerPoint Presentation</vt:lpstr>
      <vt:lpstr>PowerPoint Presentation</vt:lpstr>
      <vt:lpstr>PowerPoint Presentation</vt:lpstr>
      <vt:lpstr>PowerPoint Presentation</vt:lpstr>
      <vt:lpstr>PowerPoint Presentation</vt:lpstr>
      <vt:lpstr>Changing Seawater Chemistry</vt:lpstr>
      <vt:lpstr>Other Local Sources of Coastal Acidification</vt:lpstr>
      <vt:lpstr>PowerPoint Presentation</vt:lpstr>
      <vt:lpstr>What’s so unique about us?</vt:lpstr>
      <vt:lpstr>Regional Spatial Patterns &amp; Seasonal Variability</vt:lpstr>
      <vt:lpstr>Areas of Concern</vt:lpstr>
      <vt:lpstr>Impacts of OCA on Marine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Inventory of Monitoring for OCA</vt:lpstr>
      <vt:lpstr>PowerPoint Presentation</vt:lpstr>
      <vt:lpstr>Observations in the Northeast </vt:lpstr>
      <vt:lpstr>Shore Stations Mook Sea Farm &amp; Casco Bay</vt:lpstr>
      <vt:lpstr>PowerPoint Presentation</vt:lpstr>
      <vt:lpstr>PowerPoint Presentation</vt:lpstr>
      <vt:lpstr>Where can I go for more info? www.neracoos.org/necan</vt:lpstr>
      <vt:lpstr>Yes, NE-CAN!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Stymiest</dc:creator>
  <cp:lastModifiedBy>pipltgen</cp:lastModifiedBy>
  <cp:revision>97</cp:revision>
  <dcterms:created xsi:type="dcterms:W3CDTF">2015-01-15T20:24:45Z</dcterms:created>
  <dcterms:modified xsi:type="dcterms:W3CDTF">2015-06-18T18:43:38Z</dcterms:modified>
</cp:coreProperties>
</file>