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87" r:id="rId3"/>
    <p:sldId id="294" r:id="rId4"/>
    <p:sldId id="291" r:id="rId5"/>
    <p:sldId id="292" r:id="rId6"/>
    <p:sldId id="296" r:id="rId7"/>
    <p:sldId id="29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FFFFCC"/>
    <a:srgbClr val="CC66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72727" autoAdjust="0"/>
  </p:normalViewPr>
  <p:slideViewPr>
    <p:cSldViewPr>
      <p:cViewPr varScale="1">
        <p:scale>
          <a:sx n="52" d="100"/>
          <a:sy n="52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ne%20Tilburg\Desktop\ESIP\Web\Web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Annual Webhits to ESIP Pages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Annual!$A$1:$I$1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xVal>
          <c:yVal>
            <c:numRef>
              <c:f>Annual!$A$2:$I$2</c:f>
              <c:numCache>
                <c:formatCode>0</c:formatCode>
                <c:ptCount val="9"/>
                <c:pt idx="0">
                  <c:v>17414</c:v>
                </c:pt>
                <c:pt idx="1">
                  <c:v>22085</c:v>
                </c:pt>
                <c:pt idx="2" formatCode="General">
                  <c:v>22376</c:v>
                </c:pt>
                <c:pt idx="3" formatCode="General">
                  <c:v>57539</c:v>
                </c:pt>
                <c:pt idx="4" formatCode="General">
                  <c:v>64489</c:v>
                </c:pt>
                <c:pt idx="5" formatCode="General">
                  <c:v>26356</c:v>
                </c:pt>
                <c:pt idx="6" formatCode="General">
                  <c:v>30094</c:v>
                </c:pt>
                <c:pt idx="7" formatCode="General">
                  <c:v>69689</c:v>
                </c:pt>
                <c:pt idx="8" formatCode="General">
                  <c:v>142769</c:v>
                </c:pt>
              </c:numCache>
            </c:numRef>
          </c:yVal>
        </c:ser>
        <c:axId val="53832320"/>
        <c:axId val="65169280"/>
      </c:scatterChart>
      <c:valAx>
        <c:axId val="53832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69280"/>
        <c:crosses val="autoZero"/>
        <c:crossBetween val="midCat"/>
      </c:valAx>
      <c:valAx>
        <c:axId val="651692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Webhits</a:t>
                </a:r>
              </a:p>
            </c:rich>
          </c:tx>
          <c:layout/>
        </c:title>
        <c:numFmt formatCode="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383232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F504F-95B5-4A49-BBC0-8A9893E1BF0F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F557A-3D72-4A58-BB32-2419A2AFF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ECA19-0E9E-4654-A55F-204C74B2A8F7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80A5-014C-4650-BFD6-2AC6F3781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ESIP</a:t>
            </a:r>
            <a:r>
              <a:rPr lang="en-US" baseline="0" dirty="0" smtClean="0"/>
              <a:t> is cross cutting and intersects with GOMC goals. We do this through our monthly journals, two </a:t>
            </a:r>
            <a:r>
              <a:rPr lang="en-US" baseline="0" dirty="0" err="1" smtClean="0"/>
              <a:t>webtools</a:t>
            </a:r>
            <a:r>
              <a:rPr lang="en-US" baseline="0" dirty="0" smtClean="0"/>
              <a:t>, and subcommittee projects (Fact Sheets).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29E1D-BDD5-4346-9595-6E7CA179D6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772400" cy="2286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What is New with ESIP?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791200"/>
            <a:ext cx="7391400" cy="533400"/>
          </a:xfrm>
        </p:spPr>
        <p:txBody>
          <a:bodyPr/>
          <a:lstStyle/>
          <a:p>
            <a:pPr algn="ctr"/>
            <a:r>
              <a:rPr lang="en-US" dirty="0" smtClean="0"/>
              <a:t>December </a:t>
            </a:r>
            <a:r>
              <a:rPr lang="en-US" dirty="0" smtClean="0"/>
              <a:t>2015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4343400" cy="17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ESIP 2.0 Progress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2209800"/>
            <a:ext cx="7239000" cy="3200400"/>
          </a:xfrm>
        </p:spPr>
        <p:txBody>
          <a:bodyPr/>
          <a:lstStyle/>
          <a:p>
            <a:r>
              <a:rPr lang="en-US" dirty="0" smtClean="0"/>
              <a:t>Steering Committee has been discussing the best way to move forward</a:t>
            </a:r>
          </a:p>
          <a:p>
            <a:r>
              <a:rPr lang="en-US" dirty="0" smtClean="0"/>
              <a:t>Learned from socio-economic indicator effort at NH DES</a:t>
            </a:r>
          </a:p>
          <a:p>
            <a:r>
              <a:rPr lang="en-US" dirty="0" smtClean="0"/>
              <a:t>Learned from Ecosystem Goods and Services effort at EPA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ESIP 2.0 Progress: Working Model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6325960" cy="457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1905000"/>
            <a:ext cx="6400800" cy="3581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Traffic &amp; Journals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600200" y="2057400"/>
          <a:ext cx="596265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2600" y="5715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Journals alone in 2014:   2516       2015: 3172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449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Smartphone </a:t>
            </a:r>
            <a:br>
              <a:rPr lang="en-US" dirty="0" smtClean="0"/>
            </a:br>
            <a:r>
              <a:rPr lang="en-US" dirty="0" smtClean="0"/>
              <a:t>app!</a:t>
            </a:r>
            <a:endParaRPr lang="en-US" dirty="0"/>
          </a:p>
        </p:txBody>
      </p:sp>
      <p:pic>
        <p:nvPicPr>
          <p:cNvPr id="4" name="Picture 3" descr="Screenshot_2015-10-16-14-41-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035662" cy="5059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343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*Launching in January 2016!!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15-10-16-14-43-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3383280" cy="5638800"/>
          </a:xfrm>
          <a:prstGeom prst="rect">
            <a:avLst/>
          </a:prstGeom>
        </p:spPr>
      </p:pic>
      <p:pic>
        <p:nvPicPr>
          <p:cNvPr id="5" name="Picture 4" descr="Screenshot_2015-10-16-14-43-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838200"/>
            <a:ext cx="3368040" cy="561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5-10-16-14-43-5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063240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1676400"/>
            <a:ext cx="533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photo sites  located at: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Salem Maritime  National Historic Site (MA)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Saugus Ironworks National Historic Site (MA)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Seacoast Science Center (NH)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Harborside</a:t>
            </a:r>
            <a:r>
              <a:rPr lang="en-US" dirty="0" smtClean="0"/>
              <a:t> Park (NH)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Wells NERR (ME)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Scarborough Marsh (ME)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Wolf’s Neck State Park (ME)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Schoodic</a:t>
            </a:r>
            <a:r>
              <a:rPr lang="en-US" dirty="0" smtClean="0"/>
              <a:t> Institute (ME)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Musquash</a:t>
            </a:r>
            <a:r>
              <a:rPr lang="en-US" dirty="0" smtClean="0"/>
              <a:t> (NB)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i="1" dirty="0" smtClean="0"/>
              <a:t>** Working on permission for a separate NB site and then several more in Phase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Brier Island (NS)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River Guardian Site (NS)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915</TotalTime>
  <Words>191</Words>
  <Application>Microsoft Office PowerPoint</Application>
  <PresentationFormat>On-screen Show (4:3)</PresentationFormat>
  <Paragraphs>33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What is New with ESIP?</vt:lpstr>
      <vt:lpstr>ESIP 2.0 Progress</vt:lpstr>
      <vt:lpstr>ESIP 2.0 Progress: Working Model</vt:lpstr>
      <vt:lpstr>Web Traffic &amp; Journals</vt:lpstr>
      <vt:lpstr>Smartphone  app!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Christine Tilburg</dc:creator>
  <cp:lastModifiedBy>Christine Tilburg</cp:lastModifiedBy>
  <cp:revision>93</cp:revision>
  <dcterms:created xsi:type="dcterms:W3CDTF">2015-04-09T13:46:38Z</dcterms:created>
  <dcterms:modified xsi:type="dcterms:W3CDTF">2015-12-04T16:52:34Z</dcterms:modified>
</cp:coreProperties>
</file>