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62" r:id="rId4"/>
    <p:sldId id="266" r:id="rId5"/>
    <p:sldId id="264" r:id="rId6"/>
    <p:sldId id="263" r:id="rId7"/>
    <p:sldId id="260" r:id="rId8"/>
    <p:sldId id="265" r:id="rId9"/>
    <p:sldId id="259" r:id="rId1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85B46-0F65-420F-96DE-54D5FB5E80B5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3F904-C5F1-46BF-92AB-9C323E2720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593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6F9E-36DC-4B4B-9913-8ADDE8641404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AE5B-08AB-450E-8851-037D3E034F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214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6F9E-36DC-4B4B-9913-8ADDE8641404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AE5B-08AB-450E-8851-037D3E034F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0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6F9E-36DC-4B4B-9913-8ADDE8641404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AE5B-08AB-450E-8851-037D3E034F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201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6F9E-36DC-4B4B-9913-8ADDE8641404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AE5B-08AB-450E-8851-037D3E034F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51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6F9E-36DC-4B4B-9913-8ADDE8641404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AE5B-08AB-450E-8851-037D3E034F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02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6F9E-36DC-4B4B-9913-8ADDE8641404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AE5B-08AB-450E-8851-037D3E034F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9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6F9E-36DC-4B4B-9913-8ADDE8641404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AE5B-08AB-450E-8851-037D3E034F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6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6F9E-36DC-4B4B-9913-8ADDE8641404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AE5B-08AB-450E-8851-037D3E034F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524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6F9E-36DC-4B4B-9913-8ADDE8641404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AE5B-08AB-450E-8851-037D3E034F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71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6F9E-36DC-4B4B-9913-8ADDE8641404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AE5B-08AB-450E-8851-037D3E034F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03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6F9E-36DC-4B4B-9913-8ADDE8641404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AE5B-08AB-450E-8851-037D3E034F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402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B6F9E-36DC-4B4B-9913-8ADDE8641404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AAE5B-08AB-450E-8851-037D3E034F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5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Draft Recommendations from the </a:t>
            </a:r>
            <a:br>
              <a:rPr lang="en-US" sz="3600" dirty="0" smtClean="0"/>
            </a:br>
            <a:r>
              <a:rPr lang="en-US" sz="3600" dirty="0" smtClean="0"/>
              <a:t>NH Coastal Risks and Hazards Commission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183826" y="5715000"/>
            <a:ext cx="38077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Sherry Godlewski</a:t>
            </a:r>
          </a:p>
          <a:p>
            <a:r>
              <a:rPr lang="en-US" dirty="0" smtClean="0"/>
              <a:t>Department of Environmental Services</a:t>
            </a:r>
          </a:p>
          <a:p>
            <a:r>
              <a:rPr lang="en-US" dirty="0" smtClean="0"/>
              <a:t>Coastal Adaptation Workgroup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81170" y="5130225"/>
            <a:ext cx="4173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Gulf of Maine Council and Working Group</a:t>
            </a:r>
          </a:p>
          <a:p>
            <a:pPr algn="ctr"/>
            <a:r>
              <a:rPr lang="en-US" sz="1400" b="1" dirty="0" smtClean="0"/>
              <a:t>December 7, 2015</a:t>
            </a:r>
          </a:p>
        </p:txBody>
      </p:sp>
      <p:pic>
        <p:nvPicPr>
          <p:cNvPr id="2050" name="Picture 2" descr="S:\ARD-Administration\Climate\Adaptation\coastal\pictures\Cross Beach Rd Hampton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593" y="1600200"/>
            <a:ext cx="4113213" cy="308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59362" y="4648200"/>
            <a:ext cx="1946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Cross Beach Road, Seabrook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032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38600" cy="4525963"/>
          </a:xfrm>
        </p:spPr>
        <p:txBody>
          <a:bodyPr/>
          <a:lstStyle/>
          <a:p>
            <a:r>
              <a:rPr lang="en-US" dirty="0" smtClean="0"/>
              <a:t>Science  </a:t>
            </a:r>
          </a:p>
          <a:p>
            <a:endParaRPr lang="en-US" dirty="0" smtClean="0"/>
          </a:p>
          <a:p>
            <a:r>
              <a:rPr lang="en-US" dirty="0" smtClean="0"/>
              <a:t>Assessment </a:t>
            </a:r>
          </a:p>
          <a:p>
            <a:endParaRPr lang="en-US" dirty="0" smtClean="0"/>
          </a:p>
          <a:p>
            <a:r>
              <a:rPr lang="en-US" dirty="0" smtClean="0"/>
              <a:t>Implementation </a:t>
            </a:r>
          </a:p>
          <a:p>
            <a:endParaRPr lang="en-US" dirty="0" smtClean="0"/>
          </a:p>
          <a:p>
            <a:r>
              <a:rPr lang="en-US" dirty="0" smtClean="0"/>
              <a:t>Legislation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62400" y="1295400"/>
            <a:ext cx="4724400" cy="4525963"/>
          </a:xfrm>
        </p:spPr>
        <p:txBody>
          <a:bodyPr>
            <a:normAutofit/>
          </a:bodyPr>
          <a:lstStyle/>
          <a:p>
            <a:r>
              <a:rPr lang="en-US" sz="2000" i="1" dirty="0" smtClean="0"/>
              <a:t>Best </a:t>
            </a:r>
            <a:r>
              <a:rPr lang="en-US" sz="2000" i="1" dirty="0"/>
              <a:t>available </a:t>
            </a:r>
            <a:r>
              <a:rPr lang="en-US" sz="2000" i="1" dirty="0" smtClean="0"/>
              <a:t>peer reviewed-science </a:t>
            </a:r>
            <a:r>
              <a:rPr lang="en-US" sz="2000" i="1" dirty="0"/>
              <a:t>about future coastal </a:t>
            </a:r>
            <a:r>
              <a:rPr lang="en-US" sz="2000" i="1" dirty="0" smtClean="0"/>
              <a:t>hazards</a:t>
            </a:r>
          </a:p>
          <a:p>
            <a:endParaRPr lang="en-US" sz="1400" i="1" dirty="0" smtClean="0"/>
          </a:p>
          <a:p>
            <a:r>
              <a:rPr lang="en-US" sz="2000" i="1" dirty="0"/>
              <a:t>Identify </a:t>
            </a:r>
            <a:r>
              <a:rPr lang="en-US" sz="2000" i="1" dirty="0" smtClean="0"/>
              <a:t>vulnerabilities within </a:t>
            </a:r>
            <a:r>
              <a:rPr lang="en-US" sz="2000" i="1" dirty="0"/>
              <a:t>our economy, our built environment, our natural resources, and our </a:t>
            </a:r>
            <a:r>
              <a:rPr lang="en-US" sz="2000" i="1" dirty="0" smtClean="0"/>
              <a:t>heritage</a:t>
            </a:r>
          </a:p>
          <a:p>
            <a:endParaRPr lang="en-US" sz="1400" i="1" dirty="0" smtClean="0"/>
          </a:p>
          <a:p>
            <a:r>
              <a:rPr lang="en-US" sz="2000" i="1" dirty="0"/>
              <a:t>Implement </a:t>
            </a:r>
            <a:r>
              <a:rPr lang="en-US" sz="2000" i="1" dirty="0" smtClean="0"/>
              <a:t>strategies </a:t>
            </a:r>
            <a:r>
              <a:rPr lang="en-US" sz="2000" i="1" dirty="0"/>
              <a:t>that will enable </a:t>
            </a:r>
            <a:r>
              <a:rPr lang="en-US" sz="2000" i="1" dirty="0" smtClean="0"/>
              <a:t>the state &amp; </a:t>
            </a:r>
            <a:r>
              <a:rPr lang="en-US" sz="2000" i="1" dirty="0"/>
              <a:t>coastal municipalities to effectively protect, </a:t>
            </a:r>
            <a:r>
              <a:rPr lang="en-US" sz="2000" i="1" dirty="0" smtClean="0"/>
              <a:t>sustain &amp; adapt</a:t>
            </a:r>
          </a:p>
          <a:p>
            <a:endParaRPr lang="en-US" sz="1400" i="1" dirty="0"/>
          </a:p>
          <a:p>
            <a:r>
              <a:rPr lang="en-US" sz="2000" i="1" dirty="0"/>
              <a:t>Recommend timely considerations for legislation </a:t>
            </a:r>
            <a:r>
              <a:rPr lang="en-US" sz="2000" i="1" dirty="0" smtClean="0"/>
              <a:t> 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954087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41433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38400"/>
            <a:ext cx="476250" cy="427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475" y="3429000"/>
            <a:ext cx="4762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95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562987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SAIL</a:t>
            </a:r>
            <a:r>
              <a:rPr lang="en-US" dirty="0" smtClean="0"/>
              <a:t> – In honor of the State Seal. Features the frigate Raleigh, built in Portsmouth in 1776. Also </a:t>
            </a:r>
            <a:r>
              <a:rPr lang="en-US" dirty="0"/>
              <a:t>features a granite boulder in the foreground </a:t>
            </a:r>
            <a:r>
              <a:rPr lang="en-US" dirty="0" smtClean="0"/>
              <a:t>that is </a:t>
            </a:r>
            <a:r>
              <a:rPr lang="en-US" dirty="0"/>
              <a:t>“symbolic of the Granite State’s rugged terrain and the character of its citizenry.”</a:t>
            </a:r>
          </a:p>
        </p:txBody>
      </p:sp>
    </p:spTree>
    <p:extLst>
      <p:ext uri="{BB962C8B-B14F-4D97-AF65-F5344CB8AC3E}">
        <p14:creationId xmlns:p14="http://schemas.microsoft.com/office/powerpoint/2010/main" val="365590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Summary of Goal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51037"/>
            <a:ext cx="6324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Use science </a:t>
            </a:r>
          </a:p>
          <a:p>
            <a:pPr lvl="1"/>
            <a:r>
              <a:rPr lang="en-US" dirty="0" smtClean="0"/>
              <a:t>peer-reviewed research</a:t>
            </a:r>
          </a:p>
          <a:p>
            <a:pPr lvl="1"/>
            <a:r>
              <a:rPr lang="en-US" dirty="0" smtClean="0"/>
              <a:t>find gaps; support research</a:t>
            </a:r>
          </a:p>
          <a:p>
            <a:endParaRPr lang="en-US" sz="1900" dirty="0" smtClean="0"/>
          </a:p>
          <a:p>
            <a:r>
              <a:rPr lang="en-US" dirty="0" smtClean="0"/>
              <a:t>Assessment and Implementation</a:t>
            </a:r>
          </a:p>
          <a:p>
            <a:pPr lvl="1"/>
            <a:r>
              <a:rPr lang="en-US" dirty="0" smtClean="0"/>
              <a:t>Where are we vulnerable and where do we need to learn more?</a:t>
            </a:r>
          </a:p>
          <a:p>
            <a:pPr lvl="1"/>
            <a:r>
              <a:rPr lang="en-US" dirty="0" smtClean="0"/>
              <a:t>What do we do to reduce our risk?</a:t>
            </a:r>
          </a:p>
          <a:p>
            <a:pPr lvl="1"/>
            <a:endParaRPr lang="en-US" sz="1900" dirty="0" smtClean="0"/>
          </a:p>
          <a:p>
            <a:r>
              <a:rPr lang="en-US" dirty="0" smtClean="0"/>
              <a:t>Legislative action</a:t>
            </a:r>
          </a:p>
          <a:p>
            <a:pPr lvl="1"/>
            <a:r>
              <a:rPr lang="en-US" dirty="0" smtClean="0"/>
              <a:t>Two bills have been introduced</a:t>
            </a:r>
          </a:p>
          <a:p>
            <a:pPr lvl="2"/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854" y="4800600"/>
            <a:ext cx="234884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1771650"/>
            <a:ext cx="22542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467" y="3200400"/>
            <a:ext cx="175734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9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Assessment &amp; Implementation </a:t>
            </a:r>
            <a:br>
              <a:rPr lang="en-US" dirty="0" smtClean="0"/>
            </a:br>
            <a:r>
              <a:rPr lang="en-US" dirty="0" smtClean="0"/>
              <a:t>Topic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 smtClean="0"/>
              <a:t>Our Economy </a:t>
            </a:r>
            <a:r>
              <a:rPr lang="en-US" sz="3000" dirty="0" smtClean="0"/>
              <a:t>– systematic productive exchange of goods &amp; services that must be resilient to risks &amp; hazards in order to sustain our high quality of life</a:t>
            </a:r>
          </a:p>
          <a:p>
            <a:pPr marL="0" indent="0">
              <a:buNone/>
            </a:pPr>
            <a:r>
              <a:rPr lang="en-US" sz="3000" b="1" dirty="0" smtClean="0"/>
              <a:t>Our Built Landscape </a:t>
            </a:r>
            <a:r>
              <a:rPr lang="en-US" sz="3000" dirty="0" smtClean="0"/>
              <a:t>– network of  buildings &amp; infrastructure owned by governments &amp; private entities</a:t>
            </a:r>
          </a:p>
          <a:p>
            <a:pPr marL="0" indent="0">
              <a:buNone/>
            </a:pPr>
            <a:r>
              <a:rPr lang="en-US" sz="3000" b="1" dirty="0" smtClean="0"/>
              <a:t>Our Natural Resources </a:t>
            </a:r>
            <a:r>
              <a:rPr lang="en-US" sz="3000" dirty="0" smtClean="0"/>
              <a:t>– natural systems that provide services &amp; support species &amp; biodiversity</a:t>
            </a:r>
          </a:p>
          <a:p>
            <a:pPr marL="0" indent="0">
              <a:buNone/>
            </a:pPr>
            <a:r>
              <a:rPr lang="en-US" sz="2800" b="1" dirty="0" smtClean="0"/>
              <a:t>Our Heritage </a:t>
            </a:r>
            <a:r>
              <a:rPr lang="en-US" sz="2800" dirty="0" smtClean="0"/>
              <a:t>– cultural, historic &amp; recreational resources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533400" cy="49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14" y="3200400"/>
            <a:ext cx="572386" cy="57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36" y="5638800"/>
            <a:ext cx="796264" cy="80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02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Our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562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Identify vulnerability of </a:t>
            </a:r>
            <a:r>
              <a:rPr lang="en-US" dirty="0" smtClean="0"/>
              <a:t>economic assets</a:t>
            </a:r>
          </a:p>
          <a:p>
            <a:pPr lvl="1"/>
            <a:r>
              <a:rPr lang="en-US" dirty="0" smtClean="0"/>
              <a:t>tax </a:t>
            </a:r>
            <a:r>
              <a:rPr lang="en-US" dirty="0"/>
              <a:t>base, workforce </a:t>
            </a:r>
            <a:r>
              <a:rPr lang="en-US" dirty="0" smtClean="0"/>
              <a:t>&amp; </a:t>
            </a:r>
            <a:r>
              <a:rPr lang="en-US" dirty="0"/>
              <a:t>jobs, property values, insurance, trade facilities, </a:t>
            </a:r>
            <a:r>
              <a:rPr lang="en-US" dirty="0" smtClean="0"/>
              <a:t>&amp; </a:t>
            </a:r>
            <a:r>
              <a:rPr lang="en-US" dirty="0"/>
              <a:t>public recreational facilities </a:t>
            </a:r>
            <a:endParaRPr lang="en-US" dirty="0" smtClean="0"/>
          </a:p>
          <a:p>
            <a:pPr lvl="1"/>
            <a:endParaRPr lang="en-US" sz="2100" dirty="0" smtClean="0"/>
          </a:p>
          <a:p>
            <a:r>
              <a:rPr lang="en-US" dirty="0"/>
              <a:t>Use </a:t>
            </a:r>
            <a:r>
              <a:rPr lang="en-US" dirty="0" smtClean="0"/>
              <a:t>incentives &amp; </a:t>
            </a:r>
            <a:r>
              <a:rPr lang="en-US" dirty="0"/>
              <a:t>market-based tools to fund </a:t>
            </a:r>
            <a:r>
              <a:rPr lang="en-US" dirty="0" smtClean="0"/>
              <a:t>infrastructure </a:t>
            </a:r>
            <a:r>
              <a:rPr lang="en-US" dirty="0"/>
              <a:t>improvements, land conservation, </a:t>
            </a:r>
            <a:r>
              <a:rPr lang="en-US" dirty="0" smtClean="0"/>
              <a:t>&amp; </a:t>
            </a:r>
            <a:r>
              <a:rPr lang="en-US" dirty="0"/>
              <a:t>natural resource </a:t>
            </a:r>
            <a:r>
              <a:rPr lang="en-US" dirty="0" smtClean="0"/>
              <a:t>restoration</a:t>
            </a:r>
          </a:p>
          <a:p>
            <a:endParaRPr lang="en-US" sz="2100" dirty="0" smtClean="0"/>
          </a:p>
          <a:p>
            <a:r>
              <a:rPr lang="en-US" dirty="0" smtClean="0"/>
              <a:t>Inform property </a:t>
            </a:r>
            <a:r>
              <a:rPr lang="en-US" dirty="0"/>
              <a:t>owners </a:t>
            </a:r>
            <a:r>
              <a:rPr lang="en-US" dirty="0" smtClean="0"/>
              <a:t>&amp; </a:t>
            </a:r>
            <a:r>
              <a:rPr lang="en-US" dirty="0"/>
              <a:t>potential property buyers about coastal hazards </a:t>
            </a:r>
            <a:r>
              <a:rPr lang="en-US" dirty="0" smtClean="0"/>
              <a:t>&amp; vulnerabilities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0"/>
            <a:ext cx="68580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Sgodlewski\Pictures\CAW\King Tide 2014\People's Choice 1 - MusicisLife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4855141"/>
            <a:ext cx="1981201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godlewski\Pictures\CAW\Hampton Beach seawall_3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487" y="1584325"/>
            <a:ext cx="3476605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112066"/>
            <a:ext cx="2494883" cy="16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56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Our Built 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400800" cy="51816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Make </a:t>
            </a:r>
            <a:r>
              <a:rPr lang="en-US" dirty="0" smtClean="0"/>
              <a:t>infrastructure </a:t>
            </a:r>
            <a:r>
              <a:rPr lang="en-US" dirty="0"/>
              <a:t>more resilient</a:t>
            </a:r>
            <a:r>
              <a:rPr lang="en-US" dirty="0" smtClean="0"/>
              <a:t>:</a:t>
            </a:r>
          </a:p>
          <a:p>
            <a:pPr lvl="1"/>
            <a:r>
              <a:rPr lang="en-US" sz="3300" dirty="0" smtClean="0"/>
              <a:t>Establish </a:t>
            </a:r>
            <a:r>
              <a:rPr lang="en-US" sz="3300" dirty="0"/>
              <a:t>a </a:t>
            </a:r>
            <a:r>
              <a:rPr lang="en-US" sz="3300" dirty="0" smtClean="0"/>
              <a:t>minimum freeboard; be </a:t>
            </a:r>
            <a:r>
              <a:rPr lang="en-US" sz="3300" dirty="0"/>
              <a:t>adaptive as things will change (update accordingly) </a:t>
            </a:r>
            <a:endParaRPr lang="en-US" sz="3300" dirty="0" smtClean="0"/>
          </a:p>
          <a:p>
            <a:pPr lvl="1"/>
            <a:r>
              <a:rPr lang="en-US" sz="3300" dirty="0" smtClean="0"/>
              <a:t>New critical </a:t>
            </a:r>
            <a:r>
              <a:rPr lang="en-US" sz="3300" dirty="0"/>
              <a:t>facilities </a:t>
            </a:r>
            <a:r>
              <a:rPr lang="en-US" sz="3300" dirty="0" smtClean="0"/>
              <a:t>be designed for </a:t>
            </a:r>
            <a:r>
              <a:rPr lang="en-US" sz="3300" dirty="0"/>
              <a:t>500 yr </a:t>
            </a:r>
            <a:r>
              <a:rPr lang="en-US" sz="3300" dirty="0" smtClean="0"/>
              <a:t>flood </a:t>
            </a:r>
          </a:p>
          <a:p>
            <a:pPr lvl="1"/>
            <a:r>
              <a:rPr lang="en-US" sz="3300" dirty="0" smtClean="0"/>
              <a:t>Plan </a:t>
            </a:r>
            <a:r>
              <a:rPr lang="en-US" sz="3300" dirty="0"/>
              <a:t>forward for life of </a:t>
            </a:r>
            <a:r>
              <a:rPr lang="en-US" sz="3300" dirty="0" smtClean="0"/>
              <a:t>facility</a:t>
            </a:r>
          </a:p>
          <a:p>
            <a:pPr lvl="1"/>
            <a:r>
              <a:rPr lang="en-US" sz="3300" dirty="0" smtClean="0"/>
              <a:t>Explore </a:t>
            </a:r>
            <a:r>
              <a:rPr lang="en-US" sz="3300" dirty="0"/>
              <a:t>funding </a:t>
            </a:r>
            <a:r>
              <a:rPr lang="en-US" sz="3300" dirty="0" smtClean="0"/>
              <a:t>sources to acquire </a:t>
            </a:r>
            <a:r>
              <a:rPr lang="en-US" sz="3300" dirty="0"/>
              <a:t>at risk/repetitive loss </a:t>
            </a:r>
            <a:r>
              <a:rPr lang="en-US" sz="3300" dirty="0" smtClean="0"/>
              <a:t>properties</a:t>
            </a:r>
          </a:p>
          <a:p>
            <a:pPr lvl="1"/>
            <a:r>
              <a:rPr lang="en-US" sz="3300" dirty="0" smtClean="0"/>
              <a:t>Include vulnerability &amp; risk tolerance in future road design &amp; maintenance</a:t>
            </a:r>
            <a:endParaRPr lang="en-US" sz="3300" dirty="0"/>
          </a:p>
          <a:p>
            <a:pPr lvl="1"/>
            <a:endParaRPr lang="en-US" sz="2300" dirty="0" smtClean="0"/>
          </a:p>
          <a:p>
            <a:r>
              <a:rPr lang="en-US" dirty="0" smtClean="0"/>
              <a:t>Use floodplain </a:t>
            </a:r>
            <a:r>
              <a:rPr lang="en-US" dirty="0"/>
              <a:t>management </a:t>
            </a:r>
            <a:r>
              <a:rPr lang="en-US" dirty="0" smtClean="0"/>
              <a:t>to prevent &amp; </a:t>
            </a:r>
            <a:r>
              <a:rPr lang="en-US" dirty="0"/>
              <a:t>minimize </a:t>
            </a:r>
            <a:r>
              <a:rPr lang="en-US" dirty="0" smtClean="0"/>
              <a:t>impacts</a:t>
            </a:r>
          </a:p>
          <a:p>
            <a:pPr lvl="1"/>
            <a:r>
              <a:rPr lang="en-US" sz="3300" dirty="0" smtClean="0"/>
              <a:t>Create flood hazard overlays</a:t>
            </a:r>
          </a:p>
          <a:p>
            <a:pPr lvl="1"/>
            <a:r>
              <a:rPr lang="en-US" sz="3300" dirty="0"/>
              <a:t>Consider prohibiting development in areas destroyed by storms, repetitive loss </a:t>
            </a:r>
            <a:r>
              <a:rPr lang="en-US" sz="3300" dirty="0" smtClean="0"/>
              <a:t>structures </a:t>
            </a:r>
          </a:p>
          <a:p>
            <a:pPr lvl="1"/>
            <a:r>
              <a:rPr lang="en-US" sz="3300" dirty="0" smtClean="0"/>
              <a:t>Include vulnerability assessments to potentially amend building codes, erosion hazards &amp; stormwater management</a:t>
            </a:r>
          </a:p>
          <a:p>
            <a:pPr lvl="1"/>
            <a:endParaRPr lang="en-US" sz="2300" dirty="0" smtClean="0"/>
          </a:p>
          <a:p>
            <a:r>
              <a:rPr lang="en-US" dirty="0"/>
              <a:t>Develop a comprehensive, </a:t>
            </a:r>
            <a:r>
              <a:rPr lang="en-US" dirty="0" smtClean="0"/>
              <a:t>integrated Coastal </a:t>
            </a:r>
            <a:r>
              <a:rPr lang="en-US" dirty="0"/>
              <a:t>Shoreline Management Plan </a:t>
            </a: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48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Sgodlewski\Pictures\CAW\DSC_00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946" y="1828800"/>
            <a:ext cx="2406551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godlewski\Pictures\CAW\DSC_00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162" y="4267200"/>
            <a:ext cx="2337335" cy="155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32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Our Natural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5257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Identify where habitats </a:t>
            </a:r>
            <a:r>
              <a:rPr lang="en-US" dirty="0" smtClean="0"/>
              <a:t>&amp; </a:t>
            </a:r>
            <a:r>
              <a:rPr lang="en-US" dirty="0"/>
              <a:t>biological populations would naturally shift </a:t>
            </a:r>
            <a:endParaRPr lang="en-US" dirty="0" smtClean="0"/>
          </a:p>
          <a:p>
            <a:pPr lvl="1"/>
            <a:r>
              <a:rPr lang="en-US" dirty="0"/>
              <a:t>P</a:t>
            </a:r>
            <a:r>
              <a:rPr lang="en-US" dirty="0" smtClean="0"/>
              <a:t>rioritize </a:t>
            </a:r>
            <a:r>
              <a:rPr lang="en-US" dirty="0"/>
              <a:t>areas </a:t>
            </a:r>
            <a:r>
              <a:rPr lang="en-US" dirty="0" smtClean="0"/>
              <a:t>&amp; </a:t>
            </a:r>
            <a:r>
              <a:rPr lang="en-US" dirty="0"/>
              <a:t>species for protection or </a:t>
            </a:r>
            <a:r>
              <a:rPr lang="en-US" dirty="0" smtClean="0"/>
              <a:t>restoration</a:t>
            </a:r>
          </a:p>
          <a:p>
            <a:pPr lvl="1"/>
            <a:r>
              <a:rPr lang="en-US" dirty="0"/>
              <a:t>Utilize marsh migration modeling to identify </a:t>
            </a:r>
            <a:r>
              <a:rPr lang="en-US" dirty="0" smtClean="0"/>
              <a:t>&amp; </a:t>
            </a:r>
            <a:r>
              <a:rPr lang="en-US" dirty="0"/>
              <a:t>implement priority marsh restoration </a:t>
            </a:r>
            <a:r>
              <a:rPr lang="en-US" dirty="0" smtClean="0"/>
              <a:t>opportunities</a:t>
            </a:r>
          </a:p>
          <a:p>
            <a:pPr lvl="1"/>
            <a:endParaRPr lang="en-US" sz="2100" dirty="0" smtClean="0"/>
          </a:p>
          <a:p>
            <a:r>
              <a:rPr lang="en-US" dirty="0"/>
              <a:t>Protect land that </a:t>
            </a:r>
            <a:r>
              <a:rPr lang="en-US" dirty="0" smtClean="0"/>
              <a:t>provides </a:t>
            </a:r>
            <a:r>
              <a:rPr lang="en-US" dirty="0"/>
              <a:t>ecosystem services that protect people and </a:t>
            </a:r>
            <a:r>
              <a:rPr lang="en-US" dirty="0" smtClean="0"/>
              <a:t>infrastructure</a:t>
            </a:r>
          </a:p>
          <a:p>
            <a:endParaRPr lang="en-US" sz="2100" dirty="0" smtClean="0"/>
          </a:p>
          <a:p>
            <a:r>
              <a:rPr lang="en-US" dirty="0" smtClean="0"/>
              <a:t>Establish buffer requirements/setbacks</a:t>
            </a:r>
          </a:p>
          <a:p>
            <a:endParaRPr lang="en-US" sz="2400" dirty="0" smtClean="0"/>
          </a:p>
          <a:p>
            <a:r>
              <a:rPr lang="en-US" dirty="0" smtClean="0"/>
              <a:t>Focus land protection efforts on areas that are vulnerable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810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Sgodlewski\Pictures\CAW\DSC_0016 sm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212" y="1856874"/>
            <a:ext cx="2937318" cy="195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62400"/>
            <a:ext cx="3646487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04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Our Heritage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00800" cy="4525963"/>
          </a:xfrm>
        </p:spPr>
        <p:txBody>
          <a:bodyPr>
            <a:normAutofit/>
          </a:bodyPr>
          <a:lstStyle/>
          <a:p>
            <a:r>
              <a:rPr lang="en-US" sz="3000" dirty="0"/>
              <a:t>Identify and survey cultural and historic resources and assess their vulnerability to coastal risks and </a:t>
            </a:r>
            <a:r>
              <a:rPr lang="en-US" sz="3000" dirty="0" smtClean="0"/>
              <a:t>hazards</a:t>
            </a:r>
          </a:p>
          <a:p>
            <a:r>
              <a:rPr lang="en-US" sz="3000" dirty="0"/>
              <a:t>D</a:t>
            </a:r>
            <a:r>
              <a:rPr lang="en-US" sz="3000" dirty="0" smtClean="0"/>
              <a:t>evelop </a:t>
            </a:r>
            <a:r>
              <a:rPr lang="en-US" sz="3000" dirty="0"/>
              <a:t>long-term plans for </a:t>
            </a:r>
            <a:r>
              <a:rPr lang="en-US" sz="3000" dirty="0" smtClean="0"/>
              <a:t>protecting &amp; adapting cultural </a:t>
            </a:r>
            <a:r>
              <a:rPr lang="en-US" sz="3000" dirty="0"/>
              <a:t>resources</a:t>
            </a:r>
            <a:endParaRPr lang="en-US" sz="3000" dirty="0" smtClean="0"/>
          </a:p>
          <a:p>
            <a:r>
              <a:rPr lang="en-US" sz="3000" dirty="0"/>
              <a:t>P</a:t>
            </a:r>
            <a:r>
              <a:rPr lang="en-US" sz="3000" dirty="0" smtClean="0"/>
              <a:t>repare </a:t>
            </a:r>
            <a:r>
              <a:rPr lang="en-US" sz="3000" dirty="0"/>
              <a:t>and adapt recreational resources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8691"/>
            <a:ext cx="887935" cy="88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Sgodlewski\Pictures\CAW\King Tide 2014\King Tide_Seabrook Bea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982" y="3124200"/>
            <a:ext cx="2459218" cy="163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godlewski\Pictures\CAW\DSC_0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273" y="1447800"/>
            <a:ext cx="2404504" cy="159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550" y="4875998"/>
            <a:ext cx="2624424" cy="196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01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79637"/>
            <a:ext cx="5638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 requirements on municipalities</a:t>
            </a:r>
          </a:p>
          <a:p>
            <a:r>
              <a:rPr lang="en-US" dirty="0"/>
              <a:t>Enabling </a:t>
            </a:r>
            <a:r>
              <a:rPr lang="en-US" dirty="0" smtClean="0"/>
              <a:t>legislation</a:t>
            </a:r>
          </a:p>
          <a:p>
            <a:r>
              <a:rPr lang="en-US" dirty="0" smtClean="0"/>
              <a:t>Incorporate into existing planning</a:t>
            </a:r>
          </a:p>
          <a:p>
            <a:r>
              <a:rPr lang="en-US" dirty="0"/>
              <a:t>Not every thing has to be done today</a:t>
            </a:r>
          </a:p>
          <a:p>
            <a:r>
              <a:rPr lang="en-US" dirty="0" smtClean="0"/>
              <a:t>Getting </a:t>
            </a:r>
            <a:r>
              <a:rPr lang="en-US" dirty="0"/>
              <a:t>started now will save us money</a:t>
            </a:r>
          </a:p>
          <a:p>
            <a:pPr lvl="1"/>
            <a:r>
              <a:rPr lang="en-US" dirty="0"/>
              <a:t>$1.00 vs. $4.00</a:t>
            </a:r>
          </a:p>
          <a:p>
            <a:r>
              <a:rPr lang="en-US" dirty="0" smtClean="0"/>
              <a:t>Refine </a:t>
            </a:r>
            <a:r>
              <a:rPr lang="en-US" dirty="0"/>
              <a:t>as needed – on going</a:t>
            </a:r>
          </a:p>
          <a:p>
            <a:r>
              <a:rPr lang="en-US" dirty="0"/>
              <a:t>Discussing with </a:t>
            </a:r>
            <a:r>
              <a:rPr lang="en-US" dirty="0" smtClean="0"/>
              <a:t>municipal decision makers, legislative committees, state agencies and the public to get their feedback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89" y="2133600"/>
            <a:ext cx="3154311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06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542</Words>
  <Application>Microsoft Office PowerPoint</Application>
  <PresentationFormat>On-screen Show (4:3)</PresentationFormat>
  <Paragraphs>83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Draft Recommendations from the  NH Coastal Risks and Hazards Commission</vt:lpstr>
      <vt:lpstr>Goals</vt:lpstr>
      <vt:lpstr>Summary of Goal Contents</vt:lpstr>
      <vt:lpstr>Assessment &amp; Implementation  Topic Areas</vt:lpstr>
      <vt:lpstr>Our Economy</vt:lpstr>
      <vt:lpstr>Our Built Landscape</vt:lpstr>
      <vt:lpstr>Our Natural Resources</vt:lpstr>
      <vt:lpstr>Our Heritage</vt:lpstr>
      <vt:lpstr>Summary</vt:lpstr>
    </vt:vector>
  </TitlesOfParts>
  <Company>DoIT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Recommendations from the NH Coastal Risks and Hazards Commission</dc:title>
  <dc:creator>Sgodlewski</dc:creator>
  <cp:lastModifiedBy>Sgodlewski</cp:lastModifiedBy>
  <cp:revision>42</cp:revision>
  <cp:lastPrinted>2015-11-18T19:48:05Z</cp:lastPrinted>
  <dcterms:created xsi:type="dcterms:W3CDTF">2015-11-12T14:36:46Z</dcterms:created>
  <dcterms:modified xsi:type="dcterms:W3CDTF">2015-12-07T15:26:31Z</dcterms:modified>
</cp:coreProperties>
</file>