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9" r:id="rId2"/>
    <p:sldId id="272" r:id="rId3"/>
    <p:sldId id="280" r:id="rId4"/>
    <p:sldId id="304" r:id="rId5"/>
    <p:sldId id="301" r:id="rId6"/>
    <p:sldId id="305" r:id="rId7"/>
    <p:sldId id="306" r:id="rId8"/>
    <p:sldId id="299" r:id="rId9"/>
    <p:sldId id="273" r:id="rId10"/>
    <p:sldId id="275" r:id="rId11"/>
    <p:sldId id="300" r:id="rId12"/>
    <p:sldId id="296" r:id="rId13"/>
    <p:sldId id="288"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79073" autoAdjust="0"/>
  </p:normalViewPr>
  <p:slideViewPr>
    <p:cSldViewPr>
      <p:cViewPr varScale="1">
        <p:scale>
          <a:sx n="64" d="100"/>
          <a:sy n="64" d="100"/>
        </p:scale>
        <p:origin x="144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0" d="100"/>
          <a:sy n="70" d="100"/>
        </p:scale>
        <p:origin x="-3294" y="-102"/>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4.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r>
              <a:rPr lang="en-US" sz="2400" b="1">
                <a:solidFill>
                  <a:schemeClr val="accent1">
                    <a:lumMod val="50000"/>
                  </a:schemeClr>
                </a:solidFill>
              </a:rPr>
              <a:t>State and Local Roadways</a:t>
            </a:r>
          </a:p>
          <a:p>
            <a:pPr>
              <a:defRPr sz="2400" b="1">
                <a:solidFill>
                  <a:schemeClr val="accent1">
                    <a:lumMod val="50000"/>
                  </a:schemeClr>
                </a:solidFill>
              </a:defRPr>
            </a:pPr>
            <a:r>
              <a:rPr lang="en-US" sz="2400" b="1">
                <a:solidFill>
                  <a:schemeClr val="accent1">
                    <a:lumMod val="50000"/>
                  </a:schemeClr>
                </a:solidFill>
              </a:rPr>
              <a:t>(miles)</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'[Tides to Storms tables.xlsx]Sheet1'!$A$84</c:f>
              <c:strCache>
                <c:ptCount val="1"/>
                <c:pt idx="0">
                  <c:v>Local</c:v>
                </c:pt>
              </c:strCache>
            </c:strRef>
          </c:tx>
          <c:spPr>
            <a:solidFill>
              <a:schemeClr val="accent1"/>
            </a:solidFill>
            <a:ln>
              <a:noFill/>
            </a:ln>
            <a:effectLst/>
          </c:spPr>
          <c:invertIfNegative val="0"/>
          <c:cat>
            <c:strRef>
              <c:f>'[Tides to Storms tables.xlsx]Sheet1'!$B$82:$G$82</c:f>
              <c:strCache>
                <c:ptCount val="6"/>
                <c:pt idx="0">
                  <c:v>MHHW+ 1.7 feet SLR</c:v>
                </c:pt>
                <c:pt idx="1">
                  <c:v>MHHW+ 4.0 feet SLR</c:v>
                </c:pt>
                <c:pt idx="2">
                  <c:v>MHHW+ 6.3 feet SLR</c:v>
                </c:pt>
                <c:pt idx="3">
                  <c:v>storm surge + 1.7 feet SLR</c:v>
                </c:pt>
                <c:pt idx="4">
                  <c:v>storm surge + 4.0 feet SLR</c:v>
                </c:pt>
                <c:pt idx="5">
                  <c:v>storm surge + 6.3 feet SLR</c:v>
                </c:pt>
              </c:strCache>
            </c:strRef>
          </c:cat>
          <c:val>
            <c:numRef>
              <c:f>'[Tides to Storms tables.xlsx]Sheet1'!$B$84:$G$84</c:f>
              <c:numCache>
                <c:formatCode>General</c:formatCode>
                <c:ptCount val="6"/>
                <c:pt idx="0">
                  <c:v>3.5</c:v>
                </c:pt>
                <c:pt idx="1">
                  <c:v>17</c:v>
                </c:pt>
                <c:pt idx="2">
                  <c:v>29.4</c:v>
                </c:pt>
                <c:pt idx="3">
                  <c:v>32.799999999999997</c:v>
                </c:pt>
                <c:pt idx="4">
                  <c:v>38.799999999999997</c:v>
                </c:pt>
                <c:pt idx="5">
                  <c:v>50.5</c:v>
                </c:pt>
              </c:numCache>
            </c:numRef>
          </c:val>
        </c:ser>
        <c:ser>
          <c:idx val="1"/>
          <c:order val="1"/>
          <c:tx>
            <c:strRef>
              <c:f>'[Tides to Storms tables.xlsx]Sheet1'!$A$85</c:f>
              <c:strCache>
                <c:ptCount val="1"/>
                <c:pt idx="0">
                  <c:v>State</c:v>
                </c:pt>
              </c:strCache>
            </c:strRef>
          </c:tx>
          <c:spPr>
            <a:solidFill>
              <a:schemeClr val="accent2"/>
            </a:solidFill>
            <a:ln>
              <a:noFill/>
            </a:ln>
            <a:effectLst/>
          </c:spPr>
          <c:invertIfNegative val="0"/>
          <c:cat>
            <c:strRef>
              <c:f>'[Tides to Storms tables.xlsx]Sheet1'!$B$82:$G$82</c:f>
              <c:strCache>
                <c:ptCount val="6"/>
                <c:pt idx="0">
                  <c:v>MHHW+ 1.7 feet SLR</c:v>
                </c:pt>
                <c:pt idx="1">
                  <c:v>MHHW+ 4.0 feet SLR</c:v>
                </c:pt>
                <c:pt idx="2">
                  <c:v>MHHW+ 6.3 feet SLR</c:v>
                </c:pt>
                <c:pt idx="3">
                  <c:v>storm surge + 1.7 feet SLR</c:v>
                </c:pt>
                <c:pt idx="4">
                  <c:v>storm surge + 4.0 feet SLR</c:v>
                </c:pt>
                <c:pt idx="5">
                  <c:v>storm surge + 6.3 feet SLR</c:v>
                </c:pt>
              </c:strCache>
            </c:strRef>
          </c:cat>
          <c:val>
            <c:numRef>
              <c:f>'[Tides to Storms tables.xlsx]Sheet1'!$B$85:$G$85</c:f>
              <c:numCache>
                <c:formatCode>General</c:formatCode>
                <c:ptCount val="6"/>
                <c:pt idx="0">
                  <c:v>1.6</c:v>
                </c:pt>
                <c:pt idx="1">
                  <c:v>6.6</c:v>
                </c:pt>
                <c:pt idx="2">
                  <c:v>14.1</c:v>
                </c:pt>
                <c:pt idx="3">
                  <c:v>18.7</c:v>
                </c:pt>
                <c:pt idx="4">
                  <c:v>21.8</c:v>
                </c:pt>
                <c:pt idx="5">
                  <c:v>25.6</c:v>
                </c:pt>
              </c:numCache>
            </c:numRef>
          </c:val>
        </c:ser>
        <c:dLbls>
          <c:showLegendKey val="0"/>
          <c:showVal val="0"/>
          <c:showCatName val="0"/>
          <c:showSerName val="0"/>
          <c:showPercent val="0"/>
          <c:showBubbleSize val="0"/>
        </c:dLbls>
        <c:gapWidth val="219"/>
        <c:overlap val="-27"/>
        <c:axId val="254963768"/>
        <c:axId val="254964160"/>
      </c:barChart>
      <c:catAx>
        <c:axId val="254963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54964160"/>
        <c:crosses val="autoZero"/>
        <c:auto val="1"/>
        <c:lblAlgn val="ctr"/>
        <c:lblOffset val="100"/>
        <c:noMultiLvlLbl val="0"/>
      </c:catAx>
      <c:valAx>
        <c:axId val="254964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963768"/>
        <c:crosses val="autoZero"/>
        <c:crossBetween val="between"/>
      </c:valAx>
      <c:spPr>
        <a:noFill/>
        <a:ln w="19050">
          <a:solidFill>
            <a:sysClr val="window" lastClr="FFFFFF">
              <a:lumMod val="75000"/>
            </a:sysClr>
          </a:solidFill>
        </a:ln>
        <a:effectLst/>
      </c:spPr>
    </c:plotArea>
    <c:legend>
      <c:legendPos val="b"/>
      <c:layout>
        <c:manualLayout>
          <c:xMode val="edge"/>
          <c:yMode val="edge"/>
          <c:x val="0.3867103219240452"/>
          <c:y val="0.93980923580204667"/>
          <c:w val="0.26569486849858054"/>
          <c:h val="5.53598463235573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r>
              <a:rPr lang="en-US" sz="2400" b="1" dirty="0" smtClean="0">
                <a:solidFill>
                  <a:schemeClr val="accent1">
                    <a:lumMod val="50000"/>
                  </a:schemeClr>
                </a:solidFill>
              </a:rPr>
              <a:t>Miles of Roadway</a:t>
            </a:r>
            <a:endParaRPr lang="en-US" sz="2400" b="1" dirty="0">
              <a:solidFill>
                <a:schemeClr val="accent1">
                  <a:lumMod val="50000"/>
                </a:schemeClr>
              </a:solidFill>
            </a:endParaRP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'[Tides to Storms tables.xlsx]Sheet2'!$B$8</c:f>
              <c:strCache>
                <c:ptCount val="1"/>
                <c:pt idx="0">
                  <c:v>SLR + 1.7 feet</c:v>
                </c:pt>
              </c:strCache>
            </c:strRef>
          </c:tx>
          <c:spPr>
            <a:solidFill>
              <a:schemeClr val="accent1"/>
            </a:solidFill>
            <a:ln>
              <a:noFill/>
            </a:ln>
            <a:effectLst/>
          </c:spPr>
          <c:invertIfNegative val="0"/>
          <c:cat>
            <c:strRef>
              <c:f>'[Tides to Storms tables.xlsx]Sheet2'!$A$9:$A$15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tables.xlsx]Sheet2'!$B$9:$B$15</c:f>
              <c:numCache>
                <c:formatCode>General</c:formatCode>
                <c:ptCount val="7"/>
                <c:pt idx="0">
                  <c:v>3.4</c:v>
                </c:pt>
                <c:pt idx="1">
                  <c:v>0</c:v>
                </c:pt>
                <c:pt idx="2">
                  <c:v>0.1</c:v>
                </c:pt>
                <c:pt idx="3">
                  <c:v>0</c:v>
                </c:pt>
                <c:pt idx="4">
                  <c:v>1.1000000000000001</c:v>
                </c:pt>
                <c:pt idx="5">
                  <c:v>0.2</c:v>
                </c:pt>
                <c:pt idx="6">
                  <c:v>0.4</c:v>
                </c:pt>
              </c:numCache>
            </c:numRef>
          </c:val>
        </c:ser>
        <c:ser>
          <c:idx val="1"/>
          <c:order val="1"/>
          <c:tx>
            <c:strRef>
              <c:f>'[Tides to Storms tables.xlsx]Sheet2'!$C$8</c:f>
              <c:strCache>
                <c:ptCount val="1"/>
                <c:pt idx="0">
                  <c:v>SLR + 4.0 feet</c:v>
                </c:pt>
              </c:strCache>
            </c:strRef>
          </c:tx>
          <c:spPr>
            <a:solidFill>
              <a:schemeClr val="accent2"/>
            </a:solidFill>
            <a:ln>
              <a:noFill/>
            </a:ln>
            <a:effectLst/>
          </c:spPr>
          <c:invertIfNegative val="0"/>
          <c:cat>
            <c:strRef>
              <c:f>'[Tides to Storms tables.xlsx]Sheet2'!$A$9:$A$15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tables.xlsx]Sheet2'!$C$9:$C$15</c:f>
              <c:numCache>
                <c:formatCode>General</c:formatCode>
                <c:ptCount val="7"/>
                <c:pt idx="0">
                  <c:v>13.2</c:v>
                </c:pt>
                <c:pt idx="1">
                  <c:v>0.1</c:v>
                </c:pt>
                <c:pt idx="2">
                  <c:v>0.5</c:v>
                </c:pt>
                <c:pt idx="3">
                  <c:v>0.7</c:v>
                </c:pt>
                <c:pt idx="4">
                  <c:v>2.2000000000000002</c:v>
                </c:pt>
                <c:pt idx="5">
                  <c:v>4.5</c:v>
                </c:pt>
                <c:pt idx="6">
                  <c:v>2.4</c:v>
                </c:pt>
              </c:numCache>
            </c:numRef>
          </c:val>
        </c:ser>
        <c:ser>
          <c:idx val="2"/>
          <c:order val="2"/>
          <c:tx>
            <c:strRef>
              <c:f>'[Tides to Storms tables.xlsx]Sheet2'!$D$8</c:f>
              <c:strCache>
                <c:ptCount val="1"/>
                <c:pt idx="0">
                  <c:v>SLR +6.3 feet</c:v>
                </c:pt>
              </c:strCache>
            </c:strRef>
          </c:tx>
          <c:spPr>
            <a:solidFill>
              <a:schemeClr val="accent3"/>
            </a:solidFill>
            <a:ln>
              <a:noFill/>
            </a:ln>
            <a:effectLst/>
          </c:spPr>
          <c:invertIfNegative val="0"/>
          <c:cat>
            <c:strRef>
              <c:f>'[Tides to Storms tables.xlsx]Sheet2'!$A$9:$A$15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tables.xlsx]Sheet2'!$D$9:$D$15</c:f>
              <c:numCache>
                <c:formatCode>General</c:formatCode>
                <c:ptCount val="7"/>
                <c:pt idx="0">
                  <c:v>20.6</c:v>
                </c:pt>
                <c:pt idx="1">
                  <c:v>0.3</c:v>
                </c:pt>
                <c:pt idx="2">
                  <c:v>1.4</c:v>
                </c:pt>
                <c:pt idx="3">
                  <c:v>1.3</c:v>
                </c:pt>
                <c:pt idx="4">
                  <c:v>4.9000000000000004</c:v>
                </c:pt>
                <c:pt idx="5">
                  <c:v>9.5</c:v>
                </c:pt>
                <c:pt idx="6">
                  <c:v>5.7</c:v>
                </c:pt>
              </c:numCache>
            </c:numRef>
          </c:val>
        </c:ser>
        <c:dLbls>
          <c:showLegendKey val="0"/>
          <c:showVal val="0"/>
          <c:showCatName val="0"/>
          <c:showSerName val="0"/>
          <c:showPercent val="0"/>
          <c:showBubbleSize val="0"/>
        </c:dLbls>
        <c:gapWidth val="219"/>
        <c:overlap val="-27"/>
        <c:axId val="254968864"/>
        <c:axId val="254964944"/>
      </c:barChart>
      <c:catAx>
        <c:axId val="25496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4964944"/>
        <c:crosses val="autoZero"/>
        <c:auto val="1"/>
        <c:lblAlgn val="ctr"/>
        <c:lblOffset val="100"/>
        <c:noMultiLvlLbl val="0"/>
      </c:catAx>
      <c:valAx>
        <c:axId val="254964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968864"/>
        <c:crosses val="autoZero"/>
        <c:crossBetween val="between"/>
      </c:valAx>
      <c:spPr>
        <a:noFill/>
        <a:ln w="19050">
          <a:solidFill>
            <a:sysClr val="window" lastClr="FFFFFF">
              <a:lumMod val="75000"/>
            </a:sysClr>
          </a:solidFill>
        </a:ln>
        <a:effectLst/>
      </c:spPr>
    </c:plotArea>
    <c:legend>
      <c:legendPos val="b"/>
      <c:layout>
        <c:manualLayout>
          <c:xMode val="edge"/>
          <c:yMode val="edge"/>
          <c:x val="0.20194025327963031"/>
          <c:y val="0.93697849335997174"/>
          <c:w val="0.60253342760823725"/>
          <c:h val="6.302150664002820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r>
              <a:rPr lang="en-US" sz="2400" b="1" dirty="0">
                <a:solidFill>
                  <a:schemeClr val="accent1">
                    <a:lumMod val="50000"/>
                  </a:schemeClr>
                </a:solidFill>
              </a:rPr>
              <a:t>Upland - </a:t>
            </a:r>
            <a:r>
              <a:rPr lang="en-US" sz="2400" b="1" dirty="0" smtClean="0">
                <a:solidFill>
                  <a:schemeClr val="accent1">
                    <a:lumMod val="50000"/>
                  </a:schemeClr>
                </a:solidFill>
              </a:rPr>
              <a:t>acres </a:t>
            </a:r>
            <a:r>
              <a:rPr lang="en-US" sz="2400" b="1" dirty="0">
                <a:solidFill>
                  <a:schemeClr val="accent1">
                    <a:lumMod val="50000"/>
                  </a:schemeClr>
                </a:solidFill>
              </a:rPr>
              <a:t>above mean higher high water</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'[Tides to Storms tables.xlsx]Sheet2'!$B$38</c:f>
              <c:strCache>
                <c:ptCount val="1"/>
                <c:pt idx="0">
                  <c:v>SLR + 1.7 feet</c:v>
                </c:pt>
              </c:strCache>
            </c:strRef>
          </c:tx>
          <c:spPr>
            <a:solidFill>
              <a:schemeClr val="accent1"/>
            </a:solidFill>
            <a:ln>
              <a:noFill/>
            </a:ln>
            <a:effectLst/>
          </c:spPr>
          <c:invertIfNegative val="0"/>
          <c:cat>
            <c:strRef>
              <c:f>'[Tides to Storms tables.xlsx]Sheet2'!$A$39:$A$45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tables.xlsx]Sheet2'!$B$39:$B$45</c:f>
              <c:numCache>
                <c:formatCode>General</c:formatCode>
                <c:ptCount val="7"/>
                <c:pt idx="0">
                  <c:v>319.39999999999998</c:v>
                </c:pt>
                <c:pt idx="1">
                  <c:v>121.3</c:v>
                </c:pt>
                <c:pt idx="2">
                  <c:v>33.6</c:v>
                </c:pt>
                <c:pt idx="3">
                  <c:v>67.8</c:v>
                </c:pt>
                <c:pt idx="4">
                  <c:v>104.5</c:v>
                </c:pt>
                <c:pt idx="5">
                  <c:v>567.70000000000005</c:v>
                </c:pt>
                <c:pt idx="6">
                  <c:v>270.39999999999998</c:v>
                </c:pt>
              </c:numCache>
            </c:numRef>
          </c:val>
        </c:ser>
        <c:ser>
          <c:idx val="1"/>
          <c:order val="1"/>
          <c:tx>
            <c:strRef>
              <c:f>'[Tides to Storms tables.xlsx]Sheet2'!$C$38</c:f>
              <c:strCache>
                <c:ptCount val="1"/>
                <c:pt idx="0">
                  <c:v>SLR + 4.0 feet</c:v>
                </c:pt>
              </c:strCache>
            </c:strRef>
          </c:tx>
          <c:spPr>
            <a:solidFill>
              <a:schemeClr val="accent2"/>
            </a:solidFill>
            <a:ln>
              <a:noFill/>
            </a:ln>
            <a:effectLst/>
          </c:spPr>
          <c:invertIfNegative val="0"/>
          <c:cat>
            <c:strRef>
              <c:f>'[Tides to Storms tables.xlsx]Sheet2'!$A$39:$A$45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tables.xlsx]Sheet2'!$C$39:$C$45</c:f>
              <c:numCache>
                <c:formatCode>General</c:formatCode>
                <c:ptCount val="7"/>
                <c:pt idx="0">
                  <c:v>632.29999999999995</c:v>
                </c:pt>
                <c:pt idx="1">
                  <c:v>187.4</c:v>
                </c:pt>
                <c:pt idx="2">
                  <c:v>64.5</c:v>
                </c:pt>
                <c:pt idx="3">
                  <c:v>135.30000000000001</c:v>
                </c:pt>
                <c:pt idx="4">
                  <c:v>197.3</c:v>
                </c:pt>
                <c:pt idx="5">
                  <c:v>945.8</c:v>
                </c:pt>
                <c:pt idx="6">
                  <c:v>439.7</c:v>
                </c:pt>
              </c:numCache>
            </c:numRef>
          </c:val>
        </c:ser>
        <c:ser>
          <c:idx val="2"/>
          <c:order val="2"/>
          <c:tx>
            <c:strRef>
              <c:f>'[Tides to Storms tables.xlsx]Sheet2'!$D$38</c:f>
              <c:strCache>
                <c:ptCount val="1"/>
                <c:pt idx="0">
                  <c:v>SLR +6.3 feet</c:v>
                </c:pt>
              </c:strCache>
            </c:strRef>
          </c:tx>
          <c:spPr>
            <a:solidFill>
              <a:schemeClr val="accent3"/>
            </a:solidFill>
            <a:ln>
              <a:noFill/>
            </a:ln>
            <a:effectLst/>
          </c:spPr>
          <c:invertIfNegative val="0"/>
          <c:cat>
            <c:strRef>
              <c:f>'[Tides to Storms tables.xlsx]Sheet2'!$A$39:$A$45</c:f>
              <c:strCache>
                <c:ptCount val="7"/>
                <c:pt idx="0">
                  <c:v>   Hampton</c:v>
                </c:pt>
                <c:pt idx="1">
                  <c:v>   Hampton Falls</c:v>
                </c:pt>
                <c:pt idx="2">
                  <c:v>   New Castle</c:v>
                </c:pt>
                <c:pt idx="3">
                  <c:v>   North Hampton</c:v>
                </c:pt>
                <c:pt idx="4">
                  <c:v>   Portsmouth</c:v>
                </c:pt>
                <c:pt idx="5">
                  <c:v>   Rye</c:v>
                </c:pt>
                <c:pt idx="6">
                  <c:v>   Seabrook</c:v>
                </c:pt>
              </c:strCache>
            </c:strRef>
          </c:cat>
          <c:val>
            <c:numRef>
              <c:f>'[Tides to Storms tables.xlsx]Sheet2'!$D$39:$D$45</c:f>
              <c:numCache>
                <c:formatCode>General</c:formatCode>
                <c:ptCount val="7"/>
                <c:pt idx="0">
                  <c:v>897.8</c:v>
                </c:pt>
                <c:pt idx="1">
                  <c:v>252.3</c:v>
                </c:pt>
                <c:pt idx="2">
                  <c:v>96.4</c:v>
                </c:pt>
                <c:pt idx="3">
                  <c:v>215.9</c:v>
                </c:pt>
                <c:pt idx="4">
                  <c:v>313.89999999999998</c:v>
                </c:pt>
                <c:pt idx="5" formatCode="#,##0.00">
                  <c:v>1223.7</c:v>
                </c:pt>
                <c:pt idx="6">
                  <c:v>613.6</c:v>
                </c:pt>
              </c:numCache>
            </c:numRef>
          </c:val>
        </c:ser>
        <c:dLbls>
          <c:showLegendKey val="0"/>
          <c:showVal val="0"/>
          <c:showCatName val="0"/>
          <c:showSerName val="0"/>
          <c:showPercent val="0"/>
          <c:showBubbleSize val="0"/>
        </c:dLbls>
        <c:gapWidth val="219"/>
        <c:overlap val="-27"/>
        <c:axId val="254969256"/>
        <c:axId val="254966512"/>
      </c:barChart>
      <c:catAx>
        <c:axId val="254969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4966512"/>
        <c:crosses val="autoZero"/>
        <c:auto val="1"/>
        <c:lblAlgn val="ctr"/>
        <c:lblOffset val="100"/>
        <c:noMultiLvlLbl val="0"/>
      </c:catAx>
      <c:valAx>
        <c:axId val="254966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969256"/>
        <c:crosses val="autoZero"/>
        <c:crossBetween val="between"/>
      </c:valAx>
      <c:spPr>
        <a:noFill/>
        <a:ln w="19050">
          <a:solidFill>
            <a:sysClr val="window" lastClr="FFFFFF">
              <a:lumMod val="75000"/>
            </a:sysClr>
          </a:solidFill>
        </a:ln>
        <a:effectLst/>
      </c:spPr>
    </c:plotArea>
    <c:legend>
      <c:legendPos val="b"/>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r>
              <a:rPr lang="en-US" sz="2400" b="1">
                <a:solidFill>
                  <a:schemeClr val="accent1">
                    <a:lumMod val="50000"/>
                  </a:schemeClr>
                </a:solidFill>
              </a:rPr>
              <a:t>Municipal Zoning Districts (acres)</a:t>
            </a:r>
          </a:p>
        </c:rich>
      </c:tx>
      <c:layout/>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'[Tides to Storms tables.xlsx]Sheet2'!$B$101</c:f>
              <c:strCache>
                <c:ptCount val="1"/>
                <c:pt idx="0">
                  <c:v>SLR + 1.7 feet</c:v>
                </c:pt>
              </c:strCache>
            </c:strRef>
          </c:tx>
          <c:spPr>
            <a:solidFill>
              <a:schemeClr val="accent1"/>
            </a:solidFill>
            <a:ln>
              <a:noFill/>
            </a:ln>
            <a:effectLst/>
          </c:spPr>
          <c:invertIfNegative val="0"/>
          <c:cat>
            <c:strRef>
              <c:f>'[Tides to Storms tables.xlsx]Sheet2'!$A$102:$A$108</c:f>
              <c:strCache>
                <c:ptCount val="7"/>
                <c:pt idx="0">
                  <c:v>Commercial</c:v>
                </c:pt>
                <c:pt idx="1">
                  <c:v>Industrial</c:v>
                </c:pt>
                <c:pt idx="2">
                  <c:v>Mixed Urban</c:v>
                </c:pt>
                <c:pt idx="3">
                  <c:v>Public/Institutional</c:v>
                </c:pt>
                <c:pt idx="4">
                  <c:v>Residential - High Density</c:v>
                </c:pt>
                <c:pt idx="5">
                  <c:v>Residential - Med Density</c:v>
                </c:pt>
                <c:pt idx="6">
                  <c:v>Residential - Low Density</c:v>
                </c:pt>
              </c:strCache>
            </c:strRef>
          </c:cat>
          <c:val>
            <c:numRef>
              <c:f>'[Tides to Storms tables.xlsx]Sheet2'!$B$102:$B$108</c:f>
              <c:numCache>
                <c:formatCode>General</c:formatCode>
                <c:ptCount val="7"/>
                <c:pt idx="0">
                  <c:v>54.8</c:v>
                </c:pt>
                <c:pt idx="1">
                  <c:v>83.7</c:v>
                </c:pt>
                <c:pt idx="2">
                  <c:v>26.2</c:v>
                </c:pt>
                <c:pt idx="3">
                  <c:v>572.20000000000005</c:v>
                </c:pt>
                <c:pt idx="4">
                  <c:v>47</c:v>
                </c:pt>
                <c:pt idx="5">
                  <c:v>217.9</c:v>
                </c:pt>
                <c:pt idx="6">
                  <c:v>518.4</c:v>
                </c:pt>
              </c:numCache>
            </c:numRef>
          </c:val>
        </c:ser>
        <c:ser>
          <c:idx val="1"/>
          <c:order val="1"/>
          <c:tx>
            <c:strRef>
              <c:f>'[Tides to Storms tables.xlsx]Sheet2'!$C$101</c:f>
              <c:strCache>
                <c:ptCount val="1"/>
                <c:pt idx="0">
                  <c:v>SLR + 4.0 feet</c:v>
                </c:pt>
              </c:strCache>
            </c:strRef>
          </c:tx>
          <c:spPr>
            <a:solidFill>
              <a:schemeClr val="accent2"/>
            </a:solidFill>
            <a:ln>
              <a:noFill/>
            </a:ln>
            <a:effectLst/>
          </c:spPr>
          <c:invertIfNegative val="0"/>
          <c:cat>
            <c:strRef>
              <c:f>'[Tides to Storms tables.xlsx]Sheet2'!$A$102:$A$108</c:f>
              <c:strCache>
                <c:ptCount val="7"/>
                <c:pt idx="0">
                  <c:v>Commercial</c:v>
                </c:pt>
                <c:pt idx="1">
                  <c:v>Industrial</c:v>
                </c:pt>
                <c:pt idx="2">
                  <c:v>Mixed Urban</c:v>
                </c:pt>
                <c:pt idx="3">
                  <c:v>Public/Institutional</c:v>
                </c:pt>
                <c:pt idx="4">
                  <c:v>Residential - High Density</c:v>
                </c:pt>
                <c:pt idx="5">
                  <c:v>Residential - Med Density</c:v>
                </c:pt>
                <c:pt idx="6">
                  <c:v>Residential - Low Density</c:v>
                </c:pt>
              </c:strCache>
            </c:strRef>
          </c:cat>
          <c:val>
            <c:numRef>
              <c:f>'[Tides to Storms tables.xlsx]Sheet2'!$C$102:$C$108</c:f>
              <c:numCache>
                <c:formatCode>General</c:formatCode>
                <c:ptCount val="7"/>
                <c:pt idx="0">
                  <c:v>151.9</c:v>
                </c:pt>
                <c:pt idx="1">
                  <c:v>172.9</c:v>
                </c:pt>
                <c:pt idx="2">
                  <c:v>47.3</c:v>
                </c:pt>
                <c:pt idx="3">
                  <c:v>794.1</c:v>
                </c:pt>
                <c:pt idx="4">
                  <c:v>100.9</c:v>
                </c:pt>
                <c:pt idx="5">
                  <c:v>404.2</c:v>
                </c:pt>
                <c:pt idx="6">
                  <c:v>996.7</c:v>
                </c:pt>
              </c:numCache>
            </c:numRef>
          </c:val>
        </c:ser>
        <c:ser>
          <c:idx val="2"/>
          <c:order val="2"/>
          <c:tx>
            <c:strRef>
              <c:f>'[Tides to Storms tables.xlsx]Sheet2'!$D$101</c:f>
              <c:strCache>
                <c:ptCount val="1"/>
                <c:pt idx="0">
                  <c:v>SLR +6.3 feet</c:v>
                </c:pt>
              </c:strCache>
            </c:strRef>
          </c:tx>
          <c:spPr>
            <a:solidFill>
              <a:schemeClr val="accent3"/>
            </a:solidFill>
            <a:ln>
              <a:noFill/>
            </a:ln>
            <a:effectLst/>
          </c:spPr>
          <c:invertIfNegative val="0"/>
          <c:cat>
            <c:strRef>
              <c:f>'[Tides to Storms tables.xlsx]Sheet2'!$A$102:$A$108</c:f>
              <c:strCache>
                <c:ptCount val="7"/>
                <c:pt idx="0">
                  <c:v>Commercial</c:v>
                </c:pt>
                <c:pt idx="1">
                  <c:v>Industrial</c:v>
                </c:pt>
                <c:pt idx="2">
                  <c:v>Mixed Urban</c:v>
                </c:pt>
                <c:pt idx="3">
                  <c:v>Public/Institutional</c:v>
                </c:pt>
                <c:pt idx="4">
                  <c:v>Residential - High Density</c:v>
                </c:pt>
                <c:pt idx="5">
                  <c:v>Residential - Med Density</c:v>
                </c:pt>
                <c:pt idx="6">
                  <c:v>Residential - Low Density</c:v>
                </c:pt>
              </c:strCache>
            </c:strRef>
          </c:cat>
          <c:val>
            <c:numRef>
              <c:f>'[Tides to Storms tables.xlsx]Sheet2'!$D$102:$D$108</c:f>
              <c:numCache>
                <c:formatCode>General</c:formatCode>
                <c:ptCount val="7"/>
                <c:pt idx="0">
                  <c:v>230.2</c:v>
                </c:pt>
                <c:pt idx="1">
                  <c:v>226.5</c:v>
                </c:pt>
                <c:pt idx="2">
                  <c:v>89.1</c:v>
                </c:pt>
                <c:pt idx="3">
                  <c:v>913.2</c:v>
                </c:pt>
                <c:pt idx="4">
                  <c:v>141.19999999999999</c:v>
                </c:pt>
                <c:pt idx="5">
                  <c:v>573.6</c:v>
                </c:pt>
                <c:pt idx="6" formatCode="#,##0.00">
                  <c:v>1470.5</c:v>
                </c:pt>
              </c:numCache>
            </c:numRef>
          </c:val>
        </c:ser>
        <c:dLbls>
          <c:showLegendKey val="0"/>
          <c:showVal val="0"/>
          <c:showCatName val="0"/>
          <c:showSerName val="0"/>
          <c:showPercent val="0"/>
          <c:showBubbleSize val="0"/>
        </c:dLbls>
        <c:gapWidth val="219"/>
        <c:overlap val="-27"/>
        <c:axId val="254961808"/>
        <c:axId val="254967296"/>
      </c:barChart>
      <c:catAx>
        <c:axId val="25496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54967296"/>
        <c:crosses val="autoZero"/>
        <c:auto val="1"/>
        <c:lblAlgn val="ctr"/>
        <c:lblOffset val="100"/>
        <c:noMultiLvlLbl val="0"/>
      </c:catAx>
      <c:valAx>
        <c:axId val="2549672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54961808"/>
        <c:crosses val="autoZero"/>
        <c:crossBetween val="between"/>
      </c:valAx>
      <c:spPr>
        <a:noFill/>
        <a:ln>
          <a:noFill/>
        </a:ln>
        <a:effectLst/>
      </c:spPr>
    </c:plotArea>
    <c:legend>
      <c:legendPos val="b"/>
      <c:layout>
        <c:manualLayout>
          <c:xMode val="edge"/>
          <c:yMode val="edge"/>
          <c:x val="0.20508364608629528"/>
          <c:y val="0.93790874331735008"/>
          <c:w val="0.59294797262491716"/>
          <c:h val="6.209125668264989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853D19BC-C3CF-4FB5-83EF-2B3FE0DA1933}" type="datetimeFigureOut">
              <a:rPr lang="en-US" smtClean="0"/>
              <a:pPr/>
              <a:t>12/4/2015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CBCFD4F-1AC3-4DE3-9B07-24A2BB6D70EB}" type="slidenum">
              <a:rPr lang="en-US" smtClean="0"/>
              <a:pPr/>
              <a:t>‹#›</a:t>
            </a:fld>
            <a:endParaRPr lang="en-US"/>
          </a:p>
        </p:txBody>
      </p:sp>
    </p:spTree>
    <p:extLst>
      <p:ext uri="{BB962C8B-B14F-4D97-AF65-F5344CB8AC3E}">
        <p14:creationId xmlns:p14="http://schemas.microsoft.com/office/powerpoint/2010/main" val="11734885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175F363-1E6F-4563-8ED6-AB3C9D2D59C5}" type="datetimeFigureOut">
              <a:rPr lang="en-US" smtClean="0"/>
              <a:pPr/>
              <a:t>12/4/2015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5C72276D-25E2-48AB-BB6B-6B30CF816BB1}" type="slidenum">
              <a:rPr lang="en-US" smtClean="0"/>
              <a:pPr/>
              <a:t>‹#›</a:t>
            </a:fld>
            <a:endParaRPr lang="en-US"/>
          </a:p>
        </p:txBody>
      </p:sp>
    </p:spTree>
    <p:extLst>
      <p:ext uri="{BB962C8B-B14F-4D97-AF65-F5344CB8AC3E}">
        <p14:creationId xmlns:p14="http://schemas.microsoft.com/office/powerpoint/2010/main" val="246549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72276D-25E2-48AB-BB6B-6B30CF816BB1}" type="slidenum">
              <a:rPr lang="en-US" smtClean="0"/>
              <a:pPr/>
              <a:t>1</a:t>
            </a:fld>
            <a:endParaRPr lang="en-US"/>
          </a:p>
        </p:txBody>
      </p:sp>
    </p:spTree>
    <p:extLst>
      <p:ext uri="{BB962C8B-B14F-4D97-AF65-F5344CB8AC3E}">
        <p14:creationId xmlns:p14="http://schemas.microsoft.com/office/powerpoint/2010/main" val="3416100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10</a:t>
            </a:fld>
            <a:endParaRPr lang="en-US"/>
          </a:p>
        </p:txBody>
      </p:sp>
    </p:spTree>
    <p:extLst>
      <p:ext uri="{BB962C8B-B14F-4D97-AF65-F5344CB8AC3E}">
        <p14:creationId xmlns:p14="http://schemas.microsoft.com/office/powerpoint/2010/main" val="391636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11</a:t>
            </a:fld>
            <a:endParaRPr lang="en-US"/>
          </a:p>
        </p:txBody>
      </p:sp>
    </p:spTree>
    <p:extLst>
      <p:ext uri="{BB962C8B-B14F-4D97-AF65-F5344CB8AC3E}">
        <p14:creationId xmlns:p14="http://schemas.microsoft.com/office/powerpoint/2010/main" val="2877889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12</a:t>
            </a:fld>
            <a:endParaRPr lang="en-US"/>
          </a:p>
        </p:txBody>
      </p:sp>
    </p:spTree>
    <p:extLst>
      <p:ext uri="{BB962C8B-B14F-4D97-AF65-F5344CB8AC3E}">
        <p14:creationId xmlns:p14="http://schemas.microsoft.com/office/powerpoint/2010/main" val="3368311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13</a:t>
            </a:fld>
            <a:endParaRPr lang="en-US"/>
          </a:p>
        </p:txBody>
      </p:sp>
    </p:spTree>
    <p:extLst>
      <p:ext uri="{BB962C8B-B14F-4D97-AF65-F5344CB8AC3E}">
        <p14:creationId xmlns:p14="http://schemas.microsoft.com/office/powerpoint/2010/main" val="3018256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2</a:t>
            </a:fld>
            <a:endParaRPr lang="en-US"/>
          </a:p>
        </p:txBody>
      </p:sp>
    </p:spTree>
    <p:extLst>
      <p:ext uri="{BB962C8B-B14F-4D97-AF65-F5344CB8AC3E}">
        <p14:creationId xmlns:p14="http://schemas.microsoft.com/office/powerpoint/2010/main" val="2093517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3</a:t>
            </a:fld>
            <a:endParaRPr lang="en-US"/>
          </a:p>
        </p:txBody>
      </p:sp>
    </p:spTree>
    <p:extLst>
      <p:ext uri="{BB962C8B-B14F-4D97-AF65-F5344CB8AC3E}">
        <p14:creationId xmlns:p14="http://schemas.microsoft.com/office/powerpoint/2010/main" val="1516875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4</a:t>
            </a:fld>
            <a:endParaRPr lang="en-US"/>
          </a:p>
        </p:txBody>
      </p:sp>
    </p:spTree>
    <p:extLst>
      <p:ext uri="{BB962C8B-B14F-4D97-AF65-F5344CB8AC3E}">
        <p14:creationId xmlns:p14="http://schemas.microsoft.com/office/powerpoint/2010/main" val="309417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5</a:t>
            </a:fld>
            <a:endParaRPr lang="en-US"/>
          </a:p>
        </p:txBody>
      </p:sp>
    </p:spTree>
    <p:extLst>
      <p:ext uri="{BB962C8B-B14F-4D97-AF65-F5344CB8AC3E}">
        <p14:creationId xmlns:p14="http://schemas.microsoft.com/office/powerpoint/2010/main" val="236855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3 SLR scenarios used in the</a:t>
            </a:r>
            <a:r>
              <a:rPr lang="en-US" baseline="0" dirty="0" smtClean="0"/>
              <a:t> assessment</a:t>
            </a:r>
            <a:r>
              <a:rPr lang="en-US" dirty="0" smtClean="0"/>
              <a:t> are</a:t>
            </a:r>
            <a:r>
              <a:rPr lang="en-US" baseline="0" dirty="0" smtClean="0"/>
              <a:t> contained roughly within the existing 100-year floodplain. </a:t>
            </a:r>
          </a:p>
          <a:p>
            <a:endParaRPr lang="en-US" baseline="0" dirty="0" smtClean="0"/>
          </a:p>
          <a:p>
            <a:r>
              <a:rPr lang="en-US" baseline="0" dirty="0" smtClean="0"/>
              <a:t>Creating more resilient systems and development within the existing 100+500-year floodplains will lessen the impacts from long term SLR. </a:t>
            </a:r>
          </a:p>
          <a:p>
            <a:endParaRPr lang="en-US" baseline="0" dirty="0" smtClean="0"/>
          </a:p>
          <a:p>
            <a:r>
              <a:rPr lang="en-US" baseline="0" dirty="0" smtClean="0"/>
              <a:t>Managing for SLR is different than managing for storm surge which is an infrequent event. SLR will create diffuse flooding across the landscape from the twice daily tide where managing storm flooding focuses typically on flood/storm proofing of structures. </a:t>
            </a:r>
            <a:endParaRPr lang="en-US" dirty="0"/>
          </a:p>
        </p:txBody>
      </p:sp>
      <p:sp>
        <p:nvSpPr>
          <p:cNvPr id="4" name="Slide Number Placeholder 3"/>
          <p:cNvSpPr>
            <a:spLocks noGrp="1"/>
          </p:cNvSpPr>
          <p:nvPr>
            <p:ph type="sldNum" sz="quarter" idx="10"/>
          </p:nvPr>
        </p:nvSpPr>
        <p:spPr/>
        <p:txBody>
          <a:bodyPr/>
          <a:lstStyle/>
          <a:p>
            <a:fld id="{5C72276D-25E2-48AB-BB6B-6B30CF816BB1}" type="slidenum">
              <a:rPr lang="en-US" smtClean="0"/>
              <a:pPr/>
              <a:t>6</a:t>
            </a:fld>
            <a:endParaRPr lang="en-US"/>
          </a:p>
        </p:txBody>
      </p:sp>
    </p:spTree>
    <p:extLst>
      <p:ext uri="{BB962C8B-B14F-4D97-AF65-F5344CB8AC3E}">
        <p14:creationId xmlns:p14="http://schemas.microsoft.com/office/powerpoint/2010/main" val="1685717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when we look at the effects of SLR on the 100+500-year</a:t>
            </a:r>
            <a:r>
              <a:rPr lang="en-US" baseline="0" dirty="0" smtClean="0"/>
              <a:t> floodplains</a:t>
            </a:r>
            <a:r>
              <a:rPr lang="en-US" dirty="0" smtClean="0"/>
              <a:t> – the result</a:t>
            </a:r>
            <a:r>
              <a:rPr lang="en-US" baseline="0" dirty="0" smtClean="0"/>
              <a:t> is</a:t>
            </a:r>
            <a:r>
              <a:rPr lang="en-US" dirty="0" smtClean="0"/>
              <a:t> expansion of the floodplain</a:t>
            </a:r>
            <a:r>
              <a:rPr lang="en-US" baseline="0" dirty="0" smtClean="0"/>
              <a:t> over time. </a:t>
            </a:r>
          </a:p>
          <a:p>
            <a:endParaRPr lang="en-US" baseline="0" dirty="0" smtClean="0"/>
          </a:p>
          <a:p>
            <a:r>
              <a:rPr lang="en-US" baseline="0" dirty="0" smtClean="0"/>
              <a:t>This has  implications about how best to manage infrastructure and the developed landscape within areas outside the current 100-year floodplain that are susceptible to flooding. </a:t>
            </a:r>
          </a:p>
          <a:p>
            <a:endParaRPr lang="en-US" baseline="0" dirty="0" smtClean="0"/>
          </a:p>
          <a:p>
            <a:r>
              <a:rPr lang="en-US" baseline="0" dirty="0" smtClean="0"/>
              <a:t>For Example:  Adopting strategies such as expanded coastal buffers and setbacks, and protecting areas for wetland and marsh migration can help maintain adequate flood storage to protect against sea level rise and storm flooding.</a:t>
            </a:r>
            <a:endParaRPr lang="en-US" dirty="0"/>
          </a:p>
        </p:txBody>
      </p:sp>
      <p:sp>
        <p:nvSpPr>
          <p:cNvPr id="4" name="Slide Number Placeholder 3"/>
          <p:cNvSpPr>
            <a:spLocks noGrp="1"/>
          </p:cNvSpPr>
          <p:nvPr>
            <p:ph type="sldNum" sz="quarter" idx="10"/>
          </p:nvPr>
        </p:nvSpPr>
        <p:spPr/>
        <p:txBody>
          <a:bodyPr/>
          <a:lstStyle/>
          <a:p>
            <a:fld id="{5C72276D-25E2-48AB-BB6B-6B30CF816BB1}" type="slidenum">
              <a:rPr lang="en-US" smtClean="0"/>
              <a:pPr/>
              <a:t>7</a:t>
            </a:fld>
            <a:endParaRPr lang="en-US"/>
          </a:p>
        </p:txBody>
      </p:sp>
    </p:spTree>
    <p:extLst>
      <p:ext uri="{BB962C8B-B14F-4D97-AF65-F5344CB8AC3E}">
        <p14:creationId xmlns:p14="http://schemas.microsoft.com/office/powerpoint/2010/main" val="403497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8</a:t>
            </a:fld>
            <a:endParaRPr lang="en-US"/>
          </a:p>
        </p:txBody>
      </p:sp>
    </p:spTree>
    <p:extLst>
      <p:ext uri="{BB962C8B-B14F-4D97-AF65-F5344CB8AC3E}">
        <p14:creationId xmlns:p14="http://schemas.microsoft.com/office/powerpoint/2010/main" val="409496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72276D-25E2-48AB-BB6B-6B30CF816BB1}" type="slidenum">
              <a:rPr lang="en-US" smtClean="0"/>
              <a:pPr/>
              <a:t>9</a:t>
            </a:fld>
            <a:endParaRPr lang="en-US"/>
          </a:p>
        </p:txBody>
      </p:sp>
    </p:spTree>
    <p:extLst>
      <p:ext uri="{BB962C8B-B14F-4D97-AF65-F5344CB8AC3E}">
        <p14:creationId xmlns:p14="http://schemas.microsoft.com/office/powerpoint/2010/main" val="4094563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377BC0-6675-4496-B9C2-DC47B412FCEB}"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95202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77BC0-6675-4496-B9C2-DC47B412FCEB}"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1055646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77BC0-6675-4496-B9C2-DC47B412FCEB}"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410182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77BC0-6675-4496-B9C2-DC47B412FCEB}"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1063217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377BC0-6675-4496-B9C2-DC47B412FCEB}" type="datetimeFigureOut">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3004828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377BC0-6675-4496-B9C2-DC47B412FCEB}"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249760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377BC0-6675-4496-B9C2-DC47B412FCEB}" type="datetimeFigureOut">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283511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377BC0-6675-4496-B9C2-DC47B412FCEB}" type="datetimeFigureOut">
              <a:rPr lang="en-US" smtClean="0"/>
              <a:pPr/>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417685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377BC0-6675-4496-B9C2-DC47B412FCEB}" type="datetimeFigureOut">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4086729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77BC0-6675-4496-B9C2-DC47B412FCEB}"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165601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377BC0-6675-4496-B9C2-DC47B412FCEB}" type="datetimeFigureOut">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89E2C-61D7-44D8-8543-0875D655F232}" type="slidenum">
              <a:rPr lang="en-US" smtClean="0"/>
              <a:pPr/>
              <a:t>‹#›</a:t>
            </a:fld>
            <a:endParaRPr lang="en-US"/>
          </a:p>
        </p:txBody>
      </p:sp>
    </p:spTree>
    <p:extLst>
      <p:ext uri="{BB962C8B-B14F-4D97-AF65-F5344CB8AC3E}">
        <p14:creationId xmlns:p14="http://schemas.microsoft.com/office/powerpoint/2010/main" val="3783642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77BC0-6675-4496-B9C2-DC47B412FCEB}" type="datetimeFigureOut">
              <a:rPr lang="en-US" smtClean="0"/>
              <a:pPr/>
              <a:t>12/4/2015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89E2C-61D7-44D8-8543-0875D655F232}" type="slidenum">
              <a:rPr lang="en-US" smtClean="0"/>
              <a:pPr/>
              <a:t>‹#›</a:t>
            </a:fld>
            <a:endParaRPr lang="en-US"/>
          </a:p>
        </p:txBody>
      </p:sp>
    </p:spTree>
    <p:extLst>
      <p:ext uri="{BB962C8B-B14F-4D97-AF65-F5344CB8AC3E}">
        <p14:creationId xmlns:p14="http://schemas.microsoft.com/office/powerpoint/2010/main" val="2836068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rpc-nh.org/Tides_to_Storms.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2315964"/>
            <a:ext cx="6172200" cy="707886"/>
          </a:xfrm>
          <a:prstGeom prst="rect">
            <a:avLst/>
          </a:prstGeom>
          <a:solidFill>
            <a:srgbClr val="33AF8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800"/>
              </a:spcBef>
            </a:pPr>
            <a:endParaRPr lang="en-US" sz="400" b="1" dirty="0" smtClean="0"/>
          </a:p>
          <a:p>
            <a:r>
              <a:rPr lang="en-US" sz="1600" b="1" dirty="0" smtClean="0">
                <a:solidFill>
                  <a:schemeClr val="bg1"/>
                </a:solidFill>
              </a:rPr>
              <a:t>Assessing the Risk and Vulnerability </a:t>
            </a:r>
            <a:r>
              <a:rPr lang="en-US" sz="1600" b="1" dirty="0">
                <a:solidFill>
                  <a:schemeClr val="bg1"/>
                </a:solidFill>
              </a:rPr>
              <a:t>o</a:t>
            </a:r>
            <a:r>
              <a:rPr lang="en-US" sz="1600" b="1" dirty="0" smtClean="0">
                <a:solidFill>
                  <a:schemeClr val="bg1"/>
                </a:solidFill>
              </a:rPr>
              <a:t>f NH Coastal Communities to</a:t>
            </a:r>
          </a:p>
          <a:p>
            <a:r>
              <a:rPr lang="en-US" sz="1600" b="1" dirty="0" smtClean="0">
                <a:solidFill>
                  <a:schemeClr val="bg1"/>
                </a:solidFill>
              </a:rPr>
              <a:t>Sea Level Rise and Storm Surge</a:t>
            </a:r>
          </a:p>
          <a:p>
            <a:pPr>
              <a:spcAft>
                <a:spcPts val="1800"/>
              </a:spcAft>
            </a:pPr>
            <a:endParaRPr lang="en-US" sz="400" dirty="0"/>
          </a:p>
        </p:txBody>
      </p:sp>
      <p:sp>
        <p:nvSpPr>
          <p:cNvPr id="5" name="Rectangle 4"/>
          <p:cNvSpPr/>
          <p:nvPr/>
        </p:nvSpPr>
        <p:spPr>
          <a:xfrm>
            <a:off x="2971800" y="238125"/>
            <a:ext cx="6172200" cy="1754326"/>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b="1" dirty="0" smtClean="0">
                <a:solidFill>
                  <a:schemeClr val="bg1"/>
                </a:solidFill>
              </a:rPr>
              <a:t>FROM TIDES TO STORMS: PREPARING FOR NEW HAMPSHIRE’S FUTURE COAST</a:t>
            </a:r>
            <a:endParaRPr lang="en-US" sz="3600" dirty="0" smtClean="0">
              <a:solidFill>
                <a:schemeClr val="bg1"/>
              </a:solidFill>
            </a:endParaRPr>
          </a:p>
        </p:txBody>
      </p:sp>
      <p:sp>
        <p:nvSpPr>
          <p:cNvPr id="6" name="TextBox 5"/>
          <p:cNvSpPr txBox="1"/>
          <p:nvPr/>
        </p:nvSpPr>
        <p:spPr>
          <a:xfrm>
            <a:off x="2971800" y="2016234"/>
            <a:ext cx="5867400" cy="2997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i="1" dirty="0" smtClean="0">
                <a:solidFill>
                  <a:schemeClr val="accent5">
                    <a:lumMod val="50000"/>
                  </a:schemeClr>
                </a:solidFill>
              </a:rPr>
              <a:t>Seabrook - Hampton Falls – Hampton - North Hampton – Rye - New Castle - Portsmouth</a:t>
            </a:r>
            <a:endParaRPr lang="en-US" sz="1200" b="1" i="1" dirty="0">
              <a:solidFill>
                <a:schemeClr val="accent5">
                  <a:lumMod val="50000"/>
                </a:schemeClr>
              </a:solidFill>
            </a:endParaRPr>
          </a:p>
        </p:txBody>
      </p:sp>
      <p:sp>
        <p:nvSpPr>
          <p:cNvPr id="9" name="TextBox 8"/>
          <p:cNvSpPr txBox="1"/>
          <p:nvPr/>
        </p:nvSpPr>
        <p:spPr>
          <a:xfrm>
            <a:off x="1243782" y="5186634"/>
            <a:ext cx="3252018" cy="713159"/>
          </a:xfrm>
          <a:prstGeom prst="rect">
            <a:avLst/>
          </a:prstGeom>
          <a:noFill/>
        </p:spPr>
        <p:txBody>
          <a:bodyPr wrap="square" lIns="96661" tIns="48331" rIns="96661" bIns="48331" rtlCol="0">
            <a:spAutoFit/>
          </a:bodyPr>
          <a:lstStyle/>
          <a:p>
            <a:r>
              <a:rPr lang="en-US" sz="1000" dirty="0">
                <a:solidFill>
                  <a:schemeClr val="tx1">
                    <a:lumMod val="75000"/>
                    <a:lumOff val="25000"/>
                  </a:schemeClr>
                </a:solidFill>
                <a:latin typeface="Arial Unicode MS" pitchFamily="34" charset="-128"/>
                <a:ea typeface="Arial Unicode MS" pitchFamily="34" charset="-128"/>
                <a:cs typeface="Arial Unicode MS" pitchFamily="34" charset="-128"/>
              </a:rPr>
              <a:t>This project is funded by New Hampshire Homeland Security and Emergency Management (HSEM) through a Pre-Disaster Mitigation Grant from the Federal Emergency Management Agency (FEMA</a:t>
            </a:r>
            <a:r>
              <a:rPr lang="en-US" sz="1000" dirty="0" smtClean="0">
                <a:solidFill>
                  <a:schemeClr val="tx1">
                    <a:lumMod val="75000"/>
                    <a:lumOff val="25000"/>
                  </a:schemeClr>
                </a:solidFill>
                <a:latin typeface="Arial Unicode MS" pitchFamily="34" charset="-128"/>
                <a:ea typeface="Arial Unicode MS" pitchFamily="34" charset="-128"/>
                <a:cs typeface="Arial Unicode MS" pitchFamily="34" charset="-128"/>
              </a:rPr>
              <a:t>).</a:t>
            </a:r>
            <a:endParaRPr lang="en-US" sz="1000" dirty="0">
              <a:solidFill>
                <a:schemeClr val="tx1">
                  <a:lumMod val="75000"/>
                  <a:lumOff val="25000"/>
                </a:schemeClr>
              </a:solidFill>
              <a:latin typeface="Arial Unicode MS" pitchFamily="34" charset="-128"/>
              <a:ea typeface="Arial Unicode MS" pitchFamily="34" charset="-128"/>
              <a:cs typeface="Arial Unicode MS" pitchFamily="34" charset="-128"/>
            </a:endParaRPr>
          </a:p>
        </p:txBody>
      </p:sp>
      <p:pic>
        <p:nvPicPr>
          <p:cNvPr id="1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242" y="5056098"/>
            <a:ext cx="836540" cy="85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5" descr="FEM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1821"/>
          <a:stretch/>
        </p:blipFill>
        <p:spPr bwMode="auto">
          <a:xfrm>
            <a:off x="381001" y="6069142"/>
            <a:ext cx="1676400" cy="5687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logo beta 1.tif"/>
          <p:cNvPicPr>
            <a:picLocks noChangeAspect="1"/>
          </p:cNvPicPr>
          <p:nvPr/>
        </p:nvPicPr>
        <p:blipFill rotWithShape="1">
          <a:blip r:embed="rId5" cstate="print">
            <a:extLst>
              <a:ext uri="{28A0092B-C50C-407E-A947-70E740481C1C}">
                <a14:useLocalDpi xmlns:a14="http://schemas.microsoft.com/office/drawing/2010/main" val="0"/>
              </a:ext>
            </a:extLst>
          </a:blip>
          <a:srcRect l="15392" t="18444" r="15271" b="17712"/>
          <a:stretch/>
        </p:blipFill>
        <p:spPr bwMode="auto">
          <a:xfrm>
            <a:off x="7467600" y="5715000"/>
            <a:ext cx="1450330" cy="1014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6593830" y="4686766"/>
            <a:ext cx="2324100" cy="738664"/>
          </a:xfrm>
          <a:prstGeom prst="rect">
            <a:avLst/>
          </a:prstGeom>
          <a:noFill/>
        </p:spPr>
        <p:txBody>
          <a:bodyPr wrap="square" rtlCol="0">
            <a:spAutoFit/>
          </a:bodyPr>
          <a:lstStyle/>
          <a:p>
            <a:pPr algn="r"/>
            <a:r>
              <a:rPr lang="en-US" sz="2400" b="1" dirty="0" smtClean="0">
                <a:solidFill>
                  <a:schemeClr val="accent6">
                    <a:lumMod val="50000"/>
                  </a:schemeClr>
                </a:solidFill>
              </a:rPr>
              <a:t>Julie LaBranche</a:t>
            </a:r>
          </a:p>
          <a:p>
            <a:pPr algn="r"/>
            <a:r>
              <a:rPr lang="en-US" b="1" dirty="0" smtClean="0">
                <a:solidFill>
                  <a:schemeClr val="accent6">
                    <a:lumMod val="50000"/>
                  </a:schemeClr>
                </a:solidFill>
              </a:rPr>
              <a:t>Senior Planner</a:t>
            </a:r>
            <a:endParaRPr lang="en-US" dirty="0">
              <a:solidFill>
                <a:schemeClr val="accent6">
                  <a:lumMod val="50000"/>
                </a:schemeClr>
              </a:solidFill>
            </a:endParaRPr>
          </a:p>
        </p:txBody>
      </p:sp>
      <p:pic>
        <p:nvPicPr>
          <p:cNvPr id="3" name="Picture 2" descr="C:\Users\jlabranche\AppData\Local\Microsoft\Windows\Temporary Internet Files\Content.IE5\R4TI62WH\MC900292204[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238124"/>
            <a:ext cx="2895599" cy="278572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0" y="3276600"/>
            <a:ext cx="9144000" cy="1077218"/>
          </a:xfrm>
          <a:prstGeom prst="rect">
            <a:avLst/>
          </a:prstGeom>
          <a:solidFill>
            <a:schemeClr val="accent1">
              <a:lumMod val="50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1800"/>
              </a:spcBef>
            </a:pPr>
            <a:endParaRPr lang="en-US" sz="400" b="1" dirty="0" smtClean="0"/>
          </a:p>
          <a:p>
            <a:pPr algn="ctr"/>
            <a:r>
              <a:rPr lang="en-US" sz="3200" b="1" dirty="0" smtClean="0">
                <a:solidFill>
                  <a:schemeClr val="bg1"/>
                </a:solidFill>
              </a:rPr>
              <a:t>Gulf of Maine Council and Working Group</a:t>
            </a:r>
            <a:endParaRPr lang="en-US" sz="3200" b="1" dirty="0" smtClean="0">
              <a:solidFill>
                <a:schemeClr val="bg1"/>
              </a:solidFill>
            </a:endParaRPr>
          </a:p>
          <a:p>
            <a:pPr algn="ctr"/>
            <a:r>
              <a:rPr lang="en-US" sz="2400" b="1" dirty="0" smtClean="0">
                <a:solidFill>
                  <a:schemeClr val="bg1"/>
                </a:solidFill>
              </a:rPr>
              <a:t>December 7, </a:t>
            </a:r>
            <a:r>
              <a:rPr lang="en-US" sz="2400" b="1" dirty="0" smtClean="0">
                <a:solidFill>
                  <a:schemeClr val="bg1"/>
                </a:solidFill>
              </a:rPr>
              <a:t>2015</a:t>
            </a:r>
          </a:p>
          <a:p>
            <a:pPr>
              <a:spcAft>
                <a:spcPts val="1800"/>
              </a:spcAft>
            </a:pPr>
            <a:endParaRPr lang="en-US" sz="400" dirty="0"/>
          </a:p>
        </p:txBody>
      </p:sp>
    </p:spTree>
    <p:extLst>
      <p:ext uri="{BB962C8B-B14F-4D97-AF65-F5344CB8AC3E}">
        <p14:creationId xmlns:p14="http://schemas.microsoft.com/office/powerpoint/2010/main" val="722017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3727473526"/>
              </p:ext>
            </p:extLst>
          </p:nvPr>
        </p:nvGraphicFramePr>
        <p:xfrm>
          <a:off x="762000" y="1447800"/>
          <a:ext cx="76200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61267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3579352466"/>
              </p:ext>
            </p:extLst>
          </p:nvPr>
        </p:nvGraphicFramePr>
        <p:xfrm>
          <a:off x="533400" y="1371310"/>
          <a:ext cx="8153400" cy="5181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32934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395" y="1395758"/>
            <a:ext cx="6097695" cy="1179810"/>
          </a:xfrm>
          <a:prstGeom prst="rect">
            <a:avLst/>
          </a:prstGeom>
        </p:spPr>
        <p:txBody>
          <a:bodyPr wrap="none">
            <a:spAutoFit/>
          </a:bodyPr>
          <a:lstStyle/>
          <a:p>
            <a:pPr lvl="0">
              <a:spcAft>
                <a:spcPts val="800"/>
              </a:spcAft>
            </a:pPr>
            <a:r>
              <a:rPr lang="en-US" sz="3200" b="1" dirty="0" smtClean="0">
                <a:solidFill>
                  <a:schemeClr val="accent5">
                    <a:lumMod val="50000"/>
                  </a:schemeClr>
                </a:solidFill>
              </a:rPr>
              <a:t>Regional Considerations – </a:t>
            </a:r>
          </a:p>
          <a:p>
            <a:pPr lvl="0">
              <a:spcAft>
                <a:spcPts val="800"/>
              </a:spcAft>
            </a:pPr>
            <a:r>
              <a:rPr lang="en-US" sz="3200" b="1" dirty="0" smtClean="0">
                <a:solidFill>
                  <a:schemeClr val="accent5">
                    <a:lumMod val="50000"/>
                  </a:schemeClr>
                </a:solidFill>
              </a:rPr>
              <a:t>Critical Facilities and Infrastructure</a:t>
            </a:r>
            <a:endParaRPr lang="en-US" sz="3200" dirty="0">
              <a:solidFill>
                <a:schemeClr val="accent5">
                  <a:lumMod val="50000"/>
                </a:schemeClr>
              </a:solidFill>
            </a:endParaRPr>
          </a:p>
        </p:txBody>
      </p:sp>
      <p:pic>
        <p:nvPicPr>
          <p:cNvPr id="3" name="Picture 2"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5" name="TextBox 4"/>
          <p:cNvSpPr txBox="1"/>
          <p:nvPr/>
        </p:nvSpPr>
        <p:spPr>
          <a:xfrm>
            <a:off x="457200" y="2630103"/>
            <a:ext cx="8001000" cy="4134465"/>
          </a:xfrm>
          <a:prstGeom prst="rect">
            <a:avLst/>
          </a:prstGeom>
          <a:noFill/>
        </p:spPr>
        <p:txBody>
          <a:bodyPr wrap="square" rtlCol="0">
            <a:spAutoFit/>
          </a:bodyPr>
          <a:lstStyle/>
          <a:p>
            <a:pPr marL="285750" indent="-285750">
              <a:spcAft>
                <a:spcPts val="1400"/>
              </a:spcAft>
              <a:buFont typeface="Arial" panose="020B0604020202020204" pitchFamily="34" charset="0"/>
              <a:buChar char="•"/>
            </a:pPr>
            <a:r>
              <a:rPr lang="en-US" sz="2400" dirty="0" smtClean="0">
                <a:solidFill>
                  <a:schemeClr val="bg2">
                    <a:lumMod val="25000"/>
                  </a:schemeClr>
                </a:solidFill>
              </a:rPr>
              <a:t>Water/wastewater systems </a:t>
            </a:r>
            <a:r>
              <a:rPr lang="en-US" sz="2400" dirty="0" smtClean="0">
                <a:solidFill>
                  <a:schemeClr val="bg2">
                    <a:lumMod val="25000"/>
                  </a:schemeClr>
                </a:solidFill>
              </a:rPr>
              <a:t>and drainage infrastructure particularly impacted by all flood scenarios</a:t>
            </a:r>
          </a:p>
          <a:p>
            <a:pPr marL="285750" indent="-285750">
              <a:spcAft>
                <a:spcPts val="1400"/>
              </a:spcAft>
              <a:buFont typeface="Arial" panose="020B0604020202020204" pitchFamily="34" charset="0"/>
              <a:buChar char="•"/>
            </a:pPr>
            <a:r>
              <a:rPr lang="en-US" sz="2400" dirty="0" smtClean="0">
                <a:solidFill>
                  <a:schemeClr val="bg2">
                    <a:lumMod val="25000"/>
                  </a:schemeClr>
                </a:solidFill>
              </a:rPr>
              <a:t>Infrastructure management </a:t>
            </a:r>
            <a:r>
              <a:rPr lang="en-US" sz="2400" dirty="0" smtClean="0">
                <a:solidFill>
                  <a:schemeClr val="bg2">
                    <a:lumMod val="25000"/>
                  </a:schemeClr>
                </a:solidFill>
              </a:rPr>
              <a:t>plans to </a:t>
            </a:r>
            <a:r>
              <a:rPr lang="en-US" sz="2400" dirty="0" smtClean="0">
                <a:solidFill>
                  <a:schemeClr val="bg2">
                    <a:lumMod val="25000"/>
                  </a:schemeClr>
                </a:solidFill>
              </a:rPr>
              <a:t>determine future costs</a:t>
            </a:r>
          </a:p>
          <a:p>
            <a:pPr marL="285750" indent="-285750">
              <a:spcAft>
                <a:spcPts val="1400"/>
              </a:spcAft>
              <a:buFont typeface="Arial" panose="020B0604020202020204" pitchFamily="34" charset="0"/>
              <a:buChar char="•"/>
            </a:pPr>
            <a:r>
              <a:rPr lang="en-US" sz="2400" dirty="0" smtClean="0">
                <a:solidFill>
                  <a:schemeClr val="bg2">
                    <a:lumMod val="25000"/>
                  </a:schemeClr>
                </a:solidFill>
              </a:rPr>
              <a:t>Plan future needs of </a:t>
            </a:r>
            <a:r>
              <a:rPr lang="en-US" sz="2400" dirty="0" smtClean="0">
                <a:solidFill>
                  <a:schemeClr val="bg2">
                    <a:lumMod val="25000"/>
                  </a:schemeClr>
                </a:solidFill>
              </a:rPr>
              <a:t>regional and municipal drinking water supplies and waste water systems</a:t>
            </a:r>
          </a:p>
          <a:p>
            <a:pPr marL="285750" indent="-285750">
              <a:spcAft>
                <a:spcPts val="1400"/>
              </a:spcAft>
              <a:buFont typeface="Arial" panose="020B0604020202020204" pitchFamily="34" charset="0"/>
              <a:buChar char="•"/>
            </a:pPr>
            <a:r>
              <a:rPr lang="en-US" sz="2400" dirty="0">
                <a:solidFill>
                  <a:schemeClr val="bg2">
                    <a:lumMod val="25000"/>
                  </a:schemeClr>
                </a:solidFill>
              </a:rPr>
              <a:t>Adjustments to state highways affect connecting local roads, driveways, access points</a:t>
            </a:r>
          </a:p>
          <a:p>
            <a:pPr marL="285750" indent="-285750">
              <a:spcAft>
                <a:spcPts val="1400"/>
              </a:spcAft>
              <a:buFont typeface="Arial" panose="020B0604020202020204" pitchFamily="34" charset="0"/>
              <a:buChar char="•"/>
            </a:pPr>
            <a:r>
              <a:rPr lang="en-US" sz="2400" dirty="0">
                <a:solidFill>
                  <a:schemeClr val="bg2">
                    <a:lumMod val="25000"/>
                  </a:schemeClr>
                </a:solidFill>
              </a:rPr>
              <a:t>Flood impacts to Route 1A make east-west evacuation routes more </a:t>
            </a:r>
            <a:r>
              <a:rPr lang="en-US" sz="2400" dirty="0" smtClean="0">
                <a:solidFill>
                  <a:schemeClr val="bg2">
                    <a:lumMod val="25000"/>
                  </a:schemeClr>
                </a:solidFill>
              </a:rPr>
              <a:t>critical</a:t>
            </a:r>
            <a:endParaRPr lang="en-US" sz="2400" dirty="0">
              <a:solidFill>
                <a:schemeClr val="bg2">
                  <a:lumMod val="25000"/>
                </a:schemeClr>
              </a:solidFill>
            </a:endParaRPr>
          </a:p>
        </p:txBody>
      </p:sp>
    </p:spTree>
    <p:extLst>
      <p:ext uri="{BB962C8B-B14F-4D97-AF65-F5344CB8AC3E}">
        <p14:creationId xmlns:p14="http://schemas.microsoft.com/office/powerpoint/2010/main" val="3286050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4" name="Rectangle 3"/>
          <p:cNvSpPr/>
          <p:nvPr/>
        </p:nvSpPr>
        <p:spPr>
          <a:xfrm>
            <a:off x="381000" y="2057400"/>
            <a:ext cx="8001002" cy="4062651"/>
          </a:xfrm>
          <a:prstGeom prst="rect">
            <a:avLst/>
          </a:prstGeom>
        </p:spPr>
        <p:txBody>
          <a:bodyPr wrap="square">
            <a:spAutoFit/>
          </a:bodyPr>
          <a:lstStyle/>
          <a:p>
            <a:pPr marL="685800" lvl="0" indent="-285750">
              <a:buFont typeface="Arial" pitchFamily="34" charset="0"/>
              <a:buChar char="•"/>
            </a:pPr>
            <a:r>
              <a:rPr lang="en-US" sz="2400" dirty="0" smtClean="0">
                <a:solidFill>
                  <a:schemeClr val="tx1">
                    <a:lumMod val="75000"/>
                    <a:lumOff val="25000"/>
                  </a:schemeClr>
                </a:solidFill>
              </a:rPr>
              <a:t>Regional Assessment and Maps</a:t>
            </a:r>
            <a:endParaRPr lang="en-US" sz="2000" dirty="0" smtClean="0">
              <a:solidFill>
                <a:schemeClr val="tx1">
                  <a:lumMod val="75000"/>
                  <a:lumOff val="25000"/>
                </a:schemeClr>
              </a:solidFill>
            </a:endParaRPr>
          </a:p>
          <a:p>
            <a:pPr marL="685800" lvl="0" indent="-285750">
              <a:lnSpc>
                <a:spcPct val="200000"/>
              </a:lnSpc>
              <a:buFont typeface="Arial" pitchFamily="34" charset="0"/>
              <a:buChar char="•"/>
            </a:pPr>
            <a:r>
              <a:rPr lang="en-US" sz="2400" dirty="0" smtClean="0">
                <a:solidFill>
                  <a:schemeClr val="tx1">
                    <a:lumMod val="75000"/>
                    <a:lumOff val="25000"/>
                  </a:schemeClr>
                </a:solidFill>
              </a:rPr>
              <a:t>Municipal Assessment and Maps</a:t>
            </a:r>
          </a:p>
          <a:p>
            <a:pPr marL="400050" lvl="0">
              <a:lnSpc>
                <a:spcPct val="200000"/>
              </a:lnSpc>
            </a:pPr>
            <a:r>
              <a:rPr lang="en-US" sz="2400" dirty="0">
                <a:solidFill>
                  <a:schemeClr val="accent1">
                    <a:lumMod val="50000"/>
                  </a:schemeClr>
                </a:solidFill>
                <a:hlinkClick r:id="rId4"/>
              </a:rPr>
              <a:t>http://</a:t>
            </a:r>
            <a:r>
              <a:rPr lang="en-US" sz="2400" dirty="0" smtClean="0">
                <a:solidFill>
                  <a:schemeClr val="accent1">
                    <a:lumMod val="50000"/>
                  </a:schemeClr>
                </a:solidFill>
                <a:hlinkClick r:id="rId4"/>
              </a:rPr>
              <a:t>www.rpc-nh.org/Tides_to_Storms.htm</a:t>
            </a:r>
            <a:r>
              <a:rPr lang="en-US" sz="2400" dirty="0" smtClean="0">
                <a:solidFill>
                  <a:schemeClr val="accent1">
                    <a:lumMod val="50000"/>
                  </a:schemeClr>
                </a:solidFill>
              </a:rPr>
              <a:t> </a:t>
            </a:r>
          </a:p>
          <a:p>
            <a:pPr marL="685800" lvl="0" indent="-285750">
              <a:lnSpc>
                <a:spcPct val="200000"/>
              </a:lnSpc>
              <a:buFont typeface="Arial" pitchFamily="34" charset="0"/>
              <a:buChar char="•"/>
            </a:pPr>
            <a:r>
              <a:rPr lang="en-US" sz="2400" dirty="0" smtClean="0">
                <a:solidFill>
                  <a:schemeClr val="tx1">
                    <a:lumMod val="75000"/>
                    <a:lumOff val="25000"/>
                  </a:schemeClr>
                </a:solidFill>
              </a:rPr>
              <a:t>How can the project results be useful? </a:t>
            </a:r>
            <a:r>
              <a:rPr lang="en-US" sz="2000" dirty="0" smtClean="0">
                <a:solidFill>
                  <a:schemeClr val="tx1">
                    <a:lumMod val="75000"/>
                    <a:lumOff val="25000"/>
                  </a:schemeClr>
                </a:solidFill>
              </a:rPr>
              <a:t>(RPC, CRHC, others)</a:t>
            </a:r>
          </a:p>
          <a:p>
            <a:pPr marL="1144588" lvl="0" indent="-342900">
              <a:lnSpc>
                <a:spcPct val="150000"/>
              </a:lnSpc>
              <a:buFont typeface="Courier New" panose="02070309020205020404" pitchFamily="49" charset="0"/>
              <a:buChar char="o"/>
            </a:pPr>
            <a:r>
              <a:rPr lang="en-US" sz="2000" dirty="0" smtClean="0">
                <a:solidFill>
                  <a:schemeClr val="accent1">
                    <a:lumMod val="75000"/>
                  </a:schemeClr>
                </a:solidFill>
              </a:rPr>
              <a:t>Inform recommendations in the CRHC Final Report</a:t>
            </a:r>
          </a:p>
          <a:p>
            <a:pPr marL="1144588" lvl="0" indent="-342900">
              <a:lnSpc>
                <a:spcPct val="150000"/>
              </a:lnSpc>
              <a:buFont typeface="Courier New" panose="02070309020205020404" pitchFamily="49" charset="0"/>
              <a:buChar char="o"/>
            </a:pPr>
            <a:r>
              <a:rPr lang="en-US" sz="2000" dirty="0" smtClean="0">
                <a:solidFill>
                  <a:schemeClr val="accent1">
                    <a:lumMod val="75000"/>
                  </a:schemeClr>
                </a:solidFill>
              </a:rPr>
              <a:t>Assist with technical assistance and outreach to municipalities</a:t>
            </a:r>
          </a:p>
          <a:p>
            <a:pPr marL="1144588" lvl="0" indent="-342900">
              <a:lnSpc>
                <a:spcPct val="150000"/>
              </a:lnSpc>
              <a:buFont typeface="Courier New" panose="02070309020205020404" pitchFamily="49" charset="0"/>
              <a:buChar char="o"/>
            </a:pPr>
            <a:r>
              <a:rPr lang="en-US" sz="2000" dirty="0" smtClean="0">
                <a:solidFill>
                  <a:schemeClr val="accent1">
                    <a:lumMod val="75000"/>
                  </a:schemeClr>
                </a:solidFill>
              </a:rPr>
              <a:t>Guide policy changes by state agencies</a:t>
            </a:r>
            <a:endParaRPr lang="en-US" sz="2000" dirty="0">
              <a:solidFill>
                <a:schemeClr val="accent1">
                  <a:lumMod val="75000"/>
                </a:schemeClr>
              </a:solidFill>
            </a:endParaRPr>
          </a:p>
        </p:txBody>
      </p:sp>
      <p:sp>
        <p:nvSpPr>
          <p:cNvPr id="5" name="Rectangle 4"/>
          <p:cNvSpPr/>
          <p:nvPr/>
        </p:nvSpPr>
        <p:spPr>
          <a:xfrm>
            <a:off x="292395" y="1395758"/>
            <a:ext cx="3097964" cy="584775"/>
          </a:xfrm>
          <a:prstGeom prst="rect">
            <a:avLst/>
          </a:prstGeom>
        </p:spPr>
        <p:txBody>
          <a:bodyPr wrap="none">
            <a:spAutoFit/>
          </a:bodyPr>
          <a:lstStyle/>
          <a:p>
            <a:pPr lvl="0">
              <a:spcAft>
                <a:spcPts val="800"/>
              </a:spcAft>
            </a:pPr>
            <a:r>
              <a:rPr lang="en-US" sz="3200" b="1" dirty="0" smtClean="0">
                <a:solidFill>
                  <a:schemeClr val="accent5">
                    <a:lumMod val="50000"/>
                  </a:schemeClr>
                </a:solidFill>
              </a:rPr>
              <a:t>Project Materials</a:t>
            </a:r>
            <a:endParaRPr lang="en-US" sz="3200" dirty="0">
              <a:solidFill>
                <a:schemeClr val="accent5">
                  <a:lumMod val="50000"/>
                </a:schemeClr>
              </a:solidFill>
            </a:endParaRPr>
          </a:p>
        </p:txBody>
      </p:sp>
    </p:spTree>
    <p:extLst>
      <p:ext uri="{BB962C8B-B14F-4D97-AF65-F5344CB8AC3E}">
        <p14:creationId xmlns:p14="http://schemas.microsoft.com/office/powerpoint/2010/main" val="3598212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6572" y="2849825"/>
            <a:ext cx="5043377" cy="1477328"/>
          </a:xfrm>
          <a:prstGeom prst="rect">
            <a:avLst/>
          </a:prstGeom>
        </p:spPr>
        <p:txBody>
          <a:bodyPr wrap="square">
            <a:spAutoFit/>
          </a:bodyPr>
          <a:lstStyle/>
          <a:p>
            <a:pPr marL="685800" indent="-285750">
              <a:lnSpc>
                <a:spcPct val="150000"/>
              </a:lnSpc>
              <a:buFont typeface="Arial" pitchFamily="34" charset="0"/>
              <a:buChar char="•"/>
            </a:pPr>
            <a:r>
              <a:rPr lang="en-US" sz="2000" dirty="0" smtClean="0">
                <a:solidFill>
                  <a:schemeClr val="tx1">
                    <a:lumMod val="75000"/>
                    <a:lumOff val="25000"/>
                  </a:schemeClr>
                </a:solidFill>
              </a:rPr>
              <a:t>Critical </a:t>
            </a:r>
            <a:r>
              <a:rPr lang="en-US" sz="2000" dirty="0" smtClean="0">
                <a:solidFill>
                  <a:schemeClr val="tx1">
                    <a:lumMod val="75000"/>
                    <a:lumOff val="25000"/>
                  </a:schemeClr>
                </a:solidFill>
              </a:rPr>
              <a:t>Facilities and Infrastructure</a:t>
            </a:r>
            <a:endParaRPr lang="en-US" sz="2000" dirty="0">
              <a:solidFill>
                <a:schemeClr val="tx1">
                  <a:lumMod val="75000"/>
                  <a:lumOff val="25000"/>
                </a:schemeClr>
              </a:solidFill>
            </a:endParaRPr>
          </a:p>
          <a:p>
            <a:pPr marL="685800" lvl="0" indent="-285750">
              <a:lnSpc>
                <a:spcPct val="150000"/>
              </a:lnSpc>
              <a:buFont typeface="Arial" pitchFamily="34" charset="0"/>
              <a:buChar char="•"/>
            </a:pPr>
            <a:r>
              <a:rPr lang="en-US" sz="2000" dirty="0" smtClean="0">
                <a:solidFill>
                  <a:schemeClr val="tx1">
                    <a:lumMod val="75000"/>
                    <a:lumOff val="25000"/>
                  </a:schemeClr>
                </a:solidFill>
              </a:rPr>
              <a:t>State </a:t>
            </a:r>
            <a:r>
              <a:rPr lang="en-US" sz="2000" dirty="0">
                <a:solidFill>
                  <a:schemeClr val="tx1">
                    <a:lumMod val="75000"/>
                    <a:lumOff val="25000"/>
                  </a:schemeClr>
                </a:solidFill>
              </a:rPr>
              <a:t>and Local Roads</a:t>
            </a:r>
          </a:p>
          <a:p>
            <a:pPr marL="685800" lvl="0" indent="-285750">
              <a:lnSpc>
                <a:spcPct val="150000"/>
              </a:lnSpc>
              <a:buFont typeface="Arial" pitchFamily="34" charset="0"/>
              <a:buChar char="•"/>
            </a:pPr>
            <a:r>
              <a:rPr lang="en-US" sz="2000" dirty="0" smtClean="0">
                <a:solidFill>
                  <a:schemeClr val="tx1">
                    <a:lumMod val="75000"/>
                    <a:lumOff val="25000"/>
                  </a:schemeClr>
                </a:solidFill>
              </a:rPr>
              <a:t>Natural </a:t>
            </a:r>
            <a:r>
              <a:rPr lang="en-US" sz="2000" dirty="0">
                <a:solidFill>
                  <a:schemeClr val="tx1">
                    <a:lumMod val="75000"/>
                    <a:lumOff val="25000"/>
                  </a:schemeClr>
                </a:solidFill>
              </a:rPr>
              <a:t>Resources -</a:t>
            </a:r>
            <a:r>
              <a:rPr lang="en-US" sz="2000" dirty="0" smtClean="0">
                <a:solidFill>
                  <a:schemeClr val="tx1">
                    <a:lumMod val="75000"/>
                    <a:lumOff val="25000"/>
                  </a:schemeClr>
                </a:solidFill>
              </a:rPr>
              <a:t> Environment</a:t>
            </a:r>
            <a:endParaRPr lang="en-US" sz="2000" dirty="0">
              <a:solidFill>
                <a:schemeClr val="tx1">
                  <a:lumMod val="75000"/>
                  <a:lumOff val="25000"/>
                </a:schemeClr>
              </a:solidFill>
            </a:endParaRPr>
          </a:p>
        </p:txBody>
      </p:sp>
      <p:sp>
        <p:nvSpPr>
          <p:cNvPr id="8" name="Rectangle 7"/>
          <p:cNvSpPr/>
          <p:nvPr/>
        </p:nvSpPr>
        <p:spPr>
          <a:xfrm>
            <a:off x="306572" y="5115233"/>
            <a:ext cx="5789428" cy="1477328"/>
          </a:xfrm>
          <a:prstGeom prst="rect">
            <a:avLst/>
          </a:prstGeom>
        </p:spPr>
        <p:txBody>
          <a:bodyPr wrap="square">
            <a:spAutoFit/>
          </a:bodyPr>
          <a:lstStyle/>
          <a:p>
            <a:pPr marL="685800" indent="-285750">
              <a:lnSpc>
                <a:spcPct val="150000"/>
              </a:lnSpc>
              <a:buFont typeface="Arial" pitchFamily="34" charset="0"/>
              <a:buChar char="•"/>
            </a:pPr>
            <a:r>
              <a:rPr lang="en-US" sz="2000" dirty="0" smtClean="0">
                <a:solidFill>
                  <a:schemeClr val="tx1">
                    <a:lumMod val="75000"/>
                    <a:lumOff val="25000"/>
                  </a:schemeClr>
                </a:solidFill>
              </a:rPr>
              <a:t>Policy and Planning Recommendations</a:t>
            </a:r>
          </a:p>
          <a:p>
            <a:pPr marL="685800" lvl="0" indent="-285750">
              <a:lnSpc>
                <a:spcPct val="150000"/>
              </a:lnSpc>
              <a:buFont typeface="Arial" pitchFamily="34" charset="0"/>
              <a:buChar char="•"/>
            </a:pPr>
            <a:r>
              <a:rPr lang="en-US" sz="2000" dirty="0" smtClean="0">
                <a:solidFill>
                  <a:schemeClr val="tx1">
                    <a:lumMod val="75000"/>
                    <a:lumOff val="25000"/>
                  </a:schemeClr>
                </a:solidFill>
              </a:rPr>
              <a:t>Regulatory Strategies</a:t>
            </a:r>
          </a:p>
          <a:p>
            <a:pPr marL="685800" lvl="0" indent="-285750">
              <a:lnSpc>
                <a:spcPct val="150000"/>
              </a:lnSpc>
              <a:buFont typeface="Arial" pitchFamily="34" charset="0"/>
              <a:buChar char="•"/>
            </a:pPr>
            <a:r>
              <a:rPr lang="en-US" sz="2000" dirty="0" smtClean="0">
                <a:solidFill>
                  <a:schemeClr val="tx1">
                    <a:lumMod val="75000"/>
                    <a:lumOff val="25000"/>
                  </a:schemeClr>
                </a:solidFill>
              </a:rPr>
              <a:t>Non-Regulatory Approaches</a:t>
            </a:r>
            <a:endParaRPr lang="en-US" sz="2000" dirty="0">
              <a:solidFill>
                <a:schemeClr val="tx1">
                  <a:lumMod val="75000"/>
                  <a:lumOff val="25000"/>
                </a:schemeClr>
              </a:solidFill>
            </a:endParaRPr>
          </a:p>
        </p:txBody>
      </p:sp>
      <p:sp>
        <p:nvSpPr>
          <p:cNvPr id="10" name="TextBox 9"/>
          <p:cNvSpPr txBox="1"/>
          <p:nvPr/>
        </p:nvSpPr>
        <p:spPr>
          <a:xfrm>
            <a:off x="6236406" y="2022571"/>
            <a:ext cx="2517164" cy="4524315"/>
          </a:xfrm>
          <a:prstGeom prst="rect">
            <a:avLst/>
          </a:prstGeom>
          <a:noFill/>
        </p:spPr>
        <p:txBody>
          <a:bodyPr wrap="none" rtlCol="0">
            <a:spAutoFit/>
          </a:bodyPr>
          <a:lstStyle/>
          <a:p>
            <a:pPr algn="ctr"/>
            <a:r>
              <a:rPr lang="en-US" sz="2400" b="1" i="1" dirty="0" smtClean="0">
                <a:solidFill>
                  <a:schemeClr val="accent6">
                    <a:lumMod val="50000"/>
                  </a:schemeClr>
                </a:solidFill>
              </a:rPr>
              <a:t>Local</a:t>
            </a:r>
          </a:p>
          <a:p>
            <a:pPr algn="ctr"/>
            <a:r>
              <a:rPr lang="en-US" sz="2400" b="1" i="1" dirty="0" smtClean="0">
                <a:solidFill>
                  <a:schemeClr val="accent6">
                    <a:lumMod val="50000"/>
                  </a:schemeClr>
                </a:solidFill>
              </a:rPr>
              <a:t>Hazard Mitigation</a:t>
            </a:r>
          </a:p>
          <a:p>
            <a:pPr algn="ctr"/>
            <a:r>
              <a:rPr lang="en-US" sz="2400" b="1" i="1" dirty="0" smtClean="0">
                <a:solidFill>
                  <a:schemeClr val="accent6">
                    <a:lumMod val="50000"/>
                  </a:schemeClr>
                </a:solidFill>
              </a:rPr>
              <a:t>Plans</a:t>
            </a:r>
          </a:p>
          <a:p>
            <a:pPr algn="ctr"/>
            <a:endParaRPr lang="en-US" sz="2400" b="1" i="1" dirty="0" smtClean="0">
              <a:solidFill>
                <a:schemeClr val="accent6">
                  <a:lumMod val="50000"/>
                </a:schemeClr>
              </a:solidFill>
            </a:endParaRPr>
          </a:p>
          <a:p>
            <a:pPr algn="ctr"/>
            <a:r>
              <a:rPr lang="en-US" sz="2400" b="1" i="1" dirty="0" smtClean="0">
                <a:solidFill>
                  <a:schemeClr val="accent6">
                    <a:lumMod val="50000"/>
                  </a:schemeClr>
                </a:solidFill>
              </a:rPr>
              <a:t>State Agency</a:t>
            </a:r>
          </a:p>
          <a:p>
            <a:pPr algn="ctr"/>
            <a:r>
              <a:rPr lang="en-US" sz="2400" b="1" i="1" dirty="0" smtClean="0">
                <a:solidFill>
                  <a:schemeClr val="accent6">
                    <a:lumMod val="50000"/>
                  </a:schemeClr>
                </a:solidFill>
              </a:rPr>
              <a:t>Plans</a:t>
            </a:r>
            <a:endParaRPr lang="en-US" sz="2400" b="1" i="1" dirty="0">
              <a:solidFill>
                <a:schemeClr val="accent6">
                  <a:lumMod val="50000"/>
                </a:schemeClr>
              </a:solidFill>
            </a:endParaRPr>
          </a:p>
          <a:p>
            <a:pPr algn="ctr"/>
            <a:endParaRPr lang="en-US" sz="2400" b="1" i="1" dirty="0">
              <a:solidFill>
                <a:schemeClr val="accent6">
                  <a:lumMod val="50000"/>
                </a:schemeClr>
              </a:solidFill>
            </a:endParaRPr>
          </a:p>
          <a:p>
            <a:pPr algn="ctr"/>
            <a:r>
              <a:rPr lang="en-US" sz="2400" b="1" i="1" dirty="0">
                <a:solidFill>
                  <a:schemeClr val="accent6">
                    <a:lumMod val="50000"/>
                  </a:schemeClr>
                </a:solidFill>
              </a:rPr>
              <a:t>Regional</a:t>
            </a:r>
          </a:p>
          <a:p>
            <a:pPr algn="ctr"/>
            <a:r>
              <a:rPr lang="en-US" sz="2400" b="1" i="1" dirty="0">
                <a:solidFill>
                  <a:schemeClr val="accent6">
                    <a:lumMod val="50000"/>
                  </a:schemeClr>
                </a:solidFill>
              </a:rPr>
              <a:t>Master </a:t>
            </a:r>
            <a:r>
              <a:rPr lang="en-US" sz="2400" b="1" i="1" dirty="0" smtClean="0">
                <a:solidFill>
                  <a:schemeClr val="accent6">
                    <a:lumMod val="50000"/>
                  </a:schemeClr>
                </a:solidFill>
              </a:rPr>
              <a:t>Plan</a:t>
            </a:r>
          </a:p>
          <a:p>
            <a:pPr algn="ctr"/>
            <a:endParaRPr lang="en-US" sz="2400" b="1" i="1" dirty="0">
              <a:solidFill>
                <a:schemeClr val="accent6">
                  <a:lumMod val="50000"/>
                </a:schemeClr>
              </a:solidFill>
            </a:endParaRPr>
          </a:p>
          <a:p>
            <a:pPr algn="ctr"/>
            <a:r>
              <a:rPr lang="en-US" sz="2400" b="1" i="1" dirty="0" smtClean="0">
                <a:solidFill>
                  <a:schemeClr val="accent6">
                    <a:lumMod val="50000"/>
                  </a:schemeClr>
                </a:solidFill>
              </a:rPr>
              <a:t>Natural Resource</a:t>
            </a:r>
            <a:endParaRPr lang="en-US" sz="2400" b="1" i="1" dirty="0">
              <a:solidFill>
                <a:schemeClr val="accent6">
                  <a:lumMod val="50000"/>
                </a:schemeClr>
              </a:solidFill>
            </a:endParaRPr>
          </a:p>
          <a:p>
            <a:pPr algn="ctr"/>
            <a:r>
              <a:rPr lang="en-US" sz="2400" b="1" i="1" dirty="0" smtClean="0">
                <a:solidFill>
                  <a:schemeClr val="accent6">
                    <a:lumMod val="50000"/>
                  </a:schemeClr>
                </a:solidFill>
              </a:rPr>
              <a:t>Conservation</a:t>
            </a:r>
            <a:endParaRPr lang="en-US" sz="2400" b="1" i="1" dirty="0">
              <a:solidFill>
                <a:schemeClr val="accent6">
                  <a:lumMod val="50000"/>
                </a:schemeClr>
              </a:solidFill>
            </a:endParaRPr>
          </a:p>
        </p:txBody>
      </p:sp>
      <p:sp>
        <p:nvSpPr>
          <p:cNvPr id="9" name="Rectangle 8"/>
          <p:cNvSpPr/>
          <p:nvPr/>
        </p:nvSpPr>
        <p:spPr>
          <a:xfrm>
            <a:off x="306572" y="2397781"/>
            <a:ext cx="4385752" cy="461665"/>
          </a:xfrm>
          <a:prstGeom prst="rect">
            <a:avLst/>
          </a:prstGeom>
        </p:spPr>
        <p:txBody>
          <a:bodyPr wrap="none">
            <a:spAutoFit/>
          </a:bodyPr>
          <a:lstStyle/>
          <a:p>
            <a:pPr lvl="0">
              <a:spcAft>
                <a:spcPts val="800"/>
              </a:spcAft>
            </a:pPr>
            <a:r>
              <a:rPr lang="en-US" sz="2400" b="1" dirty="0">
                <a:solidFill>
                  <a:schemeClr val="accent5">
                    <a:lumMod val="50000"/>
                  </a:schemeClr>
                </a:solidFill>
              </a:rPr>
              <a:t>Vulnerability Assessment Results</a:t>
            </a:r>
            <a:endParaRPr lang="en-US" sz="2400" dirty="0">
              <a:solidFill>
                <a:schemeClr val="accent5">
                  <a:lumMod val="50000"/>
                </a:schemeClr>
              </a:solidFill>
            </a:endParaRPr>
          </a:p>
        </p:txBody>
      </p:sp>
      <p:sp>
        <p:nvSpPr>
          <p:cNvPr id="13" name="Rectangle 12"/>
          <p:cNvSpPr/>
          <p:nvPr/>
        </p:nvSpPr>
        <p:spPr>
          <a:xfrm>
            <a:off x="306572" y="4653568"/>
            <a:ext cx="4921027" cy="461665"/>
          </a:xfrm>
          <a:prstGeom prst="rect">
            <a:avLst/>
          </a:prstGeom>
        </p:spPr>
        <p:txBody>
          <a:bodyPr wrap="none">
            <a:spAutoFit/>
          </a:bodyPr>
          <a:lstStyle/>
          <a:p>
            <a:pPr lvl="0">
              <a:spcAft>
                <a:spcPts val="800"/>
              </a:spcAft>
            </a:pPr>
            <a:r>
              <a:rPr lang="en-US" sz="2400" b="1" dirty="0">
                <a:solidFill>
                  <a:schemeClr val="accent5">
                    <a:lumMod val="50000"/>
                  </a:schemeClr>
                </a:solidFill>
              </a:rPr>
              <a:t>Regional Planning Recommendations</a:t>
            </a:r>
            <a:endParaRPr lang="en-US" sz="2400" dirty="0">
              <a:solidFill>
                <a:schemeClr val="accent5">
                  <a:lumMod val="50000"/>
                </a:schemeClr>
              </a:solidFill>
            </a:endParaRPr>
          </a:p>
        </p:txBody>
      </p:sp>
      <p:pic>
        <p:nvPicPr>
          <p:cNvPr id="14" name="Picture 13"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2" name="Left Brace 1"/>
          <p:cNvSpPr/>
          <p:nvPr/>
        </p:nvSpPr>
        <p:spPr>
          <a:xfrm>
            <a:off x="5700173" y="2154195"/>
            <a:ext cx="735419" cy="4311153"/>
          </a:xfrm>
          <a:prstGeom prst="leftBrac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ectangle 10"/>
          <p:cNvSpPr/>
          <p:nvPr/>
        </p:nvSpPr>
        <p:spPr>
          <a:xfrm>
            <a:off x="152400" y="1281816"/>
            <a:ext cx="8644502" cy="738664"/>
          </a:xfrm>
          <a:prstGeom prst="rect">
            <a:avLst/>
          </a:prstGeom>
        </p:spPr>
        <p:txBody>
          <a:bodyPr wrap="square">
            <a:spAutoFit/>
          </a:bodyPr>
          <a:lstStyle/>
          <a:p>
            <a:pPr marL="114300" lvl="0"/>
            <a:r>
              <a:rPr lang="en-US" sz="2200" b="1" dirty="0" smtClean="0">
                <a:solidFill>
                  <a:schemeClr val="accent1">
                    <a:lumMod val="75000"/>
                  </a:schemeClr>
                </a:solidFill>
              </a:rPr>
              <a:t>Goal</a:t>
            </a:r>
            <a:r>
              <a:rPr lang="en-US" sz="2000" b="1" dirty="0" smtClean="0">
                <a:solidFill>
                  <a:schemeClr val="accent1">
                    <a:lumMod val="75000"/>
                  </a:schemeClr>
                </a:solidFill>
              </a:rPr>
              <a:t>:   Assess and plan for projected future impacts to </a:t>
            </a:r>
            <a:r>
              <a:rPr lang="en-US" sz="2000" b="1" dirty="0">
                <a:solidFill>
                  <a:schemeClr val="accent1">
                    <a:lumMod val="75000"/>
                  </a:schemeClr>
                </a:solidFill>
              </a:rPr>
              <a:t>NH’s </a:t>
            </a:r>
            <a:r>
              <a:rPr lang="en-US" sz="2000" b="1" dirty="0" smtClean="0">
                <a:solidFill>
                  <a:schemeClr val="accent1">
                    <a:lumMod val="75000"/>
                  </a:schemeClr>
                </a:solidFill>
              </a:rPr>
              <a:t>coastal resources and assets </a:t>
            </a:r>
            <a:r>
              <a:rPr lang="en-US" sz="2000" b="1" dirty="0">
                <a:solidFill>
                  <a:schemeClr val="accent1">
                    <a:lumMod val="75000"/>
                  </a:schemeClr>
                </a:solidFill>
              </a:rPr>
              <a:t>from </a:t>
            </a:r>
            <a:r>
              <a:rPr lang="en-US" sz="2000" b="1" dirty="0" smtClean="0">
                <a:solidFill>
                  <a:schemeClr val="accent1">
                    <a:lumMod val="75000"/>
                  </a:schemeClr>
                </a:solidFill>
              </a:rPr>
              <a:t>sea level rise and storm surge</a:t>
            </a:r>
            <a:endParaRPr lang="en-US" sz="2000" b="1" dirty="0">
              <a:solidFill>
                <a:schemeClr val="accent1">
                  <a:lumMod val="75000"/>
                </a:schemeClr>
              </a:solidFill>
            </a:endParaRPr>
          </a:p>
        </p:txBody>
      </p:sp>
    </p:spTree>
    <p:extLst>
      <p:ext uri="{BB962C8B-B14F-4D97-AF65-F5344CB8AC3E}">
        <p14:creationId xmlns:p14="http://schemas.microsoft.com/office/powerpoint/2010/main" val="247119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9" grpId="0"/>
      <p:bldP spid="13" grpId="0"/>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5" name="Rectangle 4"/>
          <p:cNvSpPr/>
          <p:nvPr/>
        </p:nvSpPr>
        <p:spPr>
          <a:xfrm>
            <a:off x="408310" y="1503584"/>
            <a:ext cx="4953407" cy="369332"/>
          </a:xfrm>
          <a:prstGeom prst="rect">
            <a:avLst/>
          </a:prstGeom>
        </p:spPr>
        <p:txBody>
          <a:bodyPr wrap="none">
            <a:spAutoFit/>
          </a:bodyPr>
          <a:lstStyle/>
          <a:p>
            <a:r>
              <a:rPr lang="en-US" b="1" dirty="0" smtClean="0">
                <a:solidFill>
                  <a:schemeClr val="accent5">
                    <a:lumMod val="50000"/>
                  </a:schemeClr>
                </a:solidFill>
              </a:rPr>
              <a:t>Sea Level Rise Scenarios </a:t>
            </a:r>
            <a:r>
              <a:rPr lang="en-US" b="1" dirty="0" smtClean="0">
                <a:solidFill>
                  <a:schemeClr val="accent5">
                    <a:lumMod val="50000"/>
                  </a:schemeClr>
                </a:solidFill>
              </a:rPr>
              <a:t>for Mapping and </a:t>
            </a:r>
            <a:r>
              <a:rPr lang="en-US" b="1" dirty="0" smtClean="0">
                <a:solidFill>
                  <a:schemeClr val="accent5">
                    <a:lumMod val="50000"/>
                  </a:schemeClr>
                </a:solidFill>
              </a:rPr>
              <a:t>Analysis</a:t>
            </a:r>
            <a:endParaRPr lang="en-US" dirty="0"/>
          </a:p>
        </p:txBody>
      </p:sp>
      <p:sp>
        <p:nvSpPr>
          <p:cNvPr id="6" name="Rectangle 5"/>
          <p:cNvSpPr/>
          <p:nvPr/>
        </p:nvSpPr>
        <p:spPr>
          <a:xfrm>
            <a:off x="914400" y="2590800"/>
            <a:ext cx="5334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408310" y="1905000"/>
            <a:ext cx="8327380" cy="4724400"/>
            <a:chOff x="408310" y="1905000"/>
            <a:chExt cx="8327380" cy="472440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310" y="1905000"/>
              <a:ext cx="8327380" cy="4724400"/>
            </a:xfrm>
            <a:prstGeom prst="rect">
              <a:avLst/>
            </a:prstGeom>
          </p:spPr>
        </p:pic>
        <p:sp>
          <p:nvSpPr>
            <p:cNvPr id="9" name="TextBox 8"/>
            <p:cNvSpPr txBox="1"/>
            <p:nvPr/>
          </p:nvSpPr>
          <p:spPr>
            <a:xfrm>
              <a:off x="6932344" y="2586390"/>
              <a:ext cx="1710789" cy="338554"/>
            </a:xfrm>
            <a:prstGeom prst="rect">
              <a:avLst/>
            </a:prstGeom>
            <a:solidFill>
              <a:schemeClr val="bg1"/>
            </a:solidFill>
          </p:spPr>
          <p:txBody>
            <a:bodyPr wrap="none" rtlCol="0">
              <a:spAutoFit/>
            </a:bodyPr>
            <a:lstStyle/>
            <a:p>
              <a:r>
                <a:rPr lang="en-US" sz="1600" b="1" dirty="0" smtClean="0"/>
                <a:t>+6.3 feet sea level</a:t>
              </a:r>
              <a:endParaRPr lang="en-US" sz="1600" b="1" dirty="0"/>
            </a:p>
          </p:txBody>
        </p:sp>
        <p:sp>
          <p:nvSpPr>
            <p:cNvPr id="10" name="TextBox 9"/>
            <p:cNvSpPr txBox="1"/>
            <p:nvPr/>
          </p:nvSpPr>
          <p:spPr>
            <a:xfrm>
              <a:off x="6875194" y="3810000"/>
              <a:ext cx="1710789" cy="338554"/>
            </a:xfrm>
            <a:prstGeom prst="rect">
              <a:avLst/>
            </a:prstGeom>
            <a:solidFill>
              <a:schemeClr val="bg1"/>
            </a:solidFill>
          </p:spPr>
          <p:txBody>
            <a:bodyPr wrap="none" rtlCol="0">
              <a:spAutoFit/>
            </a:bodyPr>
            <a:lstStyle/>
            <a:p>
              <a:r>
                <a:rPr lang="en-US" sz="1600" b="1" dirty="0" smtClean="0"/>
                <a:t>+4.0 feet sea level</a:t>
              </a:r>
              <a:endParaRPr lang="en-US" sz="1600" b="1" dirty="0"/>
            </a:p>
          </p:txBody>
        </p:sp>
        <p:sp>
          <p:nvSpPr>
            <p:cNvPr id="11" name="TextBox 10"/>
            <p:cNvSpPr txBox="1"/>
            <p:nvPr/>
          </p:nvSpPr>
          <p:spPr>
            <a:xfrm>
              <a:off x="6875193" y="4789170"/>
              <a:ext cx="1710789" cy="338554"/>
            </a:xfrm>
            <a:prstGeom prst="rect">
              <a:avLst/>
            </a:prstGeom>
            <a:solidFill>
              <a:schemeClr val="bg1"/>
            </a:solidFill>
          </p:spPr>
          <p:txBody>
            <a:bodyPr wrap="none" rtlCol="0">
              <a:spAutoFit/>
            </a:bodyPr>
            <a:lstStyle/>
            <a:p>
              <a:r>
                <a:rPr lang="en-US" sz="1600" b="1" dirty="0" smtClean="0"/>
                <a:t>+1.7 feet sea level</a:t>
              </a:r>
              <a:endParaRPr lang="en-US" sz="1600" b="1" dirty="0"/>
            </a:p>
          </p:txBody>
        </p:sp>
        <p:sp>
          <p:nvSpPr>
            <p:cNvPr id="12" name="TextBox 11"/>
            <p:cNvSpPr txBox="1"/>
            <p:nvPr/>
          </p:nvSpPr>
          <p:spPr>
            <a:xfrm>
              <a:off x="7162800" y="5280124"/>
              <a:ext cx="1480333" cy="1077218"/>
            </a:xfrm>
            <a:prstGeom prst="rect">
              <a:avLst/>
            </a:prstGeom>
            <a:solidFill>
              <a:srgbClr val="FEF4EC"/>
            </a:solidFill>
          </p:spPr>
          <p:txBody>
            <a:bodyPr wrap="square" rtlCol="0">
              <a:spAutoFit/>
            </a:bodyPr>
            <a:lstStyle/>
            <a:p>
              <a:endParaRPr lang="en-US" sz="1600" b="1" dirty="0"/>
            </a:p>
            <a:p>
              <a:endParaRPr lang="en-US" sz="1600" b="1" dirty="0" smtClean="0"/>
            </a:p>
            <a:p>
              <a:endParaRPr lang="en-US" sz="1600" b="1" dirty="0"/>
            </a:p>
            <a:p>
              <a:endParaRPr lang="en-US" sz="1600" b="1" dirty="0" smtClean="0"/>
            </a:p>
          </p:txBody>
        </p:sp>
      </p:grpSp>
      <p:sp>
        <p:nvSpPr>
          <p:cNvPr id="4" name="Rectangle 3"/>
          <p:cNvSpPr/>
          <p:nvPr/>
        </p:nvSpPr>
        <p:spPr>
          <a:xfrm>
            <a:off x="5715001" y="104696"/>
            <a:ext cx="3429000" cy="1277273"/>
          </a:xfrm>
          <a:prstGeom prst="rect">
            <a:avLst/>
          </a:prstGeom>
        </p:spPr>
        <p:txBody>
          <a:bodyPr wrap="square">
            <a:spAutoFit/>
          </a:bodyPr>
          <a:lstStyle/>
          <a:p>
            <a:r>
              <a:rPr lang="en-US" sz="1100" dirty="0" smtClean="0">
                <a:latin typeface="Calibri" panose="020F0502020204030204" pitchFamily="34" charset="0"/>
                <a:ea typeface="Calibri" panose="020F0502020204030204" pitchFamily="34" charset="0"/>
                <a:cs typeface="Times New Roman" panose="02020603050405020304" pitchFamily="18" charset="0"/>
              </a:rPr>
              <a:t>Sources:   1) </a:t>
            </a:r>
            <a:r>
              <a:rPr lang="en-US" sz="1100" dirty="0" smtClean="0"/>
              <a:t>Wake </a:t>
            </a:r>
            <a:r>
              <a:rPr lang="en-US" sz="1100" dirty="0"/>
              <a:t>CP, E </a:t>
            </a:r>
            <a:r>
              <a:rPr lang="en-US" sz="1100" dirty="0" err="1"/>
              <a:t>Burakowski</a:t>
            </a:r>
            <a:r>
              <a:rPr lang="en-US" sz="1100" dirty="0"/>
              <a:t>, E Kelsey, K </a:t>
            </a:r>
            <a:r>
              <a:rPr lang="en-US" sz="1100" dirty="0" err="1"/>
              <a:t>Hayhoe</a:t>
            </a:r>
            <a:r>
              <a:rPr lang="en-US" sz="1100" dirty="0"/>
              <a:t>, A Stoner, C Watson, E Douglas (2011) </a:t>
            </a:r>
            <a:r>
              <a:rPr lang="en-US" sz="1100" i="1" dirty="0"/>
              <a:t>Climate Change in the </a:t>
            </a:r>
            <a:r>
              <a:rPr lang="en-US" sz="1100" i="1" dirty="0" err="1"/>
              <a:t>Piscataqua</a:t>
            </a:r>
            <a:r>
              <a:rPr lang="en-US" sz="1100" i="1" dirty="0"/>
              <a:t>/Great Bay Region: Past, Present, and Future</a:t>
            </a:r>
            <a:r>
              <a:rPr lang="en-US" sz="1100" dirty="0"/>
              <a:t>.  </a:t>
            </a:r>
            <a:r>
              <a:rPr lang="en-US" sz="1100" dirty="0" smtClean="0"/>
              <a:t>2) </a:t>
            </a:r>
            <a:r>
              <a:rPr lang="en-US" sz="1100" dirty="0" smtClean="0">
                <a:latin typeface="Calibri" panose="020F0502020204030204" pitchFamily="34" charset="0"/>
                <a:ea typeface="Calibri" panose="020F0502020204030204" pitchFamily="34" charset="0"/>
                <a:cs typeface="Times New Roman" panose="02020603050405020304" pitchFamily="18" charset="0"/>
              </a:rPr>
              <a:t>Wake </a:t>
            </a:r>
            <a:r>
              <a:rPr lang="en-US" sz="1100" dirty="0">
                <a:latin typeface="Calibri" panose="020F0502020204030204" pitchFamily="34" charset="0"/>
                <a:ea typeface="Calibri" panose="020F0502020204030204" pitchFamily="34" charset="0"/>
                <a:cs typeface="Times New Roman" panose="02020603050405020304" pitchFamily="18" charset="0"/>
              </a:rPr>
              <a:t>CP, </a:t>
            </a:r>
            <a:r>
              <a:rPr lang="en-US" sz="1100" dirty="0" err="1">
                <a:latin typeface="Calibri" panose="020F0502020204030204" pitchFamily="34" charset="0"/>
                <a:ea typeface="Calibri" panose="020F0502020204030204" pitchFamily="34" charset="0"/>
                <a:cs typeface="Times New Roman" panose="02020603050405020304" pitchFamily="18" charset="0"/>
              </a:rPr>
              <a:t>Kirshen</a:t>
            </a:r>
            <a:r>
              <a:rPr lang="en-US" sz="1100" dirty="0">
                <a:latin typeface="Calibri" panose="020F0502020204030204" pitchFamily="34" charset="0"/>
                <a:ea typeface="Calibri" panose="020F0502020204030204" pitchFamily="34" charset="0"/>
                <a:cs typeface="Times New Roman" panose="02020603050405020304" pitchFamily="18" charset="0"/>
              </a:rPr>
              <a:t> P, Huber M, </a:t>
            </a:r>
            <a:r>
              <a:rPr lang="en-US" sz="1100" dirty="0" err="1">
                <a:latin typeface="Calibri" panose="020F0502020204030204" pitchFamily="34" charset="0"/>
                <a:ea typeface="Calibri" panose="020F0502020204030204" pitchFamily="34" charset="0"/>
                <a:cs typeface="Times New Roman" panose="02020603050405020304" pitchFamily="18" charset="0"/>
              </a:rPr>
              <a:t>Knuuti</a:t>
            </a:r>
            <a:r>
              <a:rPr lang="en-US" sz="1100" dirty="0">
                <a:latin typeface="Calibri" panose="020F0502020204030204" pitchFamily="34" charset="0"/>
                <a:ea typeface="Calibri" panose="020F0502020204030204" pitchFamily="34" charset="0"/>
                <a:cs typeface="Times New Roman" panose="02020603050405020304" pitchFamily="18" charset="0"/>
              </a:rPr>
              <a:t> K, and </a:t>
            </a:r>
            <a:r>
              <a:rPr lang="en-US" sz="1100" dirty="0" err="1">
                <a:latin typeface="Calibri" panose="020F0502020204030204" pitchFamily="34" charset="0"/>
                <a:ea typeface="Calibri" panose="020F0502020204030204" pitchFamily="34" charset="0"/>
                <a:cs typeface="Times New Roman" panose="02020603050405020304" pitchFamily="18" charset="0"/>
              </a:rPr>
              <a:t>Stampone</a:t>
            </a:r>
            <a:r>
              <a:rPr lang="en-US" sz="1100" dirty="0">
                <a:latin typeface="Calibri" panose="020F0502020204030204" pitchFamily="34" charset="0"/>
                <a:ea typeface="Calibri" panose="020F0502020204030204" pitchFamily="34" charset="0"/>
                <a:cs typeface="Times New Roman" panose="02020603050405020304" pitchFamily="18" charset="0"/>
              </a:rPr>
              <a:t> M (2014) </a:t>
            </a:r>
            <a:r>
              <a:rPr lang="en-US" sz="1100" i="1" dirty="0">
                <a:latin typeface="Calibri" panose="020F0502020204030204" pitchFamily="34" charset="0"/>
                <a:ea typeface="Calibri" panose="020F0502020204030204" pitchFamily="34" charset="0"/>
                <a:cs typeface="Times New Roman" panose="02020603050405020304" pitchFamily="18" charset="0"/>
              </a:rPr>
              <a:t>Sea-level Rise, Storm Surges, and Extreme Precipitation in Coastal New Hampshire: Analysis of Past and Projected Future </a:t>
            </a:r>
            <a:r>
              <a:rPr lang="en-US" sz="1100" i="1" dirty="0" smtClean="0">
                <a:latin typeface="Calibri" panose="020F0502020204030204" pitchFamily="34" charset="0"/>
                <a:ea typeface="Calibri" panose="020F0502020204030204" pitchFamily="34" charset="0"/>
                <a:cs typeface="Times New Roman" panose="02020603050405020304" pitchFamily="18" charset="0"/>
              </a:rPr>
              <a:t>Trends</a:t>
            </a:r>
            <a:r>
              <a:rPr lang="en-US" sz="1100" dirty="0" smtClean="0">
                <a:latin typeface="Calibri" panose="020F0502020204030204" pitchFamily="34" charset="0"/>
                <a:ea typeface="Calibri" panose="020F0502020204030204" pitchFamily="34" charset="0"/>
                <a:cs typeface="Times New Roman" panose="02020603050405020304" pitchFamily="18" charset="0"/>
              </a:rPr>
              <a:t>.</a:t>
            </a:r>
            <a:endParaRPr lang="en-US" sz="1100" dirty="0"/>
          </a:p>
        </p:txBody>
      </p:sp>
    </p:spTree>
    <p:extLst>
      <p:ext uri="{BB962C8B-B14F-4D97-AF65-F5344CB8AC3E}">
        <p14:creationId xmlns:p14="http://schemas.microsoft.com/office/powerpoint/2010/main" val="1571441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227" r="10638"/>
          <a:stretch/>
        </p:blipFill>
        <p:spPr bwMode="auto">
          <a:xfrm>
            <a:off x="1084714" y="1219200"/>
            <a:ext cx="3487286" cy="5557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79646"/>
                  </a:outerShdw>
                </a:effectLst>
              </a14:hiddenEffects>
            </a:ext>
          </a:extLst>
        </p:spPr>
      </p:pic>
      <p:pic>
        <p:nvPicPr>
          <p:cNvPr id="5" name="Picture 4"/>
          <p:cNvPicPr>
            <a:picLocks noChangeAspect="1"/>
          </p:cNvPicPr>
          <p:nvPr/>
        </p:nvPicPr>
        <p:blipFill rotWithShape="1">
          <a:blip r:embed="rId5"/>
          <a:srcRect l="28096" t="34762" r="51428" b="8095"/>
          <a:stretch/>
        </p:blipFill>
        <p:spPr>
          <a:xfrm>
            <a:off x="4876800" y="1219200"/>
            <a:ext cx="3186334" cy="5557560"/>
          </a:xfrm>
          <a:prstGeom prst="rect">
            <a:avLst/>
          </a:prstGeom>
        </p:spPr>
      </p:pic>
      <p:sp>
        <p:nvSpPr>
          <p:cNvPr id="6" name="TextBox 5"/>
          <p:cNvSpPr txBox="1"/>
          <p:nvPr/>
        </p:nvSpPr>
        <p:spPr>
          <a:xfrm>
            <a:off x="1084714" y="1219200"/>
            <a:ext cx="2420486" cy="369332"/>
          </a:xfrm>
          <a:prstGeom prst="rect">
            <a:avLst/>
          </a:prstGeom>
          <a:noFill/>
        </p:spPr>
        <p:txBody>
          <a:bodyPr wrap="square" rtlCol="0">
            <a:spAutoFit/>
          </a:bodyPr>
          <a:lstStyle/>
          <a:p>
            <a:r>
              <a:rPr lang="en-US" dirty="0" smtClean="0">
                <a:solidFill>
                  <a:schemeClr val="accent1">
                    <a:lumMod val="50000"/>
                  </a:schemeClr>
                </a:solidFill>
              </a:rPr>
              <a:t>+6.3 feet sea-level rise</a:t>
            </a:r>
            <a:endParaRPr lang="en-US" dirty="0">
              <a:solidFill>
                <a:schemeClr val="accent1">
                  <a:lumMod val="50000"/>
                </a:schemeClr>
              </a:solidFill>
            </a:endParaRPr>
          </a:p>
        </p:txBody>
      </p:sp>
      <p:sp>
        <p:nvSpPr>
          <p:cNvPr id="8" name="TextBox 7"/>
          <p:cNvSpPr txBox="1"/>
          <p:nvPr/>
        </p:nvSpPr>
        <p:spPr>
          <a:xfrm>
            <a:off x="4876800" y="1195691"/>
            <a:ext cx="2286000" cy="646331"/>
          </a:xfrm>
          <a:prstGeom prst="rect">
            <a:avLst/>
          </a:prstGeom>
          <a:noFill/>
        </p:spPr>
        <p:txBody>
          <a:bodyPr wrap="square" rtlCol="0">
            <a:spAutoFit/>
          </a:bodyPr>
          <a:lstStyle/>
          <a:p>
            <a:r>
              <a:rPr lang="en-US" dirty="0" smtClean="0">
                <a:solidFill>
                  <a:schemeClr val="accent1">
                    <a:lumMod val="50000"/>
                  </a:schemeClr>
                </a:solidFill>
              </a:rPr>
              <a:t>+6.3 feet sea-level rise</a:t>
            </a:r>
          </a:p>
          <a:p>
            <a:r>
              <a:rPr lang="en-US" dirty="0" smtClean="0">
                <a:solidFill>
                  <a:schemeClr val="accent1">
                    <a:lumMod val="50000"/>
                  </a:schemeClr>
                </a:solidFill>
              </a:rPr>
              <a:t>+ storm surge</a:t>
            </a:r>
            <a:endParaRPr lang="en-US" dirty="0">
              <a:solidFill>
                <a:schemeClr val="accent1">
                  <a:lumMod val="50000"/>
                </a:schemeClr>
              </a:solidFill>
            </a:endParaRPr>
          </a:p>
        </p:txBody>
      </p:sp>
    </p:spTree>
    <p:extLst>
      <p:ext uri="{BB962C8B-B14F-4D97-AF65-F5344CB8AC3E}">
        <p14:creationId xmlns:p14="http://schemas.microsoft.com/office/powerpoint/2010/main" val="1377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4" name="Rectangle 3"/>
          <p:cNvSpPr/>
          <p:nvPr/>
        </p:nvSpPr>
        <p:spPr>
          <a:xfrm>
            <a:off x="228600" y="1313175"/>
            <a:ext cx="5952720" cy="584775"/>
          </a:xfrm>
          <a:prstGeom prst="rect">
            <a:avLst/>
          </a:prstGeom>
        </p:spPr>
        <p:txBody>
          <a:bodyPr wrap="none">
            <a:spAutoFit/>
          </a:bodyPr>
          <a:lstStyle/>
          <a:p>
            <a:pPr lvl="0">
              <a:spcAft>
                <a:spcPts val="800"/>
              </a:spcAft>
            </a:pPr>
            <a:r>
              <a:rPr lang="en-US" sz="3200" b="1" dirty="0" smtClean="0">
                <a:solidFill>
                  <a:schemeClr val="accent5">
                    <a:lumMod val="50000"/>
                  </a:schemeClr>
                </a:solidFill>
              </a:rPr>
              <a:t> Overview of Assessment Findings</a:t>
            </a:r>
            <a:endParaRPr lang="en-US" sz="3200" dirty="0">
              <a:solidFill>
                <a:schemeClr val="accent5">
                  <a:lumMod val="50000"/>
                </a:schemeClr>
              </a:solidFill>
            </a:endParaRPr>
          </a:p>
        </p:txBody>
      </p:sp>
      <p:sp>
        <p:nvSpPr>
          <p:cNvPr id="5" name="TextBox 4"/>
          <p:cNvSpPr txBox="1"/>
          <p:nvPr/>
        </p:nvSpPr>
        <p:spPr>
          <a:xfrm>
            <a:off x="226828" y="2053699"/>
            <a:ext cx="8229600" cy="4683333"/>
          </a:xfrm>
          <a:prstGeom prst="rect">
            <a:avLst/>
          </a:prstGeom>
          <a:noFill/>
        </p:spPr>
        <p:txBody>
          <a:bodyPr wrap="square" rtlCol="0">
            <a:spAutoFit/>
          </a:bodyPr>
          <a:lstStyle/>
          <a:p>
            <a:pPr marL="285750" indent="-285750">
              <a:spcAft>
                <a:spcPts val="1400"/>
              </a:spcAft>
              <a:buFont typeface="Arial" panose="020B0604020202020204" pitchFamily="34" charset="0"/>
              <a:buChar char="•"/>
            </a:pPr>
            <a:r>
              <a:rPr lang="en-US" sz="2400" dirty="0">
                <a:solidFill>
                  <a:schemeClr val="bg2">
                    <a:lumMod val="25000"/>
                  </a:schemeClr>
                </a:solidFill>
              </a:rPr>
              <a:t>3 sea-level rise scenarios </a:t>
            </a:r>
            <a:r>
              <a:rPr lang="en-US" sz="2400" dirty="0" smtClean="0">
                <a:solidFill>
                  <a:schemeClr val="bg2">
                    <a:lumMod val="25000"/>
                  </a:schemeClr>
                </a:solidFill>
              </a:rPr>
              <a:t>lie within/equal </a:t>
            </a:r>
            <a:r>
              <a:rPr lang="en-US" sz="2400" dirty="0">
                <a:solidFill>
                  <a:schemeClr val="bg2">
                    <a:lumMod val="25000"/>
                  </a:schemeClr>
                </a:solidFill>
              </a:rPr>
              <a:t>to </a:t>
            </a:r>
            <a:r>
              <a:rPr lang="en-US" sz="2400" dirty="0" smtClean="0">
                <a:solidFill>
                  <a:schemeClr val="bg2">
                    <a:lumMod val="25000"/>
                  </a:schemeClr>
                </a:solidFill>
              </a:rPr>
              <a:t>extent of the </a:t>
            </a:r>
            <a:r>
              <a:rPr lang="en-US" sz="2400" dirty="0">
                <a:solidFill>
                  <a:schemeClr val="bg2">
                    <a:lumMod val="25000"/>
                  </a:schemeClr>
                </a:solidFill>
              </a:rPr>
              <a:t>current 100-year </a:t>
            </a:r>
            <a:r>
              <a:rPr lang="en-US" sz="2400" dirty="0" smtClean="0">
                <a:solidFill>
                  <a:schemeClr val="bg2">
                    <a:lumMod val="25000"/>
                  </a:schemeClr>
                </a:solidFill>
              </a:rPr>
              <a:t>floodplain</a:t>
            </a:r>
          </a:p>
          <a:p>
            <a:pPr marL="285750" indent="-285750">
              <a:spcAft>
                <a:spcPts val="1400"/>
              </a:spcAft>
              <a:buFont typeface="Arial" panose="020B0604020202020204" pitchFamily="34" charset="0"/>
              <a:buChar char="•"/>
            </a:pPr>
            <a:r>
              <a:rPr lang="en-US" sz="2400" dirty="0" smtClean="0">
                <a:solidFill>
                  <a:schemeClr val="bg2">
                    <a:lumMod val="25000"/>
                  </a:schemeClr>
                </a:solidFill>
              </a:rPr>
              <a:t>Designing for resiliency in the current 100-year floodplain will protect against long term sea-level rise</a:t>
            </a:r>
          </a:p>
          <a:p>
            <a:pPr marL="285750" indent="-285750">
              <a:spcAft>
                <a:spcPts val="1400"/>
              </a:spcAft>
              <a:buFont typeface="Arial" panose="020B0604020202020204" pitchFamily="34" charset="0"/>
              <a:buChar char="•"/>
            </a:pPr>
            <a:r>
              <a:rPr lang="en-US" sz="2400" dirty="0" smtClean="0">
                <a:solidFill>
                  <a:schemeClr val="bg2">
                    <a:lumMod val="25000"/>
                  </a:schemeClr>
                </a:solidFill>
              </a:rPr>
              <a:t>Overall impacts increase dramatically at 4.0 feet of flooding</a:t>
            </a:r>
          </a:p>
          <a:p>
            <a:pPr marL="285750" indent="-285750">
              <a:spcAft>
                <a:spcPts val="1400"/>
              </a:spcAft>
              <a:buFont typeface="Arial" panose="020B0604020202020204" pitchFamily="34" charset="0"/>
              <a:buChar char="•"/>
            </a:pPr>
            <a:r>
              <a:rPr lang="en-US" sz="2400" dirty="0" smtClean="0">
                <a:solidFill>
                  <a:schemeClr val="bg2">
                    <a:lumMod val="25000"/>
                  </a:schemeClr>
                </a:solidFill>
              </a:rPr>
              <a:t>Roadways and culverts are most heavily impacted parts of the municipal “built landscape”</a:t>
            </a:r>
          </a:p>
          <a:p>
            <a:pPr marL="285750" indent="-285750">
              <a:spcAft>
                <a:spcPts val="1400"/>
              </a:spcAft>
              <a:buFont typeface="Arial" panose="020B0604020202020204" pitchFamily="34" charset="0"/>
              <a:buChar char="•"/>
            </a:pPr>
            <a:r>
              <a:rPr lang="en-US" sz="2400" dirty="0" smtClean="0">
                <a:solidFill>
                  <a:schemeClr val="bg2">
                    <a:lumMod val="25000"/>
                  </a:schemeClr>
                </a:solidFill>
              </a:rPr>
              <a:t>Land adjacent to freshwater and tidal wetlands will be critical flood storage and wetland/salt marsh migration areas</a:t>
            </a:r>
          </a:p>
          <a:p>
            <a:pPr marL="285750" indent="-285750">
              <a:spcAft>
                <a:spcPts val="1400"/>
              </a:spcAft>
              <a:buFont typeface="Arial" panose="020B0604020202020204" pitchFamily="34" charset="0"/>
              <a:buChar char="•"/>
            </a:pPr>
            <a:r>
              <a:rPr lang="en-US" sz="2400" dirty="0" smtClean="0">
                <a:solidFill>
                  <a:schemeClr val="bg2">
                    <a:lumMod val="25000"/>
                  </a:schemeClr>
                </a:solidFill>
              </a:rPr>
              <a:t>Adaptation strategies customized to address </a:t>
            </a:r>
            <a:r>
              <a:rPr lang="en-US" sz="2400" dirty="0" smtClean="0">
                <a:solidFill>
                  <a:schemeClr val="bg2">
                    <a:lumMod val="25000"/>
                  </a:schemeClr>
                </a:solidFill>
              </a:rPr>
              <a:t>local vulnerability</a:t>
            </a:r>
            <a:endParaRPr lang="en-US" sz="2400" dirty="0">
              <a:solidFill>
                <a:schemeClr val="bg2">
                  <a:lumMod val="25000"/>
                </a:schemeClr>
              </a:solidFill>
            </a:endParaRPr>
          </a:p>
        </p:txBody>
      </p:sp>
    </p:spTree>
    <p:extLst>
      <p:ext uri="{BB962C8B-B14F-4D97-AF65-F5344CB8AC3E}">
        <p14:creationId xmlns:p14="http://schemas.microsoft.com/office/powerpoint/2010/main" val="52910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pic>
        <p:nvPicPr>
          <p:cNvPr id="4" name="Picture 3"/>
          <p:cNvPicPr>
            <a:picLocks noChangeAspect="1"/>
          </p:cNvPicPr>
          <p:nvPr/>
        </p:nvPicPr>
        <p:blipFill rotWithShape="1">
          <a:blip r:embed="rId4"/>
          <a:srcRect l="10001" t="14953" r="21428" b="6572"/>
          <a:stretch/>
        </p:blipFill>
        <p:spPr>
          <a:xfrm>
            <a:off x="-3810" y="0"/>
            <a:ext cx="9161755" cy="6553200"/>
          </a:xfrm>
          <a:prstGeom prst="rect">
            <a:avLst/>
          </a:prstGeom>
        </p:spPr>
      </p:pic>
      <p:sp>
        <p:nvSpPr>
          <p:cNvPr id="6" name="TextBox 5"/>
          <p:cNvSpPr txBox="1"/>
          <p:nvPr/>
        </p:nvSpPr>
        <p:spPr>
          <a:xfrm>
            <a:off x="4191000" y="6534778"/>
            <a:ext cx="4813118" cy="369332"/>
          </a:xfrm>
          <a:prstGeom prst="rect">
            <a:avLst/>
          </a:prstGeom>
          <a:noFill/>
        </p:spPr>
        <p:txBody>
          <a:bodyPr wrap="square" rtlCol="0">
            <a:spAutoFit/>
          </a:bodyPr>
          <a:lstStyle/>
          <a:p>
            <a:r>
              <a:rPr lang="en-US" dirty="0" smtClean="0">
                <a:solidFill>
                  <a:schemeClr val="accent1">
                    <a:lumMod val="50000"/>
                  </a:schemeClr>
                </a:solidFill>
              </a:rPr>
              <a:t>100-year floodplain and +6.3 feet of sea-level rise</a:t>
            </a:r>
            <a:endParaRPr lang="en-US" dirty="0">
              <a:solidFill>
                <a:schemeClr val="accent1">
                  <a:lumMod val="50000"/>
                </a:schemeClr>
              </a:solidFill>
            </a:endParaRPr>
          </a:p>
        </p:txBody>
      </p:sp>
    </p:spTree>
    <p:extLst>
      <p:ext uri="{BB962C8B-B14F-4D97-AF65-F5344CB8AC3E}">
        <p14:creationId xmlns:p14="http://schemas.microsoft.com/office/powerpoint/2010/main" val="46006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sp>
        <p:nvSpPr>
          <p:cNvPr id="8" name="TextBox 7"/>
          <p:cNvSpPr txBox="1"/>
          <p:nvPr/>
        </p:nvSpPr>
        <p:spPr>
          <a:xfrm>
            <a:off x="3276600" y="6506694"/>
            <a:ext cx="5867400" cy="369332"/>
          </a:xfrm>
          <a:prstGeom prst="rect">
            <a:avLst/>
          </a:prstGeom>
          <a:noFill/>
        </p:spPr>
        <p:txBody>
          <a:bodyPr wrap="square" rtlCol="0">
            <a:spAutoFit/>
          </a:bodyPr>
          <a:lstStyle/>
          <a:p>
            <a:r>
              <a:rPr lang="en-US" dirty="0" smtClean="0">
                <a:solidFill>
                  <a:schemeClr val="accent1">
                    <a:lumMod val="50000"/>
                  </a:schemeClr>
                </a:solidFill>
              </a:rPr>
              <a:t>100-year floodplain and +6.3 feet sea-level rise + storm surge</a:t>
            </a:r>
            <a:endParaRPr lang="en-US" dirty="0">
              <a:solidFill>
                <a:schemeClr val="accent1">
                  <a:lumMod val="50000"/>
                </a:schemeClr>
              </a:solidFill>
            </a:endParaRPr>
          </a:p>
        </p:txBody>
      </p:sp>
      <p:pic>
        <p:nvPicPr>
          <p:cNvPr id="6" name="Picture 5"/>
          <p:cNvPicPr>
            <a:picLocks noChangeAspect="1"/>
          </p:cNvPicPr>
          <p:nvPr/>
        </p:nvPicPr>
        <p:blipFill rotWithShape="1">
          <a:blip r:embed="rId4"/>
          <a:srcRect l="17619" t="21576" r="45978" b="36422"/>
          <a:stretch/>
        </p:blipFill>
        <p:spPr>
          <a:xfrm>
            <a:off x="7088" y="0"/>
            <a:ext cx="9150699" cy="6506694"/>
          </a:xfrm>
          <a:prstGeom prst="rect">
            <a:avLst/>
          </a:prstGeom>
        </p:spPr>
      </p:pic>
    </p:spTree>
    <p:extLst>
      <p:ext uri="{BB962C8B-B14F-4D97-AF65-F5344CB8AC3E}">
        <p14:creationId xmlns:p14="http://schemas.microsoft.com/office/powerpoint/2010/main" val="144048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graphicFrame>
        <p:nvGraphicFramePr>
          <p:cNvPr id="6" name="Chart 5"/>
          <p:cNvGraphicFramePr>
            <a:graphicFrameLocks/>
          </p:cNvGraphicFramePr>
          <p:nvPr>
            <p:extLst>
              <p:ext uri="{D42A27DB-BD31-4B8C-83A1-F6EECF244321}">
                <p14:modId xmlns:p14="http://schemas.microsoft.com/office/powerpoint/2010/main" val="1548276893"/>
              </p:ext>
            </p:extLst>
          </p:nvPr>
        </p:nvGraphicFramePr>
        <p:xfrm>
          <a:off x="762000" y="1447800"/>
          <a:ext cx="7467600" cy="5257800"/>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648200" y="2514600"/>
            <a:ext cx="0" cy="3733800"/>
          </a:xfrm>
          <a:prstGeom prst="line">
            <a:avLst/>
          </a:prstGeom>
          <a:ln w="25400">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238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jlabranche\AppData\Local\Microsoft\Windows\Temporary Internet Files\Content.IE5\R4TI62WH\MC9002922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 y="0"/>
            <a:ext cx="1295400" cy="11050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1590" y="229369"/>
            <a:ext cx="4194810" cy="646331"/>
          </a:xfrm>
          <a:prstGeom prst="rect">
            <a:avLst/>
          </a:prstGeom>
          <a:solidFill>
            <a:srgbClr val="00808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1"/>
                </a:solidFill>
              </a:rPr>
              <a:t>FROM TIDES TO STORMS: PREPARING FOR NEW HAMPSHIRE’S FUTURE COAST</a:t>
            </a:r>
            <a:endParaRPr lang="en-US" dirty="0" smtClean="0">
              <a:solidFill>
                <a:schemeClr val="bg1"/>
              </a:solidFill>
            </a:endParaRPr>
          </a:p>
        </p:txBody>
      </p:sp>
      <p:graphicFrame>
        <p:nvGraphicFramePr>
          <p:cNvPr id="5" name="Chart 4"/>
          <p:cNvGraphicFramePr>
            <a:graphicFrameLocks/>
          </p:cNvGraphicFramePr>
          <p:nvPr>
            <p:extLst>
              <p:ext uri="{D42A27DB-BD31-4B8C-83A1-F6EECF244321}">
                <p14:modId xmlns:p14="http://schemas.microsoft.com/office/powerpoint/2010/main" val="1689558178"/>
              </p:ext>
            </p:extLst>
          </p:nvPr>
        </p:nvGraphicFramePr>
        <p:xfrm>
          <a:off x="533400" y="1447800"/>
          <a:ext cx="7920100" cy="5105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550030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2692</TotalTime>
  <Words>815</Words>
  <Application>Microsoft Office PowerPoint</Application>
  <PresentationFormat>On-screen Show (4:3)</PresentationFormat>
  <Paragraphs>106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 Unicode MS</vt:lpstr>
      <vt:lpstr>Arial</vt:lpstr>
      <vt:lpstr>Calibri</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Rockingham Planning Commission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LaBranche</dc:creator>
  <cp:lastModifiedBy>Julie Labranche</cp:lastModifiedBy>
  <cp:revision>229</cp:revision>
  <cp:lastPrinted>2015-11-18T21:03:05Z</cp:lastPrinted>
  <dcterms:created xsi:type="dcterms:W3CDTF">2013-04-24T18:11:51Z</dcterms:created>
  <dcterms:modified xsi:type="dcterms:W3CDTF">2015-12-04T19:53:13Z</dcterms:modified>
</cp:coreProperties>
</file>