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0" r:id="rId4"/>
    <p:sldId id="261" r:id="rId5"/>
    <p:sldId id="287" r:id="rId6"/>
    <p:sldId id="288" r:id="rId7"/>
    <p:sldId id="289" r:id="rId8"/>
    <p:sldId id="299" r:id="rId9"/>
    <p:sldId id="300" r:id="rId10"/>
    <p:sldId id="262" r:id="rId11"/>
    <p:sldId id="294" r:id="rId12"/>
    <p:sldId id="295" r:id="rId13"/>
    <p:sldId id="296" r:id="rId14"/>
    <p:sldId id="298" r:id="rId15"/>
    <p:sldId id="292" r:id="rId16"/>
    <p:sldId id="293" r:id="rId17"/>
    <p:sldId id="282" r:id="rId18"/>
    <p:sldId id="266" r:id="rId19"/>
    <p:sldId id="302" r:id="rId20"/>
    <p:sldId id="290" r:id="rId21"/>
    <p:sldId id="284" r:id="rId22"/>
    <p:sldId id="259" r:id="rId23"/>
    <p:sldId id="277" r:id="rId2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711DCC-4937-4D38-AD03-5FD298066468}" type="datetimeFigureOut">
              <a:rPr lang="en-CA" smtClean="0"/>
              <a:t>08/06/2016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A4FB8B-FF45-4700-866F-343764B0EC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375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1C9414-5282-4600-849D-9B5712CABB79}" type="datetimeFigureOut">
              <a:rPr lang="en-CA" smtClean="0"/>
              <a:t>08/06/2016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29248C-EEB9-454C-B1F1-9FA3EC602C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16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9248C-EEB9-454C-B1F1-9FA3EC602C1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96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E86F-FEF4-4E23-AB41-8577CAA7011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61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E86F-FEF4-4E23-AB41-8577CAA7011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E86F-FEF4-4E23-AB41-8577CAA7011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60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CA" altLang="en-US" smtClean="0">
                <a:latin typeface="Arial" pitchFamily="34" charset="0"/>
                <a:ea typeface="ヒラギノ角ゴ Pro W3"/>
                <a:cs typeface="Arial" pitchFamily="34" charset="0"/>
              </a:rPr>
              <a:t>There are 15 First Nations communities in New Brunswick:  </a:t>
            </a:r>
          </a:p>
          <a:p>
            <a:pPr>
              <a:spcBef>
                <a:spcPct val="0"/>
              </a:spcBef>
            </a:pPr>
            <a:r>
              <a:rPr lang="en-CA" altLang="en-US" smtClean="0">
                <a:latin typeface="Arial" pitchFamily="34" charset="0"/>
                <a:ea typeface="ヒラギノ角ゴ Pro W3"/>
                <a:cs typeface="Arial" pitchFamily="34" charset="0"/>
              </a:rPr>
              <a:t>6 Maliseet (Wolastoqiyik) communities which are situated along the Saint John River and 9 Mi’kmaq communities which exist along the eastern and northern coasts. </a:t>
            </a:r>
          </a:p>
          <a:p>
            <a:pPr>
              <a:spcBef>
                <a:spcPct val="0"/>
              </a:spcBef>
            </a:pPr>
            <a:endParaRPr lang="en-CA" altLang="en-US" smtClean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i="1" smtClean="0">
                <a:latin typeface="Arial" pitchFamily="34" charset="0"/>
                <a:ea typeface="ヒラギノ角ゴ Pro W3"/>
                <a:cs typeface="Arial" pitchFamily="34" charset="0"/>
              </a:rPr>
              <a:t>According to Indian Register (August 31, 2012): </a:t>
            </a:r>
          </a:p>
          <a:p>
            <a:pPr>
              <a:spcBef>
                <a:spcPct val="0"/>
              </a:spcBef>
            </a:pPr>
            <a:r>
              <a:rPr lang="en-CA" altLang="en-US" i="1" smtClean="0">
                <a:latin typeface="Arial" pitchFamily="34" charset="0"/>
                <a:ea typeface="ヒラギノ角ゴ Pro W3"/>
                <a:cs typeface="Arial" pitchFamily="34" charset="0"/>
              </a:rPr>
              <a:t>14,525 First Nations people live in New Brunswick; </a:t>
            </a:r>
          </a:p>
          <a:p>
            <a:pPr>
              <a:spcBef>
                <a:spcPct val="0"/>
              </a:spcBef>
            </a:pPr>
            <a:r>
              <a:rPr lang="en-CA" altLang="en-US" i="1" smtClean="0">
                <a:latin typeface="Arial" pitchFamily="34" charset="0"/>
                <a:ea typeface="ヒラギノ角ゴ Pro W3"/>
                <a:cs typeface="Arial" pitchFamily="34" charset="0"/>
              </a:rPr>
              <a:t>9,052 (62%) live on-reserve;</a:t>
            </a:r>
          </a:p>
          <a:p>
            <a:pPr>
              <a:spcBef>
                <a:spcPct val="0"/>
              </a:spcBef>
            </a:pPr>
            <a:r>
              <a:rPr lang="en-CA" altLang="en-US" i="1" smtClean="0">
                <a:latin typeface="Arial" pitchFamily="34" charset="0"/>
                <a:ea typeface="ヒラギノ角ゴ Pro W3"/>
                <a:cs typeface="Arial" pitchFamily="34" charset="0"/>
              </a:rPr>
              <a:t>5,473 (38%) off-reserve</a:t>
            </a:r>
          </a:p>
          <a:p>
            <a:endParaRPr lang="en-US" altLang="en-U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09" indent="-285734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937" indent="-228587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111" indent="-228587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87" indent="-228587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461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635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811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985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4182239-AD83-4237-9A0F-DEFB16EFCF44}" type="slidenum">
              <a:rPr lang="en-CA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417B-AE89-4961-9989-1FDE836904F8}" type="datetime1">
              <a:rPr lang="en-US" smtClean="0"/>
              <a:t>2016/06/08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92F4-FFF4-354F-B997-C5A710A64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1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7322-2085-41D4-AEF6-7A58E8C5304C}" type="datetime1">
              <a:rPr lang="en-US" smtClean="0"/>
              <a:t>2016/06/08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59D6-618D-5548-9AC1-09FF24CD4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6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EE2C-94D8-4CD1-AC20-9D94D0DB03D7}" type="datetime1">
              <a:rPr lang="en-US" smtClean="0"/>
              <a:t>2016/06/08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F65C-441D-914A-BF19-0328C764F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6709-6D1B-4651-A99B-96BCDB80CE0E}" type="datetime1">
              <a:rPr lang="en-US" smtClean="0"/>
              <a:t>2016/06/08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5603-E792-3347-9C92-2A2C59B61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D118-FEB6-4C8D-A99D-1FE79BE890E4}" type="datetime1">
              <a:rPr lang="en-US" smtClean="0"/>
              <a:t>2016/06/08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C3A8-968E-F642-8CC8-0172CFC3B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AD6C-DEB2-4D3C-AD1A-C2F8AC3C6D12}" type="datetime1">
              <a:rPr lang="en-US" smtClean="0"/>
              <a:t>2016/06/08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EAC1-DF14-744A-A449-A99B5104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EADA-1127-4D73-9B03-98B0346A2023}" type="datetime1">
              <a:rPr lang="en-US" smtClean="0"/>
              <a:t>2016/06/08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F837-154C-8A47-82C3-41718B3AF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901D-CF05-4D52-8429-49A1B90194DC}" type="datetime1">
              <a:rPr lang="en-US" smtClean="0"/>
              <a:t>2016/06/08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ED35-D903-7343-94CC-D6A0E12E2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311C-03F6-412B-AC54-F6FED866C430}" type="datetime1">
              <a:rPr lang="en-US" smtClean="0"/>
              <a:t>2016/06/08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805A-0F19-F542-98DE-1078DFD4F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2684-0945-420E-A666-654C01043934}" type="datetime1">
              <a:rPr lang="en-US" smtClean="0"/>
              <a:t>2016/06/08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FBE4-9421-5341-98B1-F87FE6157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1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1EB4-D8F2-4B26-94D3-65EFE8DDB8FB}" type="datetime1">
              <a:rPr lang="en-US" smtClean="0"/>
              <a:t>2016/06/08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0188-B430-3C45-B9FB-FFA8DDC0E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P_master_3B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38881BC-5696-43DF-ACB4-8A4B56305878}" type="datetime1">
              <a:rPr lang="en-US" smtClean="0"/>
              <a:t>2016/06/08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EFA6967C-8710-E04C-909F-013F633EF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anadarivers-gis.maps.arcgis.com/home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t="29574" r="19215" b="-2004"/>
          <a:stretch/>
        </p:blipFill>
        <p:spPr>
          <a:xfrm>
            <a:off x="0" y="1057275"/>
            <a:ext cx="9144000" cy="5800725"/>
          </a:xfrm>
          <a:prstGeom prst="rect">
            <a:avLst/>
          </a:prstGeom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403648" y="4419600"/>
            <a:ext cx="6408712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Mactaquac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Project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133600" y="5105400"/>
            <a:ext cx="3230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bg1"/>
                </a:solidFill>
              </a:rPr>
              <a:t>Anthony Bielecki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508104" y="5137784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bg1"/>
                </a:solidFill>
              </a:rPr>
              <a:t>June 8, 2016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4267200"/>
            <a:ext cx="4953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5105400"/>
            <a:ext cx="4953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Durable decision</a:t>
            </a:r>
            <a:endParaRPr lang="en-US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78" y="980727"/>
            <a:ext cx="42736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What we are doing to </a:t>
            </a:r>
            <a:r>
              <a:rPr lang="en-US" sz="2000" b="1" dirty="0" smtClean="0"/>
              <a:t>gather information </a:t>
            </a:r>
            <a:r>
              <a:rPr lang="en-US" sz="2000" b="1" dirty="0"/>
              <a:t>for a durable decision: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Comparative Environmental Review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Social Impact Comparative Review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Engineering </a:t>
            </a:r>
            <a:endParaRPr lang="en-US" sz="20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Mactaquac </a:t>
            </a:r>
            <a:r>
              <a:rPr lang="en-US" sz="2000" dirty="0"/>
              <a:t>Aquatic Ecosystem Study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First Nations Engagement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Public Engagement</a:t>
            </a:r>
          </a:p>
        </p:txBody>
      </p:sp>
      <p:pic>
        <p:nvPicPr>
          <p:cNvPr id="1026" name="Picture 2" descr="Description: U:\NBP106\mactaquac 2013-2016\May 2016 community sessions\durable-decision-e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501167"/>
            <a:ext cx="4536505" cy="426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Comparative Environmental Review</a:t>
            </a:r>
            <a:endParaRPr lang="en-CA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256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Atmospheric </a:t>
            </a:r>
            <a:r>
              <a:rPr lang="en-CA" sz="2400" dirty="0" smtClean="0">
                <a:latin typeface="+mj-lt"/>
              </a:rPr>
              <a:t>environment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Acoustic </a:t>
            </a:r>
            <a:r>
              <a:rPr lang="en-CA" sz="2400" dirty="0" smtClean="0">
                <a:latin typeface="+mj-lt"/>
              </a:rPr>
              <a:t>environment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Surface </a:t>
            </a:r>
            <a:r>
              <a:rPr lang="en-CA" sz="2400" dirty="0" smtClean="0">
                <a:latin typeface="+mj-lt"/>
              </a:rPr>
              <a:t>water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 smtClean="0">
                <a:latin typeface="+mj-lt"/>
              </a:rPr>
              <a:t>Groundwater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Aquatic </a:t>
            </a:r>
            <a:r>
              <a:rPr lang="en-CA" sz="2400" dirty="0" smtClean="0">
                <a:latin typeface="+mj-lt"/>
              </a:rPr>
              <a:t>environment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Vegetation and </a:t>
            </a:r>
            <a:r>
              <a:rPr lang="en-CA" sz="2400" dirty="0" smtClean="0">
                <a:latin typeface="+mj-lt"/>
              </a:rPr>
              <a:t>wetlands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Wildlife and wildlife </a:t>
            </a:r>
            <a:r>
              <a:rPr lang="en-CA" sz="2400" dirty="0" smtClean="0">
                <a:latin typeface="+mj-lt"/>
              </a:rPr>
              <a:t>habitat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Economy and </a:t>
            </a:r>
            <a:r>
              <a:rPr lang="en-CA" sz="2400" dirty="0" smtClean="0">
                <a:latin typeface="+mj-lt"/>
              </a:rPr>
              <a:t>employment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 smtClean="0">
                <a:latin typeface="+mj-lt"/>
              </a:rPr>
              <a:t>Human </a:t>
            </a:r>
            <a:r>
              <a:rPr lang="en-CA" sz="2400" dirty="0">
                <a:latin typeface="+mj-lt"/>
              </a:rPr>
              <a:t>occupancy and resource </a:t>
            </a:r>
            <a:r>
              <a:rPr lang="en-CA" sz="2400" dirty="0" smtClean="0">
                <a:latin typeface="+mj-lt"/>
              </a:rPr>
              <a:t>use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Infrastructure and </a:t>
            </a:r>
            <a:r>
              <a:rPr lang="en-CA" sz="2400" dirty="0" smtClean="0">
                <a:latin typeface="+mj-lt"/>
              </a:rPr>
              <a:t>services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 smtClean="0">
                <a:latin typeface="+mj-lt"/>
              </a:rPr>
              <a:t>Transportation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Heritage </a:t>
            </a:r>
            <a:r>
              <a:rPr lang="en-CA" sz="2400" dirty="0" smtClean="0">
                <a:latin typeface="+mj-lt"/>
              </a:rPr>
              <a:t>resources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Current use of land and resources for traditional purposes by Aboriginal persons.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C5603-E792-3347-9C92-2A2C59B61D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Social Impact Comparative Review</a:t>
            </a:r>
            <a:endParaRPr lang="en-CA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latin typeface="+mj-lt"/>
              </a:rPr>
              <a:t>Social issues associated primarily with </a:t>
            </a:r>
            <a:r>
              <a:rPr lang="en-CA" sz="2400" b="1" dirty="0">
                <a:latin typeface="+mj-lt"/>
              </a:rPr>
              <a:t>construction</a:t>
            </a:r>
            <a:r>
              <a:rPr lang="en-CA" sz="2400" dirty="0">
                <a:latin typeface="+mj-lt"/>
              </a:rPr>
              <a:t> activities </a:t>
            </a:r>
            <a:r>
              <a:rPr lang="en-CA" sz="2400" dirty="0" smtClean="0">
                <a:latin typeface="+mj-lt"/>
              </a:rPr>
              <a:t>include: </a:t>
            </a:r>
            <a:endParaRPr lang="en-CA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2400" dirty="0">
                <a:latin typeface="+mj-lt"/>
              </a:rPr>
              <a:t>nuisance </a:t>
            </a:r>
            <a:r>
              <a:rPr lang="fr-FR" sz="2400" dirty="0" err="1">
                <a:latin typeface="+mj-lt"/>
              </a:rPr>
              <a:t>effects</a:t>
            </a:r>
            <a:r>
              <a:rPr lang="fr-FR" sz="2400" dirty="0">
                <a:latin typeface="+mj-lt"/>
              </a:rPr>
              <a:t> (noise, vibration, </a:t>
            </a:r>
            <a:r>
              <a:rPr lang="fr-FR" sz="2400" dirty="0" err="1">
                <a:latin typeface="+mj-lt"/>
              </a:rPr>
              <a:t>dust</a:t>
            </a:r>
            <a:r>
              <a:rPr lang="fr-FR" sz="2400" dirty="0">
                <a:latin typeface="+mj-lt"/>
              </a:rPr>
              <a:t>, </a:t>
            </a:r>
            <a:r>
              <a:rPr lang="fr-FR" sz="2400" dirty="0" err="1">
                <a:latin typeface="+mj-lt"/>
              </a:rPr>
              <a:t>odour</a:t>
            </a:r>
            <a:r>
              <a:rPr lang="fr-FR" sz="2400" dirty="0">
                <a:latin typeface="+mj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transportation effects (access, traffic, safety, road wear)</a:t>
            </a: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community services, infrastructure and housing</a:t>
            </a: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land acquisition</a:t>
            </a:r>
          </a:p>
          <a:p>
            <a:pPr>
              <a:spcBef>
                <a:spcPts val="0"/>
              </a:spcBef>
            </a:pPr>
            <a:r>
              <a:rPr lang="en-CA" sz="2400" dirty="0">
                <a:latin typeface="+mj-lt"/>
              </a:rPr>
              <a:t>employment, expenditures and businesses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C5603-E792-3347-9C92-2A2C59B61D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Social Impact Comparative Review</a:t>
            </a:r>
            <a:endParaRPr lang="en-CA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18457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CA" sz="2400" dirty="0">
                <a:latin typeface="+mj-lt"/>
              </a:rPr>
              <a:t>Social issues identified that relate primarily to the </a:t>
            </a:r>
            <a:r>
              <a:rPr lang="en-CA" sz="2400" b="1" dirty="0">
                <a:latin typeface="+mj-lt"/>
              </a:rPr>
              <a:t>headpond drawdown</a:t>
            </a:r>
            <a:r>
              <a:rPr lang="en-CA" sz="2400" dirty="0">
                <a:latin typeface="+mj-lt"/>
              </a:rPr>
              <a:t> include:</a:t>
            </a:r>
          </a:p>
          <a:p>
            <a:r>
              <a:rPr lang="en-CA" sz="2400" dirty="0">
                <a:latin typeface="+mj-lt"/>
              </a:rPr>
              <a:t>community </a:t>
            </a:r>
            <a:r>
              <a:rPr lang="en-CA" sz="2400" dirty="0" smtClean="0">
                <a:latin typeface="+mj-lt"/>
              </a:rPr>
              <a:t>identity</a:t>
            </a:r>
            <a:endParaRPr lang="en-CA" sz="2400" dirty="0">
              <a:latin typeface="+mj-lt"/>
            </a:endParaRPr>
          </a:p>
          <a:p>
            <a:r>
              <a:rPr lang="en-CA" sz="2400" dirty="0">
                <a:latin typeface="+mj-lt"/>
              </a:rPr>
              <a:t>changes to recreational </a:t>
            </a:r>
            <a:r>
              <a:rPr lang="en-CA" sz="2400" dirty="0" smtClean="0">
                <a:latin typeface="+mj-lt"/>
              </a:rPr>
              <a:t>uses</a:t>
            </a:r>
            <a:endParaRPr lang="en-CA" sz="2400" dirty="0">
              <a:latin typeface="+mj-lt"/>
            </a:endParaRPr>
          </a:p>
          <a:p>
            <a:r>
              <a:rPr lang="en-CA" sz="2400" dirty="0" smtClean="0">
                <a:latin typeface="+mj-lt"/>
              </a:rPr>
              <a:t>view shed changes</a:t>
            </a:r>
            <a:endParaRPr lang="en-CA" sz="2400" dirty="0">
              <a:latin typeface="+mj-lt"/>
            </a:endParaRPr>
          </a:p>
          <a:p>
            <a:r>
              <a:rPr lang="en-CA" sz="2400" dirty="0">
                <a:latin typeface="+mj-lt"/>
              </a:rPr>
              <a:t>property value </a:t>
            </a:r>
            <a:r>
              <a:rPr lang="en-CA" sz="2400" dirty="0" smtClean="0">
                <a:latin typeface="+mj-lt"/>
              </a:rPr>
              <a:t>impacts</a:t>
            </a:r>
            <a:endParaRPr lang="en-CA" sz="2400" dirty="0">
              <a:latin typeface="+mj-lt"/>
            </a:endParaRPr>
          </a:p>
          <a:p>
            <a:r>
              <a:rPr lang="en-CA" sz="2400" dirty="0">
                <a:latin typeface="+mj-lt"/>
              </a:rPr>
              <a:t>reduced river </a:t>
            </a:r>
            <a:r>
              <a:rPr lang="en-CA" sz="2400" dirty="0" smtClean="0">
                <a:latin typeface="+mj-lt"/>
              </a:rPr>
              <a:t>access</a:t>
            </a:r>
            <a:endParaRPr lang="en-CA" sz="2400" dirty="0">
              <a:latin typeface="+mj-lt"/>
            </a:endParaRPr>
          </a:p>
          <a:p>
            <a:r>
              <a:rPr lang="en-CA" sz="2400" dirty="0">
                <a:latin typeface="+mj-lt"/>
              </a:rPr>
              <a:t>exposure of </a:t>
            </a:r>
            <a:r>
              <a:rPr lang="en-CA" sz="2400" dirty="0" smtClean="0">
                <a:latin typeface="+mj-lt"/>
              </a:rPr>
              <a:t>lands</a:t>
            </a:r>
            <a:endParaRPr lang="en-CA" sz="2400" dirty="0">
              <a:latin typeface="+mj-lt"/>
            </a:endParaRPr>
          </a:p>
          <a:p>
            <a:r>
              <a:rPr lang="en-CA" sz="2400" dirty="0">
                <a:latin typeface="+mj-lt"/>
              </a:rPr>
              <a:t>intakes and outfalls </a:t>
            </a:r>
            <a:r>
              <a:rPr lang="en-CA" sz="2400" dirty="0" smtClean="0">
                <a:latin typeface="+mj-lt"/>
              </a:rPr>
              <a:t>impacts</a:t>
            </a:r>
            <a:endParaRPr lang="en-CA" sz="2400" dirty="0">
              <a:latin typeface="+mj-lt"/>
            </a:endParaRPr>
          </a:p>
          <a:p>
            <a:r>
              <a:rPr lang="en-CA" sz="2400" dirty="0">
                <a:latin typeface="+mj-lt"/>
              </a:rPr>
              <a:t>changes to water supplies/private </a:t>
            </a:r>
            <a:r>
              <a:rPr lang="en-CA" sz="2400" dirty="0" smtClean="0">
                <a:latin typeface="+mj-lt"/>
              </a:rPr>
              <a:t>wells</a:t>
            </a:r>
            <a:endParaRPr lang="en-CA" sz="2400" dirty="0">
              <a:latin typeface="+mj-lt"/>
            </a:endParaRPr>
          </a:p>
          <a:p>
            <a:r>
              <a:rPr lang="en-CA" sz="2400" dirty="0">
                <a:latin typeface="+mj-lt"/>
              </a:rPr>
              <a:t>ice damage to downstream </a:t>
            </a:r>
            <a:r>
              <a:rPr lang="en-CA" sz="2400" dirty="0" smtClean="0">
                <a:latin typeface="+mj-lt"/>
              </a:rPr>
              <a:t>infrastructure</a:t>
            </a:r>
            <a:endParaRPr lang="en-CA" sz="2400" dirty="0">
              <a:latin typeface="+mj-lt"/>
            </a:endParaRPr>
          </a:p>
          <a:p>
            <a:r>
              <a:rPr lang="en-CA" sz="2400" dirty="0">
                <a:latin typeface="+mj-lt"/>
              </a:rPr>
              <a:t>potential downstream flooding from ice </a:t>
            </a:r>
            <a:r>
              <a:rPr lang="en-CA" sz="2400" dirty="0" smtClean="0">
                <a:latin typeface="+mj-lt"/>
              </a:rPr>
              <a:t>jams</a:t>
            </a:r>
            <a:endParaRPr lang="en-CA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C5603-E792-3347-9C92-2A2C59B61D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135" y="1196752"/>
            <a:ext cx="76328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Three themes in this work by the Canadian Rivers Institute</a:t>
            </a: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Whole River Ecosystem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Fish Passage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Environmental Flows</a:t>
            </a:r>
          </a:p>
          <a:p>
            <a:endParaRPr lang="en-US" sz="1400" dirty="0" smtClean="0"/>
          </a:p>
          <a:p>
            <a:pPr algn="ctr"/>
            <a:r>
              <a:rPr lang="en-CA" sz="2000" dirty="0" smtClean="0"/>
              <a:t>See </a:t>
            </a:r>
            <a:r>
              <a:rPr lang="en-CA" sz="2000" dirty="0" smtClean="0">
                <a:hlinkClick r:id="rId2"/>
              </a:rPr>
              <a:t>http</a:t>
            </a:r>
            <a:r>
              <a:rPr lang="en-CA" sz="2000" dirty="0">
                <a:hlinkClick r:id="rId2"/>
              </a:rPr>
              <a:t>://</a:t>
            </a:r>
            <a:r>
              <a:rPr lang="en-CA" sz="2000" dirty="0" smtClean="0">
                <a:hlinkClick r:id="rId2"/>
              </a:rPr>
              <a:t>canadarivers-gis.maps.arcgis.com/home/index.html</a:t>
            </a:r>
            <a:endParaRPr lang="en-CA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332656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Mactaquac Aquatic Ecosystem Studies</a:t>
            </a:r>
            <a:endParaRPr lang="en-US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277610"/>
            <a:ext cx="4476094" cy="32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607072" cy="258417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300" y="-99392"/>
            <a:ext cx="10363200" cy="914400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Overview of New Brunswick First Nations</a:t>
            </a:r>
          </a:p>
        </p:txBody>
      </p:sp>
      <p:pic>
        <p:nvPicPr>
          <p:cNvPr id="5123" name="Picture 4" descr="\\corsrv01\corporate\FN Affairs\FN Info Orgs, Map, etc\Systems-Map_First_Nations_2_(Eng)_July-201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2696"/>
            <a:ext cx="88392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C5603-E792-3347-9C92-2A2C59B61D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First Nations engagement </a:t>
            </a:r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activities</a:t>
            </a:r>
            <a:endParaRPr lang="en-CA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5144"/>
          </a:xfrm>
        </p:spPr>
        <p:txBody>
          <a:bodyPr/>
          <a:lstStyle/>
          <a:p>
            <a:r>
              <a:rPr lang="en-US" sz="2400" dirty="0" smtClean="0"/>
              <a:t>Corporate Aboriginal Affairs department</a:t>
            </a:r>
          </a:p>
          <a:p>
            <a:r>
              <a:rPr lang="en-US" sz="2400" dirty="0" smtClean="0"/>
              <a:t>First Nations engagement strategy with Dillon</a:t>
            </a:r>
          </a:p>
          <a:p>
            <a:r>
              <a:rPr lang="en-US" sz="2400" dirty="0" smtClean="0"/>
              <a:t>First Nations expertise on environmental advisory committee</a:t>
            </a:r>
          </a:p>
          <a:p>
            <a:r>
              <a:rPr lang="en-US" sz="2400" dirty="0" smtClean="0"/>
              <a:t>First Nations Liaison/Field Monitor</a:t>
            </a:r>
          </a:p>
          <a:p>
            <a:r>
              <a:rPr lang="en-US" sz="2400" dirty="0" smtClean="0"/>
              <a:t>First Nations representation on Community Liaison Committee</a:t>
            </a:r>
          </a:p>
          <a:p>
            <a:r>
              <a:rPr lang="en-US" sz="2400" dirty="0" smtClean="0"/>
              <a:t>NB Power funded activities</a:t>
            </a:r>
          </a:p>
          <a:p>
            <a:pPr lvl="1"/>
            <a:r>
              <a:rPr lang="en-US" sz="2400" dirty="0" smtClean="0"/>
              <a:t>Consultation protocol</a:t>
            </a:r>
          </a:p>
          <a:p>
            <a:pPr lvl="1"/>
            <a:r>
              <a:rPr lang="en-US" sz="2400" dirty="0" smtClean="0"/>
              <a:t>Traditional Knowledge/Traditional Land Use study</a:t>
            </a:r>
          </a:p>
          <a:p>
            <a:pPr lvl="1"/>
            <a:r>
              <a:rPr lang="en-US" sz="2400" dirty="0" smtClean="0"/>
              <a:t>Technical analysis of comparative environmental review</a:t>
            </a:r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C5603-E792-3347-9C92-2A2C59B61D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4040188" cy="639762"/>
          </a:xfrm>
        </p:spPr>
        <p:txBody>
          <a:bodyPr/>
          <a:lstStyle/>
          <a:p>
            <a:r>
              <a:rPr lang="en-CA" sz="2000" dirty="0"/>
              <a:t>Topics the public can </a:t>
            </a:r>
            <a:r>
              <a:rPr lang="en-CA" sz="2000" dirty="0" smtClean="0"/>
              <a:t>influence</a:t>
            </a:r>
            <a:endParaRPr lang="e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764506"/>
            <a:ext cx="4040188" cy="3951288"/>
          </a:xfrm>
        </p:spPr>
        <p:txBody>
          <a:bodyPr/>
          <a:lstStyle/>
          <a:p>
            <a:r>
              <a:rPr lang="en-CA" dirty="0"/>
              <a:t>Common values identified during engagement process will be reflected in option selection</a:t>
            </a:r>
          </a:p>
          <a:p>
            <a:r>
              <a:rPr lang="en-CA" dirty="0" smtClean="0"/>
              <a:t>How </a:t>
            </a:r>
            <a:r>
              <a:rPr lang="en-CA" dirty="0"/>
              <a:t>we engage with New Brunswickers (process and techniques)</a:t>
            </a:r>
          </a:p>
          <a:p>
            <a:r>
              <a:rPr lang="en-CA" dirty="0" smtClean="0"/>
              <a:t>New </a:t>
            </a:r>
            <a:r>
              <a:rPr lang="en-CA" dirty="0"/>
              <a:t>information uncovered during engagement process will be considered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1146423"/>
            <a:ext cx="4329807" cy="639762"/>
          </a:xfrm>
        </p:spPr>
        <p:txBody>
          <a:bodyPr/>
          <a:lstStyle/>
          <a:p>
            <a:r>
              <a:rPr lang="en-CA" sz="2000" dirty="0"/>
              <a:t>Topics the public cannot </a:t>
            </a:r>
            <a:r>
              <a:rPr lang="en-CA" sz="2000" dirty="0" smtClean="0"/>
              <a:t>influence</a:t>
            </a:r>
            <a:endParaRPr lang="en-C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377" y="1764506"/>
            <a:ext cx="4041775" cy="3951288"/>
          </a:xfrm>
        </p:spPr>
        <p:txBody>
          <a:bodyPr/>
          <a:lstStyle/>
          <a:p>
            <a:r>
              <a:rPr lang="en-CA" dirty="0"/>
              <a:t>Continued provision of safe, reliable electricity at low and stable rates</a:t>
            </a:r>
          </a:p>
          <a:p>
            <a:r>
              <a:rPr lang="en-CA" dirty="0" smtClean="0"/>
              <a:t>Compliant </a:t>
            </a:r>
            <a:r>
              <a:rPr lang="en-CA" dirty="0"/>
              <a:t>with environmental regulations</a:t>
            </a:r>
          </a:p>
          <a:p>
            <a:r>
              <a:rPr lang="en-CA" dirty="0" smtClean="0"/>
              <a:t>A </a:t>
            </a:r>
            <a:r>
              <a:rPr lang="en-CA" dirty="0"/>
              <a:t>decision must be made by 2016</a:t>
            </a:r>
          </a:p>
          <a:p>
            <a:r>
              <a:rPr lang="en-CA" dirty="0" smtClean="0"/>
              <a:t>Respectful </a:t>
            </a:r>
            <a:r>
              <a:rPr lang="en-CA" dirty="0"/>
              <a:t>of First Nation’s rights and interests</a:t>
            </a:r>
          </a:p>
          <a:p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23528" y="404664"/>
            <a:ext cx="48381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Role of Public Engagement</a:t>
            </a:r>
            <a:endParaRPr lang="en-US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FF837-154C-8A47-82C3-41718B3AF0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Discussion paper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377" y="1124744"/>
            <a:ext cx="463364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Purpose: </a:t>
            </a:r>
            <a:r>
              <a:rPr lang="en-US" sz="2000" dirty="0"/>
              <a:t>to help New Brunswickers understand the kinds of choices ahead and create a shared understanding of the potential risks and benefits of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Key considerations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Energy Policy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Financial Considerations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Replacement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External Factors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Risk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NB Power must seek a best-cost solution that meets safety, reliability, environmental and financial goals.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569277" cy="4694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1" y="1092177"/>
            <a:ext cx="8224288" cy="54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332656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Public engagement</a:t>
            </a:r>
            <a:endParaRPr lang="en-US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7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Mactaquac Generating Station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378" y="1196752"/>
            <a:ext cx="85324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operational since 1968 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provides </a:t>
            </a:r>
            <a:r>
              <a:rPr lang="en-US" sz="2400" dirty="0"/>
              <a:t>20 per cent of peak </a:t>
            </a:r>
            <a:r>
              <a:rPr lang="en-US" sz="2400" dirty="0" smtClean="0"/>
              <a:t>energy needs </a:t>
            </a:r>
            <a:r>
              <a:rPr lang="en-US" sz="2400" dirty="0"/>
              <a:t>in New </a:t>
            </a:r>
            <a:r>
              <a:rPr lang="en-US" sz="2400" dirty="0" smtClean="0"/>
              <a:t>Brunswick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annually </a:t>
            </a:r>
            <a:r>
              <a:rPr lang="en-US" sz="2400" dirty="0"/>
              <a:t>produces electric energy for </a:t>
            </a:r>
            <a:r>
              <a:rPr lang="en-US" sz="2400" dirty="0" smtClean="0"/>
              <a:t>approximately 12 </a:t>
            </a:r>
            <a:r>
              <a:rPr lang="en-US" sz="2400" dirty="0"/>
              <a:t>per cent of New Brunswick’s homes &amp; </a:t>
            </a:r>
            <a:r>
              <a:rPr lang="en-US" sz="2400" dirty="0" smtClean="0"/>
              <a:t>businesses (2020 renewable requirement of 40%)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provides essential services to support a safe and reliable power grid (regulation, load following, reserves, black start, etc.)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023" y="112474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following statistics provide an indication of the volume of engagement </a:t>
            </a:r>
            <a:r>
              <a:rPr lang="en-US" sz="2400" dirty="0" smtClean="0"/>
              <a:t>activity</a:t>
            </a:r>
          </a:p>
          <a:p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NB Power open </a:t>
            </a:r>
            <a:r>
              <a:rPr lang="en-US" sz="2400" dirty="0" smtClean="0"/>
              <a:t>houses and stakeholder/public sessions: 12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people who attended: </a:t>
            </a:r>
            <a:r>
              <a:rPr lang="en-US" sz="2400" dirty="0" smtClean="0"/>
              <a:t>1250 </a:t>
            </a:r>
            <a:r>
              <a:rPr lang="en-US" sz="2400" dirty="0" err="1" smtClean="0"/>
              <a:t>approx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Mactaquac.ca updates (news releases, blog posts, reports): 20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Phone calls, emails, presentations and meetings: 282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‘</a:t>
            </a:r>
            <a:r>
              <a:rPr lang="en-US" sz="2400" dirty="0" err="1"/>
              <a:t>Mactaquaction</a:t>
            </a:r>
            <a:r>
              <a:rPr lang="en-US" sz="2400" dirty="0"/>
              <a:t>’ survey responses: 7,821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Facebook visits to Mactaquaction.ca: 27,223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Vimeo</a:t>
            </a:r>
            <a:r>
              <a:rPr lang="en-US" sz="2400" dirty="0"/>
              <a:t> views of </a:t>
            </a:r>
            <a:r>
              <a:rPr lang="en-US" sz="2400" dirty="0" err="1"/>
              <a:t>Mactaquaction</a:t>
            </a:r>
            <a:r>
              <a:rPr lang="en-US" sz="2400" dirty="0"/>
              <a:t> videos: </a:t>
            </a:r>
            <a:r>
              <a:rPr lang="en-US" sz="2400" dirty="0" smtClean="0"/>
              <a:t>15,180</a:t>
            </a:r>
          </a:p>
          <a:p>
            <a:r>
              <a:rPr lang="en-US" sz="2400" dirty="0"/>
              <a:t> </a:t>
            </a:r>
            <a:endParaRPr lang="en-CA" sz="2400" dirty="0"/>
          </a:p>
          <a:p>
            <a:r>
              <a:rPr lang="en-US" sz="2400" dirty="0"/>
              <a:t>After the May 31 closure of the public feedback period, a “what was said” document will be compiled and will provide a summary of the feedback received.  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Public engagement numbers</a:t>
            </a:r>
            <a:endParaRPr lang="en-US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152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What New Brunswickers have been saying</a:t>
            </a:r>
            <a:endParaRPr lang="en-US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987" y="3573016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Connection to landscape as it is now </a:t>
            </a:r>
            <a:r>
              <a:rPr lang="en-US" sz="2000" dirty="0">
                <a:solidFill>
                  <a:schemeClr val="accent1"/>
                </a:solidFill>
              </a:rPr>
              <a:t>‘we adapted, don’t make us change again’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Concern about property values, water views, recreational use of headpond, what lies beneath the headpond shorelines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Recognition of hydro as green energy, valued as a domestic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Desire for improved fish passage, species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support for dam removal </a:t>
            </a:r>
            <a:r>
              <a:rPr lang="en-US" sz="2000" dirty="0">
                <a:solidFill>
                  <a:schemeClr val="accent1"/>
                </a:solidFill>
              </a:rPr>
              <a:t>‘the river was beautiful before, and it can be again’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Questions about cost/benefit of rebuild </a:t>
            </a:r>
            <a:r>
              <a:rPr lang="en-US" sz="2000" dirty="0">
                <a:solidFill>
                  <a:schemeClr val="accent1"/>
                </a:solidFill>
              </a:rPr>
              <a:t>‘Can a new station pay for itself?’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want you to explain the rationale </a:t>
            </a:r>
            <a:r>
              <a:rPr lang="en-US" sz="2000" dirty="0" smtClean="0"/>
              <a:t>for your </a:t>
            </a:r>
            <a:r>
              <a:rPr lang="en-US" sz="2000" dirty="0"/>
              <a:t>decision</a:t>
            </a:r>
            <a:endParaRPr lang="en-CA" sz="2000" dirty="0"/>
          </a:p>
        </p:txBody>
      </p:sp>
      <p:pic>
        <p:nvPicPr>
          <p:cNvPr id="5" name="Picture 4" descr="E:\Mactaquac Open House Picks October 13 2015\RAC_28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0" y="1019026"/>
            <a:ext cx="651752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BP_wrap_up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Project timeline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9927" y="1221276"/>
            <a:ext cx="7184401" cy="955329"/>
            <a:chOff x="230537" y="1252850"/>
            <a:chExt cx="7504972" cy="955329"/>
          </a:xfrm>
        </p:grpSpPr>
        <p:sp>
          <p:nvSpPr>
            <p:cNvPr id="11" name="TextBox 10"/>
            <p:cNvSpPr txBox="1"/>
            <p:nvPr/>
          </p:nvSpPr>
          <p:spPr>
            <a:xfrm>
              <a:off x="1254626" y="1252850"/>
              <a:ext cx="9905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+mj-lt"/>
                </a:rPr>
                <a:t>Decision gate </a:t>
              </a:r>
            </a:p>
            <a:p>
              <a:pPr algn="ctr"/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+mj-lt"/>
                </a:rPr>
                <a:t>2016</a:t>
              </a:r>
              <a:endParaRPr lang="en-US" sz="14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3340" y="1254072"/>
              <a:ext cx="9618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+mj-lt"/>
                </a:rPr>
                <a:t>Decision </a:t>
              </a:r>
              <a:br>
                <a:rPr lang="en-US" sz="1400" b="1" dirty="0" smtClean="0">
                  <a:solidFill>
                    <a:srgbClr val="000000"/>
                  </a:solidFill>
                  <a:latin typeface="+mj-lt"/>
                </a:rPr>
              </a:br>
              <a:r>
                <a:rPr lang="en-US" sz="1400" b="1" dirty="0" smtClean="0">
                  <a:solidFill>
                    <a:srgbClr val="000000"/>
                  </a:solidFill>
                  <a:latin typeface="+mj-lt"/>
                </a:rPr>
                <a:t>gate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+mj-lt"/>
                </a:rPr>
                <a:t> </a:t>
              </a:r>
              <a:br>
                <a:rPr lang="en-US" sz="1400" b="1" dirty="0" smtClean="0">
                  <a:solidFill>
                    <a:srgbClr val="000000"/>
                  </a:solidFill>
                  <a:latin typeface="+mj-lt"/>
                </a:rPr>
              </a:br>
              <a:r>
                <a:rPr lang="en-US" sz="1400" b="1" dirty="0" smtClean="0">
                  <a:solidFill>
                    <a:srgbClr val="000000"/>
                  </a:solidFill>
                  <a:latin typeface="+mj-lt"/>
                </a:rPr>
                <a:t>2019</a:t>
              </a:r>
              <a:endParaRPr lang="en-US" sz="14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30537" y="1449421"/>
              <a:ext cx="1393981" cy="749030"/>
            </a:xfrm>
            <a:prstGeom prst="rightArrow">
              <a:avLst>
                <a:gd name="adj1" fmla="val 50000"/>
                <a:gd name="adj2" fmla="val 5389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marL="0" lvl="1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marL="0" lvl="1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marL="0" lvl="1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marL="0" lvl="1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marL="0" lvl="1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marL="0" lvl="1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marL="0" lvl="1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marL="0" lvl="1"/>
              <a:r>
                <a:rPr lang="en-US" sz="1400" i="1" dirty="0" smtClean="0">
                  <a:solidFill>
                    <a:srgbClr val="000000"/>
                  </a:solidFill>
                  <a:latin typeface="+mj-lt"/>
                </a:rPr>
                <a:t>Study Options: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000000"/>
                  </a:solidFill>
                  <a:latin typeface="+mj-lt"/>
                </a:rPr>
                <a:t>Repower   </a:t>
              </a:r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000000"/>
                  </a:solidFill>
                  <a:latin typeface="+mj-lt"/>
                </a:rPr>
                <a:t>Retain the headpond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000000"/>
                  </a:solidFill>
                  <a:latin typeface="+mj-lt"/>
                </a:rPr>
                <a:t>River restoration</a:t>
              </a:r>
            </a:p>
            <a:p>
              <a:pPr marL="117475" lvl="1" indent="-117475">
                <a:buFont typeface="Arial" pitchFamily="34" charset="0"/>
                <a:buChar char="•"/>
              </a:pPr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marL="0" lvl="1"/>
              <a:r>
                <a:rPr lang="en-US" sz="1400" i="1" dirty="0" smtClean="0">
                  <a:solidFill>
                    <a:srgbClr val="000000"/>
                  </a:solidFill>
                  <a:latin typeface="+mj-lt"/>
                </a:rPr>
                <a:t>Due Diligence Studies</a:t>
              </a:r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974716" y="1459149"/>
              <a:ext cx="1293778" cy="749030"/>
            </a:xfrm>
            <a:prstGeom prst="rightArrow">
              <a:avLst>
                <a:gd name="adj1" fmla="val 50000"/>
                <a:gd name="adj2" fmla="val 5389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r>
                <a:rPr lang="en-US" sz="1400" i="1" dirty="0" smtClean="0">
                  <a:solidFill>
                    <a:srgbClr val="000000"/>
                  </a:solidFill>
                  <a:latin typeface="+mj-lt"/>
                </a:rPr>
                <a:t>Acquire </a:t>
              </a:r>
              <a:r>
                <a:rPr lang="en-US" sz="1400" i="1" dirty="0">
                  <a:solidFill>
                    <a:srgbClr val="000000"/>
                  </a:solidFill>
                  <a:latin typeface="+mj-lt"/>
                </a:rPr>
                <a:t>Approvals for Preferred Option</a:t>
              </a:r>
            </a:p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647872" y="1449421"/>
              <a:ext cx="4087637" cy="749030"/>
            </a:xfrm>
            <a:prstGeom prst="rightArrow">
              <a:avLst>
                <a:gd name="adj1" fmla="val 50000"/>
                <a:gd name="adj2" fmla="val 5389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r>
                <a:rPr lang="en-US" sz="1400" i="1" dirty="0" smtClean="0">
                  <a:solidFill>
                    <a:srgbClr val="000000"/>
                  </a:solidFill>
                  <a:latin typeface="+mj-lt"/>
                </a:rPr>
                <a:t>Detailed </a:t>
              </a:r>
              <a:r>
                <a:rPr lang="en-US" sz="1400" i="1" dirty="0">
                  <a:solidFill>
                    <a:srgbClr val="000000"/>
                  </a:solidFill>
                  <a:latin typeface="+mj-lt"/>
                </a:rPr>
                <a:t>Design &amp; Site Work for Preferred Option</a:t>
              </a:r>
            </a:p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556918" y="1207586"/>
            <a:ext cx="7938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+mj-lt"/>
              </a:rPr>
              <a:t>End of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service life</a:t>
            </a:r>
            <a:r>
              <a:rPr lang="en-US" sz="14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+mj-lt"/>
              </a:rPr>
            </a:br>
            <a:r>
              <a:rPr lang="en-US" sz="14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+mj-lt"/>
              </a:rPr>
            </a:br>
            <a:r>
              <a:rPr lang="en-US" sz="1400" b="1" dirty="0">
                <a:solidFill>
                  <a:srgbClr val="000000"/>
                </a:solidFill>
                <a:latin typeface="+mj-lt"/>
              </a:rPr>
              <a:t>2030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000" dirty="0">
                <a:solidFill>
                  <a:schemeClr val="bg1"/>
                </a:solidFill>
                <a:latin typeface="Arial" charset="0"/>
                <a:cs typeface="Arial" charset="0"/>
              </a:rPr>
              <a:t>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7" y="1196752"/>
            <a:ext cx="49752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451" y="4437112"/>
            <a:ext cx="8064896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  <a:ea typeface="ヒラギノ角ゴ Pro W3" charset="0"/>
                <a:cs typeface="ヒラギノ角ゴ Pro W3" charset="0"/>
              </a:rPr>
              <a:t>If you or your group would like more information about this project, or would like to share your point of view, please contact us</a:t>
            </a:r>
            <a:r>
              <a:rPr lang="en-US" sz="2000" b="1" dirty="0" smtClean="0">
                <a:latin typeface="+mj-lt"/>
                <a:ea typeface="ヒラギノ角ゴ Pro W3" charset="0"/>
                <a:cs typeface="ヒラギノ角ゴ Pro W3" charset="0"/>
              </a:rPr>
              <a:t>.</a:t>
            </a:r>
          </a:p>
          <a:p>
            <a:endParaRPr lang="en-US" sz="2000" b="1" dirty="0">
              <a:latin typeface="+mj-lt"/>
              <a:ea typeface="ヒラギノ角ゴ Pro W3" charset="0"/>
              <a:cs typeface="ヒラギノ角ゴ Pro W3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rPr>
              <a:t>By email: mactaquac@nbpower.com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rPr>
              <a:t>By phone: 1-866-754-7727 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rPr>
              <a:t>Online:  www.mactaquac.ca </a:t>
            </a:r>
            <a:endParaRPr lang="en-CA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The AAR problem at Mactaquac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378" y="980727"/>
            <a:ext cx="49216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 AAR problem at Mactaquac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Alkali-Aggregate Reaction (AAR) causes expansion of the concrete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Hundreds of stations affected worldwide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Various techniques are used to address effects of expanding concrete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Mactaquac currently is expected to reach the end of its life by 2030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0"/>
          <a:stretch/>
        </p:blipFill>
        <p:spPr>
          <a:xfrm rot="16200000">
            <a:off x="4427497" y="2145592"/>
            <a:ext cx="5229212" cy="3067995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000" dirty="0">
                <a:solidFill>
                  <a:schemeClr val="bg1"/>
                </a:solidFill>
                <a:latin typeface="Arial" charset="0"/>
                <a:cs typeface="Arial" charset="0"/>
              </a:rPr>
              <a:t>The future of Mactaquac could be 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003" y="1009125"/>
            <a:ext cx="5209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Repower</a:t>
            </a:r>
            <a:r>
              <a:rPr lang="en-US" sz="2000" dirty="0"/>
              <a:t>, with a new powerhouse, switchyard, fish passage facility and </a:t>
            </a:r>
            <a:r>
              <a:rPr lang="en-US" sz="2000" dirty="0" smtClean="0"/>
              <a:t>spillways.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Retain </a:t>
            </a:r>
            <a:r>
              <a:rPr lang="en-US" sz="2000" b="1" dirty="0"/>
              <a:t>the Headpond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 with new spillways and a new fish passage facility.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Restore </a:t>
            </a:r>
            <a:r>
              <a:rPr lang="en-US" sz="2000" b="1" dirty="0"/>
              <a:t>the River</a:t>
            </a:r>
            <a:r>
              <a:rPr lang="en-US" sz="2000" dirty="0"/>
              <a:t>, by removing all existing structures, including the earthen dam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70003" y="5301208"/>
            <a:ext cx="519408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1200"/>
              </a:spcAft>
              <a:defRPr/>
            </a:pPr>
            <a:r>
              <a:rPr lang="en-CA" sz="2000" b="1" dirty="0" smtClean="0">
                <a:solidFill>
                  <a:prstClr val="black"/>
                </a:solidFill>
                <a:latin typeface="Calibri"/>
                <a:ea typeface="+mn-ea"/>
                <a:cs typeface="Calibri" pitchFamily="34" charset="0"/>
              </a:rPr>
              <a:t>Life Achievement</a:t>
            </a:r>
            <a:r>
              <a:rPr lang="en-CA" sz="2000" dirty="0" smtClean="0">
                <a:solidFill>
                  <a:prstClr val="black"/>
                </a:solidFill>
                <a:latin typeface="Calibri"/>
                <a:ea typeface="+mn-ea"/>
                <a:cs typeface="Calibri" pitchFamily="34" charset="0"/>
              </a:rPr>
              <a:t>, extending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Calibri" pitchFamily="34" charset="0"/>
              </a:rPr>
              <a:t>operation of the existing concrete facilities beyond 2030.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99" y="1006475"/>
            <a:ext cx="2633663" cy="134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47" y="2387485"/>
            <a:ext cx="2645142" cy="12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06" y="3716309"/>
            <a:ext cx="2653792" cy="122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06" y="5015061"/>
            <a:ext cx="2653792" cy="13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Repower </a:t>
            </a:r>
            <a:r>
              <a:rPr lang="en-CA" sz="3000" dirty="0">
                <a:solidFill>
                  <a:schemeClr val="bg1"/>
                </a:solidFill>
                <a:latin typeface="Arial" charset="0"/>
                <a:cs typeface="Arial" charset="0"/>
              </a:rPr>
              <a:t>footprint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8835"/>
            <a:ext cx="5616624" cy="56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000" dirty="0">
                <a:solidFill>
                  <a:schemeClr val="bg1"/>
                </a:solidFill>
                <a:latin typeface="Arial" charset="0"/>
                <a:cs typeface="Arial" charset="0"/>
              </a:rPr>
              <a:t>River restoration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331569" cy="48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 descr="Option3a.bmp"/>
          <p:cNvPicPr>
            <a:picLocks noChangeAspect="1"/>
          </p:cNvPicPr>
          <p:nvPr/>
        </p:nvPicPr>
        <p:blipFill>
          <a:blip r:embed="rId3"/>
          <a:srcRect l="37455" t="28496" r="8853" b="27747"/>
          <a:stretch>
            <a:fillRect/>
          </a:stretch>
        </p:blipFill>
        <p:spPr>
          <a:xfrm>
            <a:off x="1425877" y="1198661"/>
            <a:ext cx="6575141" cy="48654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443841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Residential </a:t>
            </a:r>
            <a:r>
              <a:rPr lang="en-CA" sz="2400" dirty="0"/>
              <a:t>Water Wells (~700 locations)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Regulated </a:t>
            </a:r>
            <a:r>
              <a:rPr lang="en-CA" sz="2400" dirty="0"/>
              <a:t>Water Intake Extensions (~10 locations)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Dust </a:t>
            </a:r>
            <a:r>
              <a:rPr lang="en-CA" sz="2400" dirty="0"/>
              <a:t>Control Measures (~11 locations)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Wastewater </a:t>
            </a:r>
            <a:r>
              <a:rPr lang="en-CA" sz="2400" dirty="0"/>
              <a:t>Outfall Extensions (~14 locations)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Culvert </a:t>
            </a:r>
            <a:r>
              <a:rPr lang="en-CA" sz="2400" dirty="0"/>
              <a:t>Replacement (~25 locations)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Surface </a:t>
            </a:r>
            <a:r>
              <a:rPr lang="en-CA" sz="2400" dirty="0"/>
              <a:t>Water Management (~133 locations)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Shoreline </a:t>
            </a:r>
            <a:r>
              <a:rPr lang="en-CA" sz="2400" dirty="0"/>
              <a:t>Protection (~11 locations)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Shaping </a:t>
            </a:r>
            <a:r>
              <a:rPr lang="en-CA" sz="2400" dirty="0"/>
              <a:t>and Grading Slopes (~22 locations) </a:t>
            </a:r>
          </a:p>
          <a:p>
            <a:endParaRPr lang="en-CA" sz="2400" dirty="0" smtClean="0"/>
          </a:p>
          <a:p>
            <a:r>
              <a:rPr lang="en-CA" sz="2400" dirty="0" smtClean="0"/>
              <a:t>Potential </a:t>
            </a:r>
            <a:r>
              <a:rPr lang="en-CA" sz="2400" dirty="0"/>
              <a:t>Land Exposed (~ 54 km2 (13,350 acres)) </a:t>
            </a:r>
          </a:p>
          <a:p>
            <a:r>
              <a:rPr lang="en-CA" sz="2400" dirty="0" smtClean="0"/>
              <a:t> </a:t>
            </a:r>
            <a:endParaRPr lang="en-CA" sz="24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River restoration</a:t>
            </a:r>
            <a:endParaRPr lang="en-CA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694" y="1340768"/>
            <a:ext cx="8424936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Continued operations beyond 2030, perhaps to original lifespan.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Detailed modelling suggests concrete’s structural integrity better than previously understood.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Consistent with ongoing tests of concrete samples from station.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Requires ongoing work and investment.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Require mechanical and electrical equipment in the station be replaced due to age and wear.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What is Life Achievement?</a:t>
            </a:r>
            <a:endParaRPr lang="en-US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720840"/>
            <a:ext cx="741682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No decision has been made.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Refine analysis and business case of all options.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Business case is a work in progress as we gather estimates related to construction, environmental, social factors.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Each option is expensive. There is no low-cost option for Mactaquac.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What next?</a:t>
            </a:r>
            <a:endParaRPr lang="en-US" sz="3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256805A-0F19-F542-98DE-1078DFD4F8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r Customers _ Appliance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Our Customers _ Appliances 2</Template>
  <TotalTime>588</TotalTime>
  <Words>1109</Words>
  <Application>Microsoft Office PowerPoint</Application>
  <PresentationFormat>On-screen Show (4:3)</PresentationFormat>
  <Paragraphs>237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Our Customers _ Appliances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Comparative Environmental Review</vt:lpstr>
      <vt:lpstr>Social Impact Comparative Review</vt:lpstr>
      <vt:lpstr>Social Impact Comparative Review</vt:lpstr>
      <vt:lpstr>PowerPoint Presentation</vt:lpstr>
      <vt:lpstr>Overview of New Brunswick First Nations</vt:lpstr>
      <vt:lpstr>First Nations engagement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NB 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Kerstin Schlote</dc:creator>
  <cp:lastModifiedBy>Perez, Sara</cp:lastModifiedBy>
  <cp:revision>51</cp:revision>
  <cp:lastPrinted>2016-05-30T19:23:08Z</cp:lastPrinted>
  <dcterms:created xsi:type="dcterms:W3CDTF">2016-03-29T14:02:54Z</dcterms:created>
  <dcterms:modified xsi:type="dcterms:W3CDTF">2016-06-08T12:33:20Z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0x01010077E45970ED6BE64AAF11B1C1B8F6B1A6</vt:lpwstr>
  </property>
</Properties>
</file>