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398" r:id="rId3"/>
    <p:sldId id="399" r:id="rId4"/>
    <p:sldId id="400" r:id="rId5"/>
    <p:sldId id="401" r:id="rId6"/>
    <p:sldId id="402" r:id="rId7"/>
    <p:sldId id="403" r:id="rId8"/>
    <p:sldId id="406" r:id="rId9"/>
    <p:sldId id="407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770" autoAdjust="0"/>
  </p:normalViewPr>
  <p:slideViewPr>
    <p:cSldViewPr>
      <p:cViewPr>
        <p:scale>
          <a:sx n="60" d="100"/>
          <a:sy n="60" d="100"/>
        </p:scale>
        <p:origin x="-244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94D7DB-057C-4BED-93B1-DDFEB9736AE1}" type="datetimeFigureOut">
              <a:rPr lang="en-CA" smtClean="0"/>
              <a:pPr/>
              <a:t>05/06/2017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4DED7B-ADC4-4EE8-A6AC-BA7D250C780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978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2691D7-55A0-4229-BE13-A76ACC80274C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5232949-A788-4E2F-B7FE-C6847E88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04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SzPct val="75000"/>
              <a:defRPr/>
            </a:pPr>
            <a:r>
              <a:rPr lang="en-CA" sz="1200" dirty="0" smtClean="0">
                <a:latin typeface="Calibri" pitchFamily="34" charset="0"/>
              </a:rPr>
              <a:t>Increasing occurrence of extreme precipitation events ( 50 mm rain in  &lt;/= 24 hr. period </a:t>
            </a:r>
          </a:p>
          <a:p>
            <a:pPr>
              <a:buSzPct val="75000"/>
              <a:defRPr/>
            </a:pPr>
            <a:r>
              <a:rPr lang="en-CA" sz="1200" dirty="0" smtClean="0">
                <a:latin typeface="Calibri" pitchFamily="34" charset="0"/>
              </a:rPr>
              <a:t>Increased hurricane frequency and intensity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0E11B684-9E12-4DFF-8D48-2DAD77342D94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22B4ED30-F01E-44F6-99CB-A3A98A610878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 smtClean="0"/>
              <a:t>Extreme rainfall is defined by 50 millimetres or more of rain over a 24-hour period. </a:t>
            </a: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 algn="r"/>
            <a:fld id="{BAF366A5-E2A3-4D69-B8C6-D871A73E2F7A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From “CC Presentation for DELG – November 6, 2013”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D96A54FE-EEF4-49D1-B563-297E35A01C88}" type="slidenum">
              <a:rPr lang="en-CA" altLang="en-US" sz="1200"/>
              <a:pPr/>
              <a:t>5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75A41748-2DB6-4737-BA14-656DE271DF73}" type="slidenum">
              <a:rPr lang="en-US" altLang="en-US" sz="1200">
                <a:solidFill>
                  <a:srgbClr val="000000"/>
                </a:solidFill>
              </a:rPr>
              <a:pPr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23" eaLnBrk="1" hangingPunct="1">
              <a:defRPr/>
            </a:pPr>
            <a:r>
              <a:rPr lang="en-US" i="1" dirty="0" smtClean="0"/>
              <a:t>New Brunswick has made significant </a:t>
            </a:r>
            <a:r>
              <a:rPr lang="en-US" dirty="0" smtClean="0"/>
              <a:t>progress increasing the climate resiliency </a:t>
            </a:r>
            <a:r>
              <a:rPr lang="en-CA" dirty="0" smtClean="0"/>
              <a:t>of communities.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CA" dirty="0" smtClean="0"/>
              <a:t>There is now widespread recognition of the issues and a willingness to act.  Many communities are now aware and ready to start planning –this is a major shift in priorities and culture.</a:t>
            </a:r>
          </a:p>
          <a:p>
            <a:pPr marL="465887" indent="-465887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Decision Tree </a:t>
            </a:r>
            <a:r>
              <a:rPr lang="en-US" dirty="0" smtClean="0"/>
              <a:t>– online tool to help narrow the adaptation strategies that are appropriate to address an issue.  </a:t>
            </a:r>
          </a:p>
          <a:p>
            <a:pPr marL="465887" indent="-465887" eaLnBrk="1" hangingPunct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465887" indent="-465887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Guidance Documents </a:t>
            </a:r>
            <a:r>
              <a:rPr lang="en-US" dirty="0" smtClean="0"/>
              <a:t>– information on land use planning and engineering adaptation strategies.</a:t>
            </a:r>
          </a:p>
          <a:p>
            <a:pPr marL="465887" indent="-465887" eaLnBrk="1" hangingPunct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defRPr/>
            </a:pPr>
            <a:endParaRPr lang="en-CA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391DCE31-8100-4283-9A03-FCF5D9CB5A7B}" type="slidenum">
              <a:rPr lang="en-CA" altLang="en-US" sz="1200"/>
              <a:pPr/>
              <a:t>7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Who and what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Aster Group as lead to facilitate the development of a plan to address coastal flooding first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On-going process of increasing the community’s capacity to address challenges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2" tIns="46587" rIns="93172" bIns="46587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FBF7C8B3-669D-4A2C-AC14-B08DBAA11C72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0950-CA8B-4A05-AD11-7F2B3D1797B8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EDCA-6905-4BA7-B0B7-60A687D62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9B60-1C8F-4996-8C84-C70D0C630903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7FAE-48E0-4448-A203-B602F813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FD8A-159D-4D22-B1C4-925B9736C037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69F15-07AF-4C50-A97A-D89E341D0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D103-1CE5-43FB-B12E-22882A2C7E6B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5DF7-826C-4090-9F34-9CEBD0636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CAB3-6132-40B5-B578-81D188EDF1A3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D3D6-3F53-42DA-B047-F679405DC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E9A8-3399-4A7C-B836-63DACE0178B2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CAFE-E104-453B-8746-CAFFF91DB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9D21-4E16-4328-BD96-0839232D0B05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7547-3C75-44EE-BE38-B197B6E1F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4228-92E2-471B-9A57-4E19077C92DF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9E11-7D68-4ECE-8528-D5028EBC3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9A87-AA87-44E2-BE97-A665B2189083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4365-C544-4ED9-85A1-1BBF613E8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CED9-E028-4EB4-B91A-DA96280D10BE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E9B1-89AF-441D-A36D-556B5AE5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6AD6-AA34-4EC3-AB79-23515CFC08A6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D625-D267-4B6A-BAD8-2E7974FC9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695099-1F96-4F37-8AEE-44E3A8138B0B}" type="datetime1">
              <a:rPr lang="en-US"/>
              <a:pPr>
                <a:defRPr/>
              </a:pPr>
              <a:t>2017/06/05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BB70CF-30AE-4484-87F0-83CE614FB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Branded-Footer-Design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jpeg"/><Relationship Id="rId5" Type="http://schemas.openxmlformats.org/officeDocument/2006/relationships/tags" Target="../tags/tag12.xml"/><Relationship Id="rId10" Type="http://schemas.openxmlformats.org/officeDocument/2006/relationships/image" Target="../media/image13.emf"/><Relationship Id="rId4" Type="http://schemas.openxmlformats.org/officeDocument/2006/relationships/tags" Target="../tags/tag11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60848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Case Study: Managing the coastline for frequent </a:t>
            </a: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Managing  </a:t>
            </a:r>
            <a:r>
              <a:rPr lang="en-US" sz="3600" b="1" i="1" dirty="0" smtClean="0">
                <a:solidFill>
                  <a:srgbClr val="002060"/>
                </a:solidFill>
              </a:rPr>
              <a:t>extreme </a:t>
            </a:r>
            <a:r>
              <a:rPr lang="en-US" sz="3600" b="1" i="1" dirty="0" smtClean="0">
                <a:solidFill>
                  <a:srgbClr val="002060"/>
                </a:solidFill>
              </a:rPr>
              <a:t>precipitation events -  </a:t>
            </a:r>
            <a:endParaRPr lang="en-US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Actions from New Brunswick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Presentation </a:t>
            </a:r>
            <a:r>
              <a:rPr lang="en-US" b="1" dirty="0">
                <a:solidFill>
                  <a:srgbClr val="002060"/>
                </a:solidFill>
              </a:rPr>
              <a:t>to </a:t>
            </a:r>
            <a:r>
              <a:rPr lang="en-US" b="1" dirty="0" smtClean="0">
                <a:solidFill>
                  <a:srgbClr val="002060"/>
                </a:solidFill>
              </a:rPr>
              <a:t>the Gulf </a:t>
            </a:r>
            <a:r>
              <a:rPr lang="en-US" b="1" dirty="0">
                <a:solidFill>
                  <a:srgbClr val="002060"/>
                </a:solidFill>
              </a:rPr>
              <a:t>of Maine </a:t>
            </a:r>
            <a:r>
              <a:rPr lang="en-US" b="1" dirty="0" smtClean="0">
                <a:solidFill>
                  <a:srgbClr val="002060"/>
                </a:solidFill>
              </a:rPr>
              <a:t>Council on the Marine Environment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Robert Capozi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New Brunswick Climate Change Secretariat</a:t>
            </a:r>
          </a:p>
          <a:p>
            <a:pPr algn="ctr"/>
            <a:r>
              <a:rPr lang="en-CA" sz="2000" b="1" dirty="0" smtClean="0">
                <a:solidFill>
                  <a:srgbClr val="002060"/>
                </a:solidFill>
              </a:rPr>
              <a:t>June 2017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450" y="762000"/>
            <a:ext cx="8458200" cy="369888"/>
          </a:xfrm>
          <a:prstGeom prst="rect">
            <a:avLst/>
          </a:prstGeom>
          <a:noFill/>
          <a:ln w="3175">
            <a:solidFill>
              <a:srgbClr val="6699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1800" b="1" i="1">
                <a:solidFill>
                  <a:srgbClr val="1F497D"/>
                </a:solidFill>
              </a:rPr>
              <a:t>Recurring impacts of climate change – how do we respond?</a:t>
            </a:r>
          </a:p>
        </p:txBody>
      </p:sp>
      <p:pic>
        <p:nvPicPr>
          <p:cNvPr id="13316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220788"/>
            <a:ext cx="3994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oad damaged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200" y="1219200"/>
            <a:ext cx="3810000" cy="230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66"/>
          <a:stretch>
            <a:fillRect/>
          </a:stretch>
        </p:blipFill>
        <p:spPr bwMode="auto">
          <a:xfrm>
            <a:off x="2537619" y="3672654"/>
            <a:ext cx="40084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107298"/>
            <a:ext cx="8650287" cy="814388"/>
          </a:xfrm>
        </p:spPr>
        <p:txBody>
          <a:bodyPr/>
          <a:lstStyle/>
          <a:p>
            <a:pPr>
              <a:defRPr/>
            </a:pPr>
            <a:r>
              <a:rPr lang="en-CA" sz="2800" i="1" dirty="0" smtClean="0">
                <a:solidFill>
                  <a:srgbClr val="002060"/>
                </a:solidFill>
              </a:rPr>
              <a:t>The NB Context 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414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304800" y="3055814"/>
            <a:ext cx="7924800" cy="3170099"/>
          </a:xfrm>
          <a:prstGeom prst="rect">
            <a:avLst/>
          </a:prstGeom>
          <a:noFill/>
          <a:ln>
            <a:solidFill>
              <a:srgbClr val="00549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2000" b="1" dirty="0">
                <a:solidFill>
                  <a:srgbClr val="002060"/>
                </a:solidFill>
              </a:rPr>
              <a:t>Building Resiliency in Communities, Infrastructure, and Natural Resources through – </a:t>
            </a:r>
          </a:p>
          <a:p>
            <a:pPr>
              <a:defRPr/>
            </a:pPr>
            <a:endParaRPr lang="en-US" sz="18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2060"/>
                </a:solidFill>
              </a:rPr>
              <a:t>Making adjustments in our decisions, activities and thinking re: planning, financing, design, and operations - in response to observed or projected climate change.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2060"/>
                </a:solidFill>
              </a:rPr>
              <a:t>Using Risk / Vulnerability assessments to identify risks, develop adaptation strategies, and increase resilience.</a:t>
            </a:r>
          </a:p>
          <a:p>
            <a:pPr>
              <a:defRPr/>
            </a:pPr>
            <a:endParaRPr lang="fr-CA" sz="1600" b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600" b="1" dirty="0">
                <a:solidFill>
                  <a:srgbClr val="002060"/>
                </a:solidFill>
              </a:rPr>
              <a:t>Being proactive to avoid costly repairs and improve safety.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CA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4704"/>
            <a:ext cx="4781204" cy="22869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116888" cy="814388"/>
          </a:xfrm>
        </p:spPr>
        <p:txBody>
          <a:bodyPr/>
          <a:lstStyle/>
          <a:p>
            <a:pPr>
              <a:defRPr/>
            </a:pPr>
            <a:r>
              <a:rPr lang="en-CA" sz="2800" i="1" dirty="0" smtClean="0">
                <a:solidFill>
                  <a:srgbClr val="002060"/>
                </a:solidFill>
              </a:rPr>
              <a:t>Adaptation</a:t>
            </a:r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6" name="Picture 7" descr="Transitioning to a Low-Carbon Econo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456384" cy="23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3602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14387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002060"/>
                </a:solidFill>
                <a:cs typeface="Calibri" pitchFamily="34" charset="0"/>
              </a:rPr>
              <a:t>Precipitation – Potential Impacts</a:t>
            </a:r>
            <a:endParaRPr lang="en-CA" altLang="en-US" sz="3200" smtClean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286750" cy="5256212"/>
          </a:xfrm>
        </p:spPr>
        <p:txBody>
          <a:bodyPr/>
          <a:lstStyle/>
          <a:p>
            <a:pPr>
              <a:buSzPct val="75000"/>
              <a:buFontTx/>
              <a:buNone/>
            </a:pPr>
            <a:r>
              <a:rPr lang="en-CA" altLang="en-US" sz="2000" b="1" i="1" dirty="0" smtClean="0">
                <a:solidFill>
                  <a:srgbClr val="002060"/>
                </a:solidFill>
                <a:cs typeface="Calibri" pitchFamily="34" charset="0"/>
              </a:rPr>
              <a:t>Extreme rainfall events </a:t>
            </a:r>
            <a:r>
              <a:rPr lang="en-CA" altLang="en-US" sz="2000" b="1" dirty="0" smtClean="0">
                <a:solidFill>
                  <a:srgbClr val="002060"/>
                </a:solidFill>
                <a:cs typeface="Calibri" pitchFamily="34" charset="0"/>
              </a:rPr>
              <a:t>can result in </a:t>
            </a:r>
            <a:r>
              <a:rPr lang="en-CA" altLang="en-US" sz="2000" b="1" i="1" dirty="0" smtClean="0">
                <a:solidFill>
                  <a:srgbClr val="002060"/>
                </a:solidFill>
                <a:cs typeface="Calibri" pitchFamily="34" charset="0"/>
              </a:rPr>
              <a:t>increased frequency and severity of flooding</a:t>
            </a:r>
            <a:r>
              <a:rPr lang="en-CA" altLang="en-US" sz="2000" i="1" dirty="0" smtClean="0">
                <a:solidFill>
                  <a:srgbClr val="002060"/>
                </a:solidFill>
                <a:cs typeface="Calibri" pitchFamily="34" charset="0"/>
              </a:rPr>
              <a:t>:</a:t>
            </a:r>
          </a:p>
          <a:p>
            <a:pPr>
              <a:buSzPct val="75000"/>
              <a:buFontTx/>
              <a:buNone/>
            </a:pPr>
            <a:endParaRPr lang="en-CA" altLang="en-US" sz="900" dirty="0" smtClean="0">
              <a:solidFill>
                <a:srgbClr val="002060"/>
              </a:solidFill>
              <a:cs typeface="Calibri" pitchFamily="34" charset="0"/>
            </a:endParaRPr>
          </a:p>
          <a:p>
            <a:pPr>
              <a:buSzPct val="75000"/>
            </a:pPr>
            <a:r>
              <a:rPr lang="en-CA" altLang="en-US" sz="2000" dirty="0" smtClean="0">
                <a:solidFill>
                  <a:srgbClr val="002060"/>
                </a:solidFill>
                <a:cs typeface="Calibri" pitchFamily="34" charset="0"/>
              </a:rPr>
              <a:t>Increased </a:t>
            </a:r>
            <a:r>
              <a:rPr lang="en-CA" altLang="en-US" sz="2000" i="1" dirty="0" smtClean="0">
                <a:solidFill>
                  <a:srgbClr val="002060"/>
                </a:solidFill>
                <a:cs typeface="Calibri" pitchFamily="34" charset="0"/>
              </a:rPr>
              <a:t>flooding near watercourses and low-lying areas.</a:t>
            </a:r>
            <a:endParaRPr lang="en-CA" altLang="en-US" sz="400" i="1" dirty="0" smtClean="0">
              <a:solidFill>
                <a:srgbClr val="002060"/>
              </a:solidFill>
              <a:cs typeface="Calibri" pitchFamily="34" charset="0"/>
            </a:endParaRPr>
          </a:p>
          <a:p>
            <a:pPr>
              <a:buSzPct val="75000"/>
            </a:pPr>
            <a:r>
              <a:rPr lang="en-CA" altLang="en-US" sz="2000" dirty="0" smtClean="0">
                <a:solidFill>
                  <a:srgbClr val="002060"/>
                </a:solidFill>
                <a:cs typeface="Calibri" pitchFamily="34" charset="0"/>
              </a:rPr>
              <a:t>Increased </a:t>
            </a:r>
            <a:r>
              <a:rPr lang="en-CA" altLang="en-US" sz="2000" i="1" dirty="0" smtClean="0">
                <a:solidFill>
                  <a:srgbClr val="002060"/>
                </a:solidFill>
                <a:cs typeface="Calibri" pitchFamily="34" charset="0"/>
              </a:rPr>
              <a:t>flash-flooding</a:t>
            </a:r>
            <a:r>
              <a:rPr lang="en-CA" altLang="en-US" sz="2000" dirty="0" smtClean="0">
                <a:solidFill>
                  <a:srgbClr val="002060"/>
                </a:solidFill>
                <a:cs typeface="Calibri" pitchFamily="34" charset="0"/>
              </a:rPr>
              <a:t> causing </a:t>
            </a:r>
            <a:r>
              <a:rPr lang="en-CA" altLang="en-US" sz="2000" i="1" dirty="0" smtClean="0">
                <a:solidFill>
                  <a:srgbClr val="002060"/>
                </a:solidFill>
                <a:cs typeface="Calibri" pitchFamily="34" charset="0"/>
              </a:rPr>
              <a:t>erosion.</a:t>
            </a:r>
          </a:p>
          <a:p>
            <a:pPr>
              <a:buSzPct val="75000"/>
            </a:pPr>
            <a:endParaRPr lang="en-CA" altLang="en-US" sz="100" dirty="0" smtClean="0">
              <a:solidFill>
                <a:srgbClr val="002060"/>
              </a:solidFill>
              <a:cs typeface="Calibri" pitchFamily="34" charset="0"/>
            </a:endParaRPr>
          </a:p>
          <a:p>
            <a:pPr>
              <a:buSzPct val="75000"/>
            </a:pPr>
            <a:r>
              <a:rPr lang="en-CA" altLang="en-US" sz="2000" dirty="0" smtClean="0">
                <a:solidFill>
                  <a:srgbClr val="002060"/>
                </a:solidFill>
                <a:cs typeface="Calibri" pitchFamily="34" charset="0"/>
              </a:rPr>
              <a:t>Increased </a:t>
            </a:r>
            <a:r>
              <a:rPr lang="en-CA" altLang="en-US" sz="2000" i="1" dirty="0" smtClean="0">
                <a:solidFill>
                  <a:srgbClr val="002060"/>
                </a:solidFill>
                <a:cs typeface="Calibri" pitchFamily="34" charset="0"/>
              </a:rPr>
              <a:t>damage to infrastructure and homes</a:t>
            </a:r>
            <a:r>
              <a:rPr lang="en-CA" altLang="en-US" sz="2000" i="1" dirty="0" smtClean="0">
                <a:solidFill>
                  <a:srgbClr val="002060"/>
                </a:solidFill>
                <a:cs typeface="Calibri" pitchFamily="34" charset="0"/>
              </a:rPr>
              <a:t>.</a:t>
            </a:r>
          </a:p>
          <a:p>
            <a:pPr>
              <a:buSzPct val="75000"/>
            </a:pPr>
            <a:r>
              <a:rPr lang="en-CA" altLang="en-US" sz="2000" dirty="0">
                <a:solidFill>
                  <a:srgbClr val="002060"/>
                </a:solidFill>
                <a:cs typeface="Calibri" pitchFamily="34" charset="0"/>
              </a:rPr>
              <a:t>Increased </a:t>
            </a:r>
            <a:r>
              <a:rPr lang="en-CA" altLang="en-US" sz="2000" i="1" dirty="0">
                <a:solidFill>
                  <a:srgbClr val="002060"/>
                </a:solidFill>
                <a:cs typeface="Calibri" pitchFamily="34" charset="0"/>
              </a:rPr>
              <a:t>risk of contamination to water sources.</a:t>
            </a:r>
          </a:p>
          <a:p>
            <a:pPr>
              <a:buSzPct val="75000"/>
            </a:pPr>
            <a:endParaRPr lang="en-CA" altLang="en-US" sz="2000" i="1" dirty="0" smtClean="0">
              <a:solidFill>
                <a:srgbClr val="002060"/>
              </a:solidFill>
              <a:cs typeface="Calibri" pitchFamily="34" charset="0"/>
            </a:endParaRPr>
          </a:p>
          <a:p>
            <a:pPr>
              <a:buSzPct val="75000"/>
            </a:pPr>
            <a:endParaRPr lang="en-CA" altLang="en-US" sz="2000" i="1" dirty="0" smtClean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0" y="64770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rial Narrow" pitchFamily="34" charset="0"/>
              </a:rPr>
              <a:t> </a:t>
            </a:r>
            <a:fld id="{CD81FD26-904A-4660-AA03-268FEBCB3EA9}" type="slidenum">
              <a:rPr lang="en-US" altLang="en-US" sz="1600">
                <a:solidFill>
                  <a:srgbClr val="FFFFFF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6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22186"/>
          <a:stretch>
            <a:fillRect/>
          </a:stretch>
        </p:blipFill>
        <p:spPr bwMode="auto">
          <a:xfrm>
            <a:off x="966788" y="4048125"/>
            <a:ext cx="18049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r="10400"/>
          <a:stretch>
            <a:fillRect/>
          </a:stretch>
        </p:blipFill>
        <p:spPr bwMode="auto">
          <a:xfrm>
            <a:off x="3648075" y="4048125"/>
            <a:ext cx="1847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http://www.cbc.ca/gfx/images/news/topstories/2010/12/13/nb-flo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r="17494"/>
          <a:stretch>
            <a:fillRect/>
          </a:stretch>
        </p:blipFill>
        <p:spPr bwMode="auto">
          <a:xfrm>
            <a:off x="6300788" y="4048125"/>
            <a:ext cx="1812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B7362-BA87-4BE0-98B0-8CC5CEFCA65C}" type="slidenum">
              <a:rPr lang="en-US" altLang="en-US" sz="1600" smtClean="0">
                <a:solidFill>
                  <a:srgbClr val="FFFFFF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60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99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TJ_0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219200"/>
            <a:ext cx="59118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61925" y="210207"/>
            <a:ext cx="88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400" b="1" dirty="0">
                <a:solidFill>
                  <a:srgbClr val="002060"/>
                </a:solidFill>
                <a:cs typeface="Calibri" pitchFamily="34" charset="0"/>
              </a:rPr>
              <a:t>		Location, Location, Location!</a:t>
            </a:r>
          </a:p>
        </p:txBody>
      </p:sp>
    </p:spTree>
    <p:extLst>
      <p:ext uri="{BB962C8B-B14F-4D97-AF65-F5344CB8AC3E}">
        <p14:creationId xmlns:p14="http://schemas.microsoft.com/office/powerpoint/2010/main" val="247556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8607699"/>
              </p:ext>
            </p:extLst>
          </p:nvPr>
        </p:nvGraphicFramePr>
        <p:xfrm>
          <a:off x="323528" y="681165"/>
          <a:ext cx="8516938" cy="11439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6938">
                  <a:extLst>
                    <a:ext uri="{9D8B030D-6E8A-4147-A177-3AD203B41FA5}"/>
                  </a:extLst>
                </a:gridCol>
              </a:tblGrid>
              <a:tr h="6583644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CA" sz="1600" b="1" kern="1200" noProof="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New Brunswick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endParaRPr lang="fr-CA" sz="18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fr-CA" sz="18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Acquire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up-to-date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predictive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information to support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decision-making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planning.</a:t>
                      </a:r>
                      <a:endParaRPr lang="fr-CA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fr-CA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impacts of CC and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weather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considered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all infrastructure </a:t>
                      </a:r>
                      <a:r>
                        <a:rPr lang="fr-CA" sz="1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decisions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the </a:t>
                      </a:r>
                      <a:r>
                        <a:rPr lang="fr-CA" sz="1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lifecycle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all infrastructure </a:t>
                      </a:r>
                      <a:r>
                        <a:rPr lang="fr-CA" sz="1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fr-CA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fr-CA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Phase-in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CC adaptation plans for local and municipal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governments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infrastructure </a:t>
                      </a:r>
                      <a:r>
                        <a:rPr lang="fr-CA" sz="1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endParaRPr lang="fr-CA" sz="1800" b="1" kern="1200" noProof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Acquire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LiDAR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data for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and land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elevations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across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all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sectors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CA" sz="1800" b="1" kern="1200" baseline="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especially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for flood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coastal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erosion</a:t>
                      </a:r>
                      <a:r>
                        <a:rPr lang="fr-CA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800" b="1" kern="1200" baseline="0" noProof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CA" sz="1800" b="1" kern="1200" baseline="0" noProof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800" b="1" dirty="0" err="1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Collaborate</a:t>
                      </a:r>
                      <a:r>
                        <a:rPr lang="fr-CA" sz="1800" b="1" dirty="0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 </a:t>
                      </a:r>
                      <a:r>
                        <a:rPr lang="fr-CA" sz="1800" b="1" dirty="0" err="1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with</a:t>
                      </a:r>
                      <a:r>
                        <a:rPr lang="fr-CA" sz="1800" b="1" dirty="0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 </a:t>
                      </a:r>
                      <a:r>
                        <a:rPr lang="fr-CA" sz="1800" b="1" dirty="0" err="1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cities</a:t>
                      </a:r>
                      <a:r>
                        <a:rPr lang="fr-CA" sz="1800" b="1" dirty="0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 to </a:t>
                      </a:r>
                      <a:r>
                        <a:rPr lang="fr-CA" sz="1800" b="1" dirty="0" err="1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ensure</a:t>
                      </a:r>
                      <a:r>
                        <a:rPr lang="fr-CA" sz="1800" b="1" dirty="0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 </a:t>
                      </a:r>
                      <a:r>
                        <a:rPr lang="fr-CA" sz="1800" b="1" dirty="0" err="1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that</a:t>
                      </a:r>
                      <a:r>
                        <a:rPr lang="fr-CA" sz="1800" b="1" dirty="0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 CC </a:t>
                      </a:r>
                      <a:r>
                        <a:rPr lang="fr-CA" sz="1800" b="1" dirty="0" err="1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vulnerability</a:t>
                      </a:r>
                      <a:r>
                        <a:rPr lang="fr-CA" sz="1800" b="1" dirty="0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 </a:t>
                      </a:r>
                      <a:r>
                        <a:rPr lang="fr-CA" sz="1800" b="1" dirty="0" err="1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assessments</a:t>
                      </a:r>
                      <a:r>
                        <a:rPr lang="fr-CA" sz="1800" b="1" dirty="0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 and adaptation plans are </a:t>
                      </a:r>
                      <a:r>
                        <a:rPr lang="fr-CA" sz="1800" b="1" dirty="0" err="1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completed</a:t>
                      </a:r>
                      <a:r>
                        <a:rPr lang="fr-CA" sz="1800" b="1" dirty="0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 by </a:t>
                      </a:r>
                      <a:r>
                        <a:rPr lang="fr-CA" sz="1800" b="1" dirty="0" smtClean="0">
                          <a:solidFill>
                            <a:srgbClr val="002060"/>
                          </a:solidFill>
                          <a:ea typeface="ヒラギノ角ゴ Pro W3" pitchFamily="48" charset="-128"/>
                        </a:rPr>
                        <a:t>2020. 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CA" sz="1800" b="1" dirty="0" smtClean="0">
                        <a:solidFill>
                          <a:srgbClr val="002060"/>
                        </a:solidFill>
                        <a:ea typeface="ヒラギノ角ゴ Pro W3" pitchFamily="48" charset="-128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use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infrastructure 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forests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wetlands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floodplains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buffer </a:t>
                      </a:r>
                      <a:r>
                        <a:rPr lang="fr-CA" sz="18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</a:t>
                      </a:r>
                      <a:r>
                        <a:rPr lang="fr-CA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impacts.</a:t>
                      </a:r>
                      <a:r>
                        <a:rPr lang="fr-CA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fr-CA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CA" sz="1800" b="1" kern="1200" noProof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CA" sz="1600" b="1" dirty="0" smtClean="0">
                        <a:solidFill>
                          <a:schemeClr val="accent6"/>
                        </a:solidFill>
                        <a:ea typeface="ヒラギノ角ゴ Pro W3" pitchFamily="48" charset="-128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CA" sz="1600" b="1" dirty="0" smtClean="0">
                        <a:solidFill>
                          <a:schemeClr val="accent6"/>
                        </a:solidFill>
                        <a:ea typeface="ヒラギノ角ゴ Pro W3" pitchFamily="48" charset="-128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CA" sz="1600" b="1" kern="1200" noProof="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CA" sz="1600" b="1" kern="1200" noProof="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CA" sz="1600" b="1" kern="1200" noProof="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CA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857" marR="44857" marT="0" marB="0">
                    <a:noFill/>
                  </a:tcPr>
                </a:tc>
                <a:extLst>
                  <a:ext uri="{0D108BD9-81ED-4DB2-BD59-A6C34878D82A}"/>
                </a:extLst>
              </a:tr>
              <a:tr h="4520919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CA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857" marR="44857" marT="0" marB="0"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2" y="20282"/>
            <a:ext cx="8116888" cy="814387"/>
          </a:xfrm>
        </p:spPr>
        <p:txBody>
          <a:bodyPr/>
          <a:lstStyle/>
          <a:p>
            <a:pPr>
              <a:defRPr/>
            </a:pPr>
            <a:r>
              <a:rPr lang="en-CA" sz="2800" b="1" i="1" dirty="0" smtClean="0">
                <a:solidFill>
                  <a:srgbClr val="002060"/>
                </a:solidFill>
              </a:rPr>
              <a:t>Action Items from the NB Climate Change Action Plan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9448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8313" y="188912"/>
            <a:ext cx="8229600" cy="576036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CA" sz="2000" b="1" i="1" u="sng" dirty="0" smtClean="0">
                <a:solidFill>
                  <a:srgbClr val="002060"/>
                </a:solidFill>
              </a:rPr>
              <a:t>Climate Change Adaptation Tools / Resources Available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CA" sz="22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75000"/>
              <a:buFont typeface="Arial" charset="0"/>
              <a:buChar char="•"/>
              <a:defRPr/>
            </a:pPr>
            <a:r>
              <a:rPr lang="en-CA" sz="1800" b="1" dirty="0" smtClean="0">
                <a:solidFill>
                  <a:srgbClr val="002060"/>
                </a:solidFill>
              </a:rPr>
              <a:t>Adaptation </a:t>
            </a:r>
            <a:r>
              <a:rPr lang="en-CA" sz="1800" b="1" dirty="0" smtClean="0">
                <a:solidFill>
                  <a:srgbClr val="002060"/>
                </a:solidFill>
              </a:rPr>
              <a:t>Planning Guide for Communities. 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75000"/>
              <a:buFont typeface="Arial" charset="0"/>
              <a:buChar char="•"/>
              <a:defRPr/>
            </a:pPr>
            <a:endParaRPr lang="en-CA" sz="18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CA" sz="1800" b="1" dirty="0" smtClean="0">
                <a:solidFill>
                  <a:srgbClr val="002060"/>
                </a:solidFill>
              </a:rPr>
              <a:t>Community </a:t>
            </a:r>
            <a:r>
              <a:rPr lang="en-CA" sz="1800" b="1" dirty="0" smtClean="0">
                <a:solidFill>
                  <a:srgbClr val="002060"/>
                </a:solidFill>
              </a:rPr>
              <a:t>vulnerability assessments / adaptation plans.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CA" sz="18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CA" sz="1800" b="1" dirty="0" smtClean="0">
                <a:solidFill>
                  <a:srgbClr val="002060"/>
                </a:solidFill>
              </a:rPr>
              <a:t>Flood </a:t>
            </a:r>
            <a:r>
              <a:rPr lang="en-CA" sz="1800" b="1" dirty="0" smtClean="0">
                <a:solidFill>
                  <a:srgbClr val="002060"/>
                </a:solidFill>
              </a:rPr>
              <a:t>hazard mapping and Erosion Rates mapping – GEO NB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CA" sz="1800" dirty="0" smtClean="0">
                <a:solidFill>
                  <a:srgbClr val="002060"/>
                </a:solidFill>
              </a:rPr>
              <a:t> </a:t>
            </a:r>
            <a:endParaRPr lang="en-CA" sz="1800" dirty="0">
              <a:solidFill>
                <a:srgbClr val="002060"/>
              </a:solidFill>
            </a:endParaRP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CA" sz="1800" b="1" dirty="0" smtClean="0">
                <a:solidFill>
                  <a:srgbClr val="002060"/>
                </a:solidFill>
              </a:rPr>
              <a:t> Funding  </a:t>
            </a:r>
            <a:r>
              <a:rPr lang="en-CA" sz="1800" b="1" dirty="0" smtClean="0">
                <a:solidFill>
                  <a:srgbClr val="002060"/>
                </a:solidFill>
              </a:rPr>
              <a:t>Support ($): </a:t>
            </a:r>
            <a:r>
              <a:rPr lang="en-CA" sz="1800" dirty="0" smtClean="0">
                <a:solidFill>
                  <a:srgbClr val="002060"/>
                </a:solidFill>
              </a:rPr>
              <a:t>NB ETF, NR CAN, ECC </a:t>
            </a:r>
            <a:r>
              <a:rPr lang="en-CA" sz="1800" dirty="0" smtClean="0">
                <a:solidFill>
                  <a:srgbClr val="002060"/>
                </a:solidFill>
              </a:rPr>
              <a:t>CAN</a:t>
            </a: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CA" sz="1800" dirty="0">
              <a:solidFill>
                <a:srgbClr val="002060"/>
              </a:solidFill>
            </a:endParaRP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CA" sz="1800" b="1" dirty="0">
                <a:solidFill>
                  <a:srgbClr val="002060"/>
                </a:solidFill>
              </a:rPr>
              <a:t>Climate Change adjusted IDF curves.</a:t>
            </a:r>
            <a:endParaRPr lang="en-CA" sz="1800" dirty="0">
              <a:solidFill>
                <a:srgbClr val="002060"/>
              </a:solidFill>
            </a:endParaRP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CA" sz="1800" b="1" dirty="0" smtClean="0">
              <a:solidFill>
                <a:srgbClr val="002060"/>
              </a:solidFill>
            </a:endParaRP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CA" sz="1800" b="1" dirty="0" smtClean="0">
                <a:solidFill>
                  <a:srgbClr val="002060"/>
                </a:solidFill>
              </a:rPr>
              <a:t>Province-wide Lidar to enhance storm water infrastructure design and placement</a:t>
            </a: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CA" sz="1800" b="1" dirty="0" smtClean="0">
              <a:solidFill>
                <a:srgbClr val="002060"/>
              </a:solidFill>
            </a:endParaRP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CA" sz="1800" b="1" dirty="0" smtClean="0">
                <a:solidFill>
                  <a:srgbClr val="002060"/>
                </a:solidFill>
              </a:rPr>
              <a:t>Lidar enhanced Wet-Areas Mapping</a:t>
            </a:r>
          </a:p>
          <a:p>
            <a:pPr marL="0" lvl="1" indent="0" eaLnBrk="1" hangingPunct="1"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endParaRPr lang="en-CA" sz="1800" b="1" dirty="0" smtClean="0">
              <a:solidFill>
                <a:srgbClr val="002060"/>
              </a:solidFill>
            </a:endParaRP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CA" sz="1800" b="1" dirty="0" smtClean="0">
                <a:solidFill>
                  <a:srgbClr val="002060"/>
                </a:solidFill>
              </a:rPr>
              <a:t>Naturalized storm water basins to capture runoff </a:t>
            </a: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CA" sz="1800" b="1" dirty="0">
              <a:solidFill>
                <a:srgbClr val="002060"/>
              </a:solidFill>
            </a:endParaRP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CA" sz="1800" b="1" dirty="0" smtClean="0">
                <a:solidFill>
                  <a:srgbClr val="002060"/>
                </a:solidFill>
              </a:rPr>
              <a:t>Incorporating ecosystem assets into land-use planning</a:t>
            </a: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CA" sz="1800" b="1" dirty="0">
              <a:solidFill>
                <a:srgbClr val="002060"/>
              </a:solidFill>
            </a:endParaRPr>
          </a:p>
          <a:p>
            <a:pPr marL="288925" lvl="1" indent="-288925" eaLnBrk="1" hangingPunct="1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CA" sz="1800" b="1" dirty="0" smtClean="0">
                <a:solidFill>
                  <a:srgbClr val="002060"/>
                </a:solidFill>
              </a:rPr>
              <a:t>Promoting Asset Management to improve infrastructure resiliency </a:t>
            </a:r>
            <a:endParaRPr lang="en-CA" sz="1800" b="1" dirty="0" smtClean="0">
              <a:solidFill>
                <a:srgbClr val="00206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75000"/>
              <a:buFontTx/>
              <a:buNone/>
              <a:defRPr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75000"/>
              <a:buFontTx/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75000"/>
              <a:buFontTx/>
              <a:buNone/>
              <a:defRPr/>
            </a:pPr>
            <a:endParaRPr lang="en-CA" sz="2200" dirty="0" smtClean="0">
              <a:solidFill>
                <a:srgbClr val="002060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70D6E3-A33A-4B31-BAAE-C35C12028EB0}" type="slidenum">
              <a:rPr lang="en-US" altLang="en-US" sz="16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6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47675" y="687388"/>
            <a:ext cx="3886200" cy="4997450"/>
          </a:xfrm>
        </p:spPr>
        <p:txBody>
          <a:bodyPr/>
          <a:lstStyle/>
          <a:p>
            <a:r>
              <a:rPr lang="fr-CA" altLang="en-US" sz="3200" smtClean="0">
                <a:solidFill>
                  <a:srgbClr val="002060"/>
                </a:solidFill>
              </a:rPr>
              <a:t>Climate Change Adaptation Plan</a:t>
            </a:r>
            <a:br>
              <a:rPr lang="fr-CA" altLang="en-US" sz="3200" smtClean="0">
                <a:solidFill>
                  <a:srgbClr val="002060"/>
                </a:solidFill>
              </a:rPr>
            </a:br>
            <a:r>
              <a:rPr lang="fr-CA" altLang="en-US" sz="3200" smtClean="0">
                <a:solidFill>
                  <a:srgbClr val="002060"/>
                </a:solidFill>
              </a:rPr>
              <a:t/>
            </a:r>
            <a:br>
              <a:rPr lang="fr-CA" altLang="en-US" sz="3200" smtClean="0">
                <a:solidFill>
                  <a:srgbClr val="002060"/>
                </a:solidFill>
              </a:rPr>
            </a:br>
            <a:r>
              <a:rPr lang="fr-CA" altLang="en-US" sz="1800" smtClean="0">
                <a:solidFill>
                  <a:srgbClr val="002060"/>
                </a:solidFill>
              </a:rPr>
              <a:t>Coastal erosion and flooding</a:t>
            </a:r>
            <a:br>
              <a:rPr lang="fr-CA" altLang="en-US" sz="1800" smtClean="0">
                <a:solidFill>
                  <a:srgbClr val="002060"/>
                </a:solidFill>
              </a:rPr>
            </a:br>
            <a:endParaRPr lang="fr-CA" altLang="en-US" sz="1800" smtClean="0">
              <a:solidFill>
                <a:srgbClr val="002060"/>
              </a:solidFill>
            </a:endParaRPr>
          </a:p>
        </p:txBody>
      </p:sp>
      <p:pic>
        <p:nvPicPr>
          <p:cNvPr id="23555" name="Picture 3" descr="City Crest - High Resolution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1220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Logo NB ETF Bilingu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4872038"/>
            <a:ext cx="2373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daptation Plan-Bathurst-March-2016.pd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081">
            <a:off x="5306333" y="379096"/>
            <a:ext cx="2889571" cy="37394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chemeClr val="tx1"/>
            </a:solidFill>
            <a:miter lim="800000"/>
          </a:ln>
          <a:effectLst>
            <a:outerShdw blurRad="180975" dist="1397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8" name="Picture 9" descr="Aster Group Logo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762500"/>
            <a:ext cx="2060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4"/>
          <p:cNvSpPr txBox="1">
            <a:spLocks noChangeArrowheads="1"/>
          </p:cNvSpPr>
          <p:nvPr/>
        </p:nvSpPr>
        <p:spPr bwMode="auto">
          <a:xfrm>
            <a:off x="5334000" y="4267200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en-US" sz="2000" b="1">
                <a:solidFill>
                  <a:srgbClr val="002060"/>
                </a:solidFill>
              </a:rPr>
              <a:t>City of Bathurst</a:t>
            </a:r>
            <a:endParaRPr lang="en-US" alt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1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 marL="0" indent="0">
              <a:buFontTx/>
              <a:buNone/>
            </a:pPr>
            <a:endParaRPr lang="en-CA" altLang="en-US" smtClean="0"/>
          </a:p>
          <a:p>
            <a:pPr marL="0" indent="0">
              <a:buFontTx/>
              <a:buNone/>
            </a:pPr>
            <a:endParaRPr lang="en-CA" altLang="en-US" smtClean="0"/>
          </a:p>
          <a:p>
            <a:pPr marL="0" indent="0">
              <a:buFontTx/>
              <a:buNone/>
            </a:pPr>
            <a:endParaRPr lang="en-CA" altLang="en-US" smtClean="0"/>
          </a:p>
          <a:p>
            <a:pPr marL="0" indent="0">
              <a:buFontTx/>
              <a:buNone/>
            </a:pPr>
            <a:r>
              <a:rPr lang="en-CA" altLang="en-US" smtClean="0"/>
              <a:t>			</a:t>
            </a:r>
            <a:r>
              <a:rPr lang="en-CA" altLang="en-US" smtClean="0">
                <a:solidFill>
                  <a:srgbClr val="002060"/>
                </a:solidFill>
              </a:rPr>
              <a:t>Thank you /  Merci</a:t>
            </a:r>
            <a:endParaRPr lang="en-US" altLang="en-US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90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Words>558</Words>
  <Application>Microsoft Office PowerPoint</Application>
  <PresentationFormat>On-screen Show (4:3)</PresentationFormat>
  <Paragraphs>105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The NB Context </vt:lpstr>
      <vt:lpstr>Adaptation</vt:lpstr>
      <vt:lpstr>Precipitation – Potential Impacts</vt:lpstr>
      <vt:lpstr>PowerPoint Presentation</vt:lpstr>
      <vt:lpstr>Action Items from the NB Climate Change Action Plan</vt:lpstr>
      <vt:lpstr>PowerPoint Presentation</vt:lpstr>
      <vt:lpstr>Climate Change Adaptation Plan  Coastal erosion and flooding </vt:lpstr>
      <vt:lpstr>PowerPoint Presentation</vt:lpstr>
    </vt:vector>
  </TitlesOfParts>
  <Company>Environment and Local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Adaptation for Atlantic Canada</dc:title>
  <dc:creator>jordanp</dc:creator>
  <cp:lastModifiedBy>Province of New-Brunswick</cp:lastModifiedBy>
  <cp:revision>614</cp:revision>
  <dcterms:created xsi:type="dcterms:W3CDTF">2011-11-04T16:24:52Z</dcterms:created>
  <dcterms:modified xsi:type="dcterms:W3CDTF">2017-06-05T19:09:38Z</dcterms:modified>
</cp:coreProperties>
</file>