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6" r:id="rId2"/>
    <p:sldId id="298" r:id="rId3"/>
    <p:sldId id="258" r:id="rId4"/>
    <p:sldId id="273" r:id="rId5"/>
    <p:sldId id="275" r:id="rId6"/>
    <p:sldId id="290" r:id="rId7"/>
    <p:sldId id="326" r:id="rId8"/>
    <p:sldId id="325" r:id="rId9"/>
    <p:sldId id="324" r:id="rId10"/>
    <p:sldId id="279" r:id="rId11"/>
    <p:sldId id="300" r:id="rId12"/>
    <p:sldId id="301" r:id="rId13"/>
    <p:sldId id="302" r:id="rId14"/>
    <p:sldId id="321" r:id="rId15"/>
    <p:sldId id="313" r:id="rId16"/>
    <p:sldId id="303" r:id="rId17"/>
    <p:sldId id="306" r:id="rId18"/>
    <p:sldId id="309" r:id="rId19"/>
    <p:sldId id="322" r:id="rId20"/>
    <p:sldId id="310" r:id="rId21"/>
    <p:sldId id="312" r:id="rId22"/>
    <p:sldId id="314" r:id="rId23"/>
    <p:sldId id="318" r:id="rId24"/>
    <p:sldId id="296" r:id="rId25"/>
    <p:sldId id="323" r:id="rId26"/>
    <p:sldId id="262" r:id="rId2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orbe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orbe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orbe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orbel" charset="0"/>
        <a:ea typeface="MS PGothic" charset="-128"/>
        <a:cs typeface="+mn-cs"/>
      </a:defRPr>
    </a:lvl5pPr>
    <a:lvl6pPr marL="2286000" algn="l" defTabSz="914400" rtl="0" eaLnBrk="1" latinLnBrk="0" hangingPunct="1">
      <a:defRPr kern="1200">
        <a:solidFill>
          <a:schemeClr val="tx1"/>
        </a:solidFill>
        <a:latin typeface="Corbel" charset="0"/>
        <a:ea typeface="MS PGothic" charset="-128"/>
        <a:cs typeface="+mn-cs"/>
      </a:defRPr>
    </a:lvl6pPr>
    <a:lvl7pPr marL="2743200" algn="l" defTabSz="914400" rtl="0" eaLnBrk="1" latinLnBrk="0" hangingPunct="1">
      <a:defRPr kern="1200">
        <a:solidFill>
          <a:schemeClr val="tx1"/>
        </a:solidFill>
        <a:latin typeface="Corbel" charset="0"/>
        <a:ea typeface="MS PGothic" charset="-128"/>
        <a:cs typeface="+mn-cs"/>
      </a:defRPr>
    </a:lvl7pPr>
    <a:lvl8pPr marL="3200400" algn="l" defTabSz="914400" rtl="0" eaLnBrk="1" latinLnBrk="0" hangingPunct="1">
      <a:defRPr kern="1200">
        <a:solidFill>
          <a:schemeClr val="tx1"/>
        </a:solidFill>
        <a:latin typeface="Corbel" charset="0"/>
        <a:ea typeface="MS PGothic" charset="-128"/>
        <a:cs typeface="+mn-cs"/>
      </a:defRPr>
    </a:lvl8pPr>
    <a:lvl9pPr marL="3657600" algn="l" defTabSz="914400" rtl="0" eaLnBrk="1" latinLnBrk="0" hangingPunct="1">
      <a:defRPr kern="1200">
        <a:solidFill>
          <a:schemeClr val="tx1"/>
        </a:solidFill>
        <a:latin typeface="Corbe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EF92"/>
    <a:srgbClr val="D45400"/>
    <a:srgbClr val="EE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p:restoredTop sz="94712"/>
  </p:normalViewPr>
  <p:slideViewPr>
    <p:cSldViewPr snapToGrid="0" snapToObjects="1">
      <p:cViewPr varScale="1">
        <p:scale>
          <a:sx n="91" d="100"/>
          <a:sy n="91" d="100"/>
        </p:scale>
        <p:origin x="200"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NH Coastal Risks &amp; Hazards Commission</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MS PGothic" charset="0"/>
                <a:cs typeface="MS PGothic" charset="0"/>
              </a:defRPr>
            </a:lvl1pPr>
          </a:lstStyle>
          <a:p>
            <a:pPr>
              <a:defRPr/>
            </a:pPr>
            <a:r>
              <a:rPr lang="en-US"/>
              <a:t>Overview &amp; Update</a:t>
            </a:r>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Calibri" charset="0"/>
              </a:defRPr>
            </a:lvl1pPr>
          </a:lstStyle>
          <a:p>
            <a:pPr>
              <a:defRPr/>
            </a:pPr>
            <a:r>
              <a:rPr lang="en-US" altLang="x-none"/>
              <a:t>Gulf of Maine Working Group Meeting – October 2014</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18A6613D-81BF-0B4F-BF5C-6CECA35CB21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2C3737F-3535-654B-8290-436B7A910400}" type="datetimeFigureOut">
              <a:rPr lang="en-US" altLang="x-none"/>
              <a:pPr>
                <a:defRPr/>
              </a:pPr>
              <a:t>6/7/17</a:t>
            </a:fld>
            <a:endParaRPr lang="en-US" alt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23BAD42-A12C-B64E-988D-E7F5E6B4B09E}"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4E5FE2A-7A85-DC4B-81E4-A4FCBB106BF2}" type="slidenum">
              <a:rPr lang="en-US" altLang="x-none">
                <a:latin typeface="Corbel" charset="0"/>
                <a:ea typeface="MS PGothic" charset="-128"/>
              </a:rPr>
              <a:pPr>
                <a:spcBef>
                  <a:spcPct val="0"/>
                </a:spcBef>
              </a:pPr>
              <a:t>1</a:t>
            </a:fld>
            <a:endParaRPr lang="en-US" altLang="x-none">
              <a:latin typeface="Corbel" charset="0"/>
              <a:ea typeface="MS PGothic"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T:  Keep in mind that the flooding response of this watershed was based on conditions that existed when the study was done and before.</a:t>
            </a: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DDECDD3D-57F7-7944-8770-7756B1D581BB}" type="slidenum">
              <a:rPr lang="en-US" altLang="x-none" sz="1200"/>
              <a:pPr/>
              <a:t>17</a:t>
            </a:fld>
            <a:endParaRPr lang="en-US" altLang="x-non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I:  Not lets take a quick look at rain</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B6DC543-4052-B540-A04F-C63ECBDCE48F}" type="slidenum">
              <a:rPr lang="en-US" altLang="x-none" sz="1200"/>
              <a:pPr/>
              <a:t>18</a:t>
            </a:fld>
            <a:endParaRPr lang="en-US" altLang="x-non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14 May 2006 – Mother</a:t>
            </a:r>
            <a:r>
              <a:rPr lang="ja-JP" altLang="en-US">
                <a:latin typeface="Times" charset="0"/>
                <a:ea typeface="ＭＳ Ｐゴシック" charset="-128"/>
              </a:rPr>
              <a:t>’</a:t>
            </a:r>
            <a:r>
              <a:rPr lang="en-US" altLang="ja-JP">
                <a:latin typeface="Times" charset="0"/>
                <a:ea typeface="ＭＳ Ｐゴシック" charset="-128"/>
              </a:rPr>
              <a:t>s Day storm</a:t>
            </a:r>
          </a:p>
          <a:p>
            <a:r>
              <a:rPr lang="en-US" altLang="x-none">
                <a:latin typeface="Times" charset="0"/>
                <a:ea typeface="ＭＳ Ｐゴシック" charset="-128"/>
              </a:rPr>
              <a:t>16 April 2007 – Patriots Day storm (Nor</a:t>
            </a:r>
            <a:r>
              <a:rPr lang="ja-JP" altLang="en-US">
                <a:latin typeface="Times" charset="0"/>
                <a:ea typeface="ＭＳ Ｐゴシック" charset="-128"/>
              </a:rPr>
              <a:t>’</a:t>
            </a:r>
            <a:r>
              <a:rPr lang="en-US" altLang="ja-JP">
                <a:latin typeface="Times" charset="0"/>
                <a:ea typeface="ＭＳ Ｐゴシック" charset="-128"/>
              </a:rPr>
              <a:t>easter)</a:t>
            </a:r>
            <a:endParaRPr lang="en-US" altLang="x-none">
              <a:latin typeface="Times" charset="0"/>
              <a:ea typeface="ＭＳ Ｐゴシック" charset="-128"/>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15C28C3-F922-E742-9D4F-05C410789A11}" type="slidenum">
              <a:rPr lang="en-US" altLang="x-none" sz="1200"/>
              <a:pPr/>
              <a:t>19</a:t>
            </a:fld>
            <a:endParaRPr lang="en-US" altLang="x-non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TP-40 (Rainfall Frequency Atlas for the US) published in 1961 used precip data from 1938-1957 (20 year time period)</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D4ED239-2386-734B-AB32-EB16A82272A0}" type="slidenum">
              <a:rPr lang="en-US" altLang="x-none" sz="1200"/>
              <a:pPr/>
              <a:t>20</a:t>
            </a:fld>
            <a:endParaRPr lang="en-US" altLang="x-non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charset="0"/>
              <a:ea typeface="ＭＳ Ｐゴシック"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38F1340-F6EB-D64B-BDBA-F31FB73788BE}" type="slidenum">
              <a:rPr lang="en-US" altLang="x-none" sz="1200"/>
              <a:pPr/>
              <a:t>21</a:t>
            </a:fld>
            <a:endParaRPr lang="en-US" altLang="x-non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charset="0"/>
              <a:ea typeface="ＭＳ Ｐゴシック"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0C91D55-D7A1-EF4F-BE4B-754E810FFDC6}" type="slidenum">
              <a:rPr lang="en-US" altLang="x-none" sz="1200"/>
              <a:pPr/>
              <a:t>22</a:t>
            </a:fld>
            <a:endParaRPr lang="en-US" altLang="x-non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latin typeface="Times" charset="0"/>
                <a:ea typeface="ＭＳ Ｐゴシック" charset="-128"/>
              </a:rPr>
              <a:t>NEIWPCC:  New England Interstate water pollution control commission</a:t>
            </a:r>
          </a:p>
          <a:p>
            <a:pPr eaLnBrk="1" hangingPunct="1">
              <a:spcBef>
                <a:spcPct val="0"/>
              </a:spcBef>
            </a:pPr>
            <a:endParaRPr lang="en-US" altLang="x-none">
              <a:latin typeface="Times" charset="0"/>
              <a:ea typeface="ＭＳ Ｐゴシック" charset="-128"/>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4EA0A91-7AF5-4D42-A75C-12EE683B1452}" type="slidenum">
              <a:rPr lang="en-US" altLang="x-none" sz="1200"/>
              <a:pPr/>
              <a:t>23</a:t>
            </a:fld>
            <a:endParaRPr lang="en-US" altLang="x-non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TP-40 (Rainfall Frequency Atlas for the US) published in 1961 used precip data from 1938-1957 (20 year time period)</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D4ED239-2386-734B-AB32-EB16A82272A0}" type="slidenum">
              <a:rPr lang="en-US" altLang="x-none" sz="1200"/>
              <a:pPr/>
              <a:t>7</a:t>
            </a:fld>
            <a:endParaRPr lang="en-US" altLang="x-none" sz="1200"/>
          </a:p>
        </p:txBody>
      </p:sp>
    </p:spTree>
    <p:extLst>
      <p:ext uri="{BB962C8B-B14F-4D97-AF65-F5344CB8AC3E}">
        <p14:creationId xmlns:p14="http://schemas.microsoft.com/office/powerpoint/2010/main" val="204410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3BAD42-A12C-B64E-988D-E7F5E6B4B09E}" type="slidenum">
              <a:rPr lang="en-US" altLang="x-none" smtClean="0"/>
              <a:pPr>
                <a:defRPr/>
              </a:pPr>
              <a:t>9</a:t>
            </a:fld>
            <a:endParaRPr lang="en-US" altLang="x-none"/>
          </a:p>
        </p:txBody>
      </p:sp>
    </p:spTree>
    <p:extLst>
      <p:ext uri="{BB962C8B-B14F-4D97-AF65-F5344CB8AC3E}">
        <p14:creationId xmlns:p14="http://schemas.microsoft.com/office/powerpoint/2010/main" val="66480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I: This project, fundamentally is about the information we (communities) use help understand flood hazards exist.  The primary source of that information is FEMA FIRM maps</a:t>
            </a:r>
          </a:p>
          <a:p>
            <a:endParaRPr lang="en-US" altLang="x-none">
              <a:latin typeface="Times" charset="0"/>
              <a:ea typeface="ＭＳ Ｐゴシック" charset="-128"/>
            </a:endParaRPr>
          </a:p>
          <a:p>
            <a:r>
              <a:rPr lang="en-US" altLang="x-none">
                <a:latin typeface="Times" charset="0"/>
                <a:ea typeface="ＭＳ Ｐゴシック" charset="-128"/>
              </a:rPr>
              <a:t>T:  It turns out that even the information we rely on to understand flood hazards is not stable</a:t>
            </a: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A10FE7E-2EBA-224F-8C1C-BD33433B9379}" type="slidenum">
              <a:rPr lang="en-US" altLang="x-none" sz="1200"/>
              <a:pPr/>
              <a:t>11</a:t>
            </a:fld>
            <a:endParaRPr lang="en-US" altLang="x-non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I:  indeed there are some inherent limitations in flood maps, not because they are flowed or done poorly, but because the world they describe is changing</a:t>
            </a:r>
          </a:p>
          <a:p>
            <a:endParaRPr lang="en-US" altLang="x-none">
              <a:latin typeface="Times" charset="0"/>
              <a:ea typeface="ＭＳ Ｐゴシック" charset="-128"/>
            </a:endParaRPr>
          </a:p>
          <a:p>
            <a:r>
              <a:rPr lang="en-US" altLang="x-none">
                <a:latin typeface="Times" charset="0"/>
                <a:ea typeface="ＭＳ Ｐゴシック" charset="-128"/>
              </a:rPr>
              <a:t>T: Both of these dynamic factors are acting to change flood characteristics in NH</a:t>
            </a:r>
            <a:r>
              <a:rPr lang="en-US" altLang="en-US">
                <a:latin typeface="Times" charset="0"/>
                <a:ea typeface="ＭＳ Ｐゴシック" charset="-128"/>
              </a:rPr>
              <a:t>’</a:t>
            </a:r>
            <a:r>
              <a:rPr lang="en-US" altLang="x-none">
                <a:latin typeface="Times" charset="0"/>
                <a:ea typeface="ＭＳ Ｐゴシック" charset="-128"/>
              </a:rPr>
              <a:t>s watersheds.  The questions is, can we improve on these maps to more accurately reflect both what the risk is today and what it is likely to be 50 or 100 years in the future.  In other words – by changing these maps from backwards-looking to forwards-looking; from based on an historic record to based of a projection of future conditions.  This is a broader fundamental question when it come to </a:t>
            </a:r>
            <a:r>
              <a:rPr lang="en-US" altLang="en-US">
                <a:latin typeface="Times" charset="0"/>
                <a:ea typeface="ＭＳ Ｐゴシック" charset="-128"/>
              </a:rPr>
              <a:t>“</a:t>
            </a:r>
            <a:r>
              <a:rPr lang="en-US" altLang="x-none">
                <a:latin typeface="Times" charset="0"/>
                <a:ea typeface="ＭＳ Ｐゴシック" charset="-128"/>
              </a:rPr>
              <a:t>planning</a:t>
            </a:r>
            <a:r>
              <a:rPr lang="en-US" altLang="en-US">
                <a:latin typeface="Times" charset="0"/>
                <a:ea typeface="ＭＳ Ｐゴシック" charset="-128"/>
              </a:rPr>
              <a:t>”</a:t>
            </a:r>
            <a:r>
              <a:rPr lang="en-US" altLang="x-none">
                <a:latin typeface="Times" charset="0"/>
                <a:ea typeface="ＭＳ Ｐゴシック" charset="-128"/>
              </a:rPr>
              <a:t> from the legal sense, for climate change. </a:t>
            </a:r>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3DCB280-9FF6-6448-9D74-F617552E263C}" type="slidenum">
              <a:rPr lang="en-US" altLang="x-none" sz="1200"/>
              <a:pPr/>
              <a:t>12</a:t>
            </a:fld>
            <a:endParaRPr lang="en-US" altLang="x-non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I:  Enter the Lamprey River Flood Risk study…</a:t>
            </a: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2D0554A-F66C-F646-956F-759A5469D976}" type="slidenum">
              <a:rPr lang="en-US" altLang="x-none" sz="1200"/>
              <a:pPr/>
              <a:t>13</a:t>
            </a:fld>
            <a:endParaRPr lang="en-US" altLang="x-non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Orientation of the watershed</a:t>
            </a:r>
          </a:p>
          <a:p>
            <a:r>
              <a:rPr lang="en-US" altLang="x-none">
                <a:latin typeface="Times" charset="0"/>
                <a:ea typeface="ＭＳ Ｐゴシック" charset="-128"/>
              </a:rPr>
              <a:t>Study begins at the northern corporate limit of Raymond and ends at the Macallen Dam in Newmarket passing through five communities</a:t>
            </a:r>
          </a:p>
          <a:p>
            <a:r>
              <a:rPr lang="en-US" altLang="x-none">
                <a:latin typeface="Times" charset="0"/>
                <a:ea typeface="ＭＳ Ｐゴシック" charset="-128"/>
              </a:rPr>
              <a:t>Length: 33 miles (check)</a:t>
            </a:r>
          </a:p>
          <a:p>
            <a:r>
              <a:rPr lang="en-US" altLang="x-none">
                <a:latin typeface="Times" charset="0"/>
                <a:ea typeface="ＭＳ Ｐゴシック" charset="-128"/>
              </a:rPr>
              <a:t>Area: 211 sq. mi.</a:t>
            </a:r>
          </a:p>
          <a:p>
            <a:r>
              <a:rPr lang="en-US" altLang="x-none">
                <a:latin typeface="Times" charset="0"/>
                <a:ea typeface="ＭＳ Ｐゴシック" charset="-128"/>
              </a:rPr>
              <a:t>Note the RT108 corridor</a:t>
            </a:r>
          </a:p>
          <a:p>
            <a:r>
              <a:rPr lang="en-US" altLang="x-none">
                <a:latin typeface="Times" charset="0"/>
                <a:ea typeface="ＭＳ Ｐゴシック" charset="-128"/>
              </a:rPr>
              <a:t>The Lamprey River watershed is almost 215 square miles and consists of 15 whole or partial communities.  The river is about 30 miles long with its headwaters in Northwood  and releases into the Great Bay at Newmarket.  73% of the land cover within the watershed is forested, agricultural or other open space use.  13% is residential, 3% industrial/commercial and the remaining 11% is water/wetlands.</a:t>
            </a:r>
          </a:p>
          <a:p>
            <a:endParaRPr lang="en-US" altLang="x-none">
              <a:latin typeface="Times" charset="0"/>
              <a:ea typeface="ＭＳ Ｐゴシック" charset="-128"/>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54F5CFA-6DAA-7547-B685-496220672924}" type="slidenum">
              <a:rPr lang="en-US" altLang="x-none" sz="1200"/>
              <a:pPr/>
              <a:t>14</a:t>
            </a:fld>
            <a:endParaRPr lang="en-US" altLang="x-non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I:  these products will be presented in map and tabular form.  Advisory Committee is help project team to define product formats that will be most helpful and useful to communities.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135149E-4627-B945-9DC2-3B52D39431A3}" type="slidenum">
              <a:rPr lang="en-US" altLang="x-none" sz="1200"/>
              <a:pPr/>
              <a:t>15</a:t>
            </a:fld>
            <a:endParaRPr lang="en-US" altLang="x-non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charset="0"/>
                <a:ea typeface="ＭＳ Ｐゴシック" charset="-128"/>
              </a:rPr>
              <a:t>I:  So, I said there are two primary drivers changing flood behavior…lets take a look a land use first</a:t>
            </a:r>
          </a:p>
          <a:p>
            <a:endParaRPr lang="en-US" altLang="x-none">
              <a:latin typeface="Times" charset="0"/>
              <a:ea typeface="ＭＳ Ｐゴシック" charset="-128"/>
            </a:endParaRPr>
          </a:p>
          <a:p>
            <a:r>
              <a:rPr lang="en-US" altLang="x-none">
                <a:latin typeface="Times" charset="0"/>
                <a:ea typeface="ＭＳ Ｐゴシック" charset="-128"/>
              </a:rPr>
              <a:t>Land use change means in this context primarily the conversion of undeveloped to developed land, but more particularly the increase in impervious surface, which increases stormwater runoff and reduced the retention time of rain on the land; and conversely, the loss of forest cover and wetlands both of which act to reduce runoff and increase the retention time of rainfall on the ground.</a:t>
            </a: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58E3309-1A87-4945-8C47-7C3F65EE0A0D}" type="slidenum">
              <a:rPr lang="en-US" altLang="x-none" sz="1200"/>
              <a:pPr/>
              <a:t>16</a:t>
            </a:fld>
            <a:endParaRPr lang="en-US" altLang="x-non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45BEBC9-4240-9644-AB8F-AD9236D57374}" type="datetimeFigureOut">
              <a:rPr lang="en-US" altLang="x-none"/>
              <a:pPr>
                <a:defRPr/>
              </a:pPr>
              <a:t>6/7/17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C80BF4-EC2E-C044-9ECE-02F9E6463F34}" type="slidenum">
              <a:rPr lang="en-US" altLang="x-none"/>
              <a:pPr>
                <a:defRPr/>
              </a:pPr>
              <a:t>‹#›</a:t>
            </a:fld>
            <a:endParaRPr lang="en-US" altLang="x-none"/>
          </a:p>
        </p:txBody>
      </p:sp>
    </p:spTree>
    <p:extLst>
      <p:ext uri="{BB962C8B-B14F-4D97-AF65-F5344CB8AC3E}">
        <p14:creationId xmlns:p14="http://schemas.microsoft.com/office/powerpoint/2010/main" val="196621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6FCE0A-CC6E-E14E-A1BB-98AA9DE1C770}" type="datetimeFigureOut">
              <a:rPr lang="en-US" altLang="x-none"/>
              <a:pPr>
                <a:defRPr/>
              </a:pPr>
              <a:t>6/7/17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5B7D8-9D37-614B-8A91-4B737BD4DF4E}" type="slidenum">
              <a:rPr lang="en-US" altLang="x-none"/>
              <a:pPr>
                <a:defRPr/>
              </a:pPr>
              <a:t>‹#›</a:t>
            </a:fld>
            <a:endParaRPr lang="en-US" altLang="x-none"/>
          </a:p>
        </p:txBody>
      </p:sp>
    </p:spTree>
    <p:extLst>
      <p:ext uri="{BB962C8B-B14F-4D97-AF65-F5344CB8AC3E}">
        <p14:creationId xmlns:p14="http://schemas.microsoft.com/office/powerpoint/2010/main" val="47318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6CFB73B-DA4D-AF4F-8576-89CD95D222BA}" type="datetimeFigureOut">
              <a:rPr lang="en-US" altLang="x-none"/>
              <a:pPr>
                <a:defRPr/>
              </a:pPr>
              <a:t>6/7/17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D2B16-B282-CA45-9FA0-0ED2CBEC3592}" type="slidenum">
              <a:rPr lang="en-US" altLang="x-none"/>
              <a:pPr>
                <a:defRPr/>
              </a:pPr>
              <a:t>‹#›</a:t>
            </a:fld>
            <a:endParaRPr lang="en-US" altLang="x-none"/>
          </a:p>
        </p:txBody>
      </p:sp>
    </p:spTree>
    <p:extLst>
      <p:ext uri="{BB962C8B-B14F-4D97-AF65-F5344CB8AC3E}">
        <p14:creationId xmlns:p14="http://schemas.microsoft.com/office/powerpoint/2010/main" val="72302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355A1C4-9E93-E648-94EA-DED391DB097E}" type="datetimeFigureOut">
              <a:rPr lang="en-US" altLang="x-none"/>
              <a:pPr>
                <a:defRPr/>
              </a:pPr>
              <a:t>6/7/17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319742-A215-1D41-89AB-083229476E03}" type="slidenum">
              <a:rPr lang="en-US" altLang="x-none"/>
              <a:pPr>
                <a:defRPr/>
              </a:pPr>
              <a:t>‹#›</a:t>
            </a:fld>
            <a:endParaRPr lang="en-US" altLang="x-none"/>
          </a:p>
        </p:txBody>
      </p:sp>
    </p:spTree>
    <p:extLst>
      <p:ext uri="{BB962C8B-B14F-4D97-AF65-F5344CB8AC3E}">
        <p14:creationId xmlns:p14="http://schemas.microsoft.com/office/powerpoint/2010/main" val="67090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AE03CA-F40A-A740-AD2A-C5467B94B1B4}" type="datetimeFigureOut">
              <a:rPr lang="en-US" altLang="x-none"/>
              <a:pPr>
                <a:defRPr/>
              </a:pPr>
              <a:t>6/7/17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B76DC7-1325-284E-A3C6-E4A0FA9A814B}" type="slidenum">
              <a:rPr lang="en-US" altLang="x-none"/>
              <a:pPr>
                <a:defRPr/>
              </a:pPr>
              <a:t>‹#›</a:t>
            </a:fld>
            <a:endParaRPr lang="en-US" altLang="x-none"/>
          </a:p>
        </p:txBody>
      </p:sp>
    </p:spTree>
    <p:extLst>
      <p:ext uri="{BB962C8B-B14F-4D97-AF65-F5344CB8AC3E}">
        <p14:creationId xmlns:p14="http://schemas.microsoft.com/office/powerpoint/2010/main" val="168239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22F070-D523-DF4E-A402-2D329722F707}" type="datetimeFigureOut">
              <a:rPr lang="en-US" altLang="x-none"/>
              <a:pPr>
                <a:defRPr/>
              </a:pPr>
              <a:t>6/7/17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8DDDBF-249C-304E-8F1D-15573000DDF3}" type="slidenum">
              <a:rPr lang="en-US" altLang="x-none"/>
              <a:pPr>
                <a:defRPr/>
              </a:pPr>
              <a:t>‹#›</a:t>
            </a:fld>
            <a:endParaRPr lang="en-US" altLang="x-none"/>
          </a:p>
        </p:txBody>
      </p:sp>
    </p:spTree>
    <p:extLst>
      <p:ext uri="{BB962C8B-B14F-4D97-AF65-F5344CB8AC3E}">
        <p14:creationId xmlns:p14="http://schemas.microsoft.com/office/powerpoint/2010/main" val="17136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550E2D-B8E3-DA44-8A10-746BF6C821C7}" type="datetimeFigureOut">
              <a:rPr lang="en-US" altLang="x-none"/>
              <a:pPr>
                <a:defRPr/>
              </a:pPr>
              <a:t>6/7/17</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A31444-4678-3B4F-BB42-09E3890A0C64}" type="slidenum">
              <a:rPr lang="en-US" altLang="x-none"/>
              <a:pPr>
                <a:defRPr/>
              </a:pPr>
              <a:t>‹#›</a:t>
            </a:fld>
            <a:endParaRPr lang="en-US" altLang="x-none"/>
          </a:p>
        </p:txBody>
      </p:sp>
    </p:spTree>
    <p:extLst>
      <p:ext uri="{BB962C8B-B14F-4D97-AF65-F5344CB8AC3E}">
        <p14:creationId xmlns:p14="http://schemas.microsoft.com/office/powerpoint/2010/main" val="40159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E2998A-C4B4-7645-A139-4156EDC8888F}" type="datetimeFigureOut">
              <a:rPr lang="en-US" altLang="x-none"/>
              <a:pPr>
                <a:defRPr/>
              </a:pPr>
              <a:t>6/7/17</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14A45E-DC22-B140-BF6E-594EF511C6F7}" type="slidenum">
              <a:rPr lang="en-US" altLang="x-none"/>
              <a:pPr>
                <a:defRPr/>
              </a:pPr>
              <a:t>‹#›</a:t>
            </a:fld>
            <a:endParaRPr lang="en-US" altLang="x-none"/>
          </a:p>
        </p:txBody>
      </p:sp>
    </p:spTree>
    <p:extLst>
      <p:ext uri="{BB962C8B-B14F-4D97-AF65-F5344CB8AC3E}">
        <p14:creationId xmlns:p14="http://schemas.microsoft.com/office/powerpoint/2010/main" val="12608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4BEC05-2828-1B45-B26B-C7405E402C1C}" type="datetimeFigureOut">
              <a:rPr lang="en-US" altLang="x-none"/>
              <a:pPr>
                <a:defRPr/>
              </a:pPr>
              <a:t>6/7/17</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B41814-A05B-874A-B431-2A24DAE20C5F}" type="slidenum">
              <a:rPr lang="en-US" altLang="x-none"/>
              <a:pPr>
                <a:defRPr/>
              </a:pPr>
              <a:t>‹#›</a:t>
            </a:fld>
            <a:endParaRPr lang="en-US" altLang="x-none"/>
          </a:p>
        </p:txBody>
      </p:sp>
    </p:spTree>
    <p:extLst>
      <p:ext uri="{BB962C8B-B14F-4D97-AF65-F5344CB8AC3E}">
        <p14:creationId xmlns:p14="http://schemas.microsoft.com/office/powerpoint/2010/main" val="161232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C30657-55FC-D445-83FB-E115A9854994}" type="datetimeFigureOut">
              <a:rPr lang="en-US" altLang="x-none"/>
              <a:pPr>
                <a:defRPr/>
              </a:pPr>
              <a:t>6/7/17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1E988-A00F-0243-9404-14AAFA798D5F}" type="slidenum">
              <a:rPr lang="en-US" altLang="x-none"/>
              <a:pPr>
                <a:defRPr/>
              </a:pPr>
              <a:t>‹#›</a:t>
            </a:fld>
            <a:endParaRPr lang="en-US" altLang="x-none"/>
          </a:p>
        </p:txBody>
      </p:sp>
    </p:spTree>
    <p:extLst>
      <p:ext uri="{BB962C8B-B14F-4D97-AF65-F5344CB8AC3E}">
        <p14:creationId xmlns:p14="http://schemas.microsoft.com/office/powerpoint/2010/main" val="136047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27F095-39EF-1B44-9383-F9E430B78CBB}" type="datetimeFigureOut">
              <a:rPr lang="en-US" altLang="x-none"/>
              <a:pPr>
                <a:defRPr/>
              </a:pPr>
              <a:t>6/7/17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498F29-911B-2A43-9A4A-A884E09EE4B6}" type="slidenum">
              <a:rPr lang="en-US" altLang="x-none"/>
              <a:pPr>
                <a:defRPr/>
              </a:pPr>
              <a:t>‹#›</a:t>
            </a:fld>
            <a:endParaRPr lang="en-US" altLang="x-none"/>
          </a:p>
        </p:txBody>
      </p:sp>
    </p:spTree>
    <p:extLst>
      <p:ext uri="{BB962C8B-B14F-4D97-AF65-F5344CB8AC3E}">
        <p14:creationId xmlns:p14="http://schemas.microsoft.com/office/powerpoint/2010/main" val="1222817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9A955320-83F0-6444-8D8A-76E8C9519198}" type="datetimeFigureOut">
              <a:rPr lang="en-US" altLang="x-none"/>
              <a:pPr>
                <a:defRPr/>
              </a:pPr>
              <a:t>6/7/17</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D24E1B78-8547-0341-93ED-AFEA3C2C30CD}" type="slidenum">
              <a:rPr lang="en-US" altLang="x-none"/>
              <a:pPr>
                <a:defRPr/>
              </a:pPr>
              <a:t>‹#›</a:t>
            </a:fld>
            <a:endParaRPr lang="en-US" altLang="x-non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0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5000">
          <a:solidFill>
            <a:schemeClr val="tx1"/>
          </a:solidFill>
          <a:latin typeface="Corbel" charset="0"/>
          <a:ea typeface="MS PGothic" pitchFamily="34" charset="-128"/>
          <a:cs typeface="MS PGothic" charset="0"/>
        </a:defRPr>
      </a:lvl2pPr>
      <a:lvl3pPr algn="ctr" rtl="0" eaLnBrk="0" fontAlgn="base" hangingPunct="0">
        <a:spcBef>
          <a:spcPct val="0"/>
        </a:spcBef>
        <a:spcAft>
          <a:spcPct val="0"/>
        </a:spcAft>
        <a:defRPr sz="5000">
          <a:solidFill>
            <a:schemeClr val="tx1"/>
          </a:solidFill>
          <a:latin typeface="Corbel" charset="0"/>
          <a:ea typeface="MS PGothic" pitchFamily="34" charset="-128"/>
          <a:cs typeface="MS PGothic" charset="0"/>
        </a:defRPr>
      </a:lvl3pPr>
      <a:lvl4pPr algn="ctr" rtl="0" eaLnBrk="0" fontAlgn="base" hangingPunct="0">
        <a:spcBef>
          <a:spcPct val="0"/>
        </a:spcBef>
        <a:spcAft>
          <a:spcPct val="0"/>
        </a:spcAft>
        <a:defRPr sz="5000">
          <a:solidFill>
            <a:schemeClr val="tx1"/>
          </a:solidFill>
          <a:latin typeface="Corbel" charset="0"/>
          <a:ea typeface="MS PGothic" pitchFamily="34" charset="-128"/>
          <a:cs typeface="MS PGothic" charset="0"/>
        </a:defRPr>
      </a:lvl4pPr>
      <a:lvl5pPr algn="ctr" rtl="0" eaLnBrk="0" fontAlgn="base" hangingPunct="0">
        <a:spcBef>
          <a:spcPct val="0"/>
        </a:spcBef>
        <a:spcAft>
          <a:spcPct val="0"/>
        </a:spcAft>
        <a:defRPr sz="5000">
          <a:solidFill>
            <a:schemeClr val="tx1"/>
          </a:solidFill>
          <a:latin typeface="Corbel"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lnSpc>
          <a:spcPct val="150000"/>
        </a:lnSpc>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lnSpc>
          <a:spcPct val="150000"/>
        </a:lnSpc>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lnSpc>
          <a:spcPct val="150000"/>
        </a:lnSpc>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emf"/><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hcrh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8775" y="550863"/>
            <a:ext cx="8416925" cy="5761037"/>
          </a:xfrm>
          <a:prstGeom prst="rect">
            <a:avLst/>
          </a:prstGeom>
          <a:solidFill>
            <a:srgbClr val="475BCD">
              <a:alpha val="10980"/>
            </a:srgbClr>
          </a:solidFill>
          <a:ln w="9525">
            <a:solidFill>
              <a:srgbClr val="E7B944"/>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orbel" charset="0"/>
                <a:ea typeface="MS PGothic" charset="-128"/>
              </a:defRPr>
            </a:lvl1pPr>
            <a:lvl2pPr marL="742950" indent="-285750" eaLnBrk="0" hangingPunct="0">
              <a:defRPr sz="2400">
                <a:solidFill>
                  <a:schemeClr val="tx1"/>
                </a:solidFill>
                <a:latin typeface="Corbel" charset="0"/>
                <a:ea typeface="MS PGothic" charset="-128"/>
              </a:defRPr>
            </a:lvl2pPr>
            <a:lvl3pPr marL="1143000" indent="-228600" eaLnBrk="0" hangingPunct="0">
              <a:defRPr sz="2400">
                <a:solidFill>
                  <a:schemeClr val="tx1"/>
                </a:solidFill>
                <a:latin typeface="Corbel" charset="0"/>
                <a:ea typeface="MS PGothic" charset="-128"/>
              </a:defRPr>
            </a:lvl3pPr>
            <a:lvl4pPr marL="1600200" indent="-228600" eaLnBrk="0" hangingPunct="0">
              <a:defRPr sz="2400">
                <a:solidFill>
                  <a:schemeClr val="tx1"/>
                </a:solidFill>
                <a:latin typeface="Corbel" charset="0"/>
                <a:ea typeface="MS PGothic" charset="-128"/>
              </a:defRPr>
            </a:lvl4pPr>
            <a:lvl5pPr marL="2057400" indent="-228600" eaLnBrk="0" hangingPunct="0">
              <a:defRPr sz="2400">
                <a:solidFill>
                  <a:schemeClr val="tx1"/>
                </a:solidFill>
                <a:latin typeface="Corbel" charset="0"/>
                <a:ea typeface="MS PGothic" charset="-128"/>
              </a:defRPr>
            </a:lvl5pPr>
            <a:lvl6pPr marL="2514600" indent="-228600" defTabSz="457200" eaLnBrk="0" fontAlgn="base" hangingPunct="0">
              <a:spcBef>
                <a:spcPct val="0"/>
              </a:spcBef>
              <a:spcAft>
                <a:spcPct val="0"/>
              </a:spcAft>
              <a:defRPr sz="2400">
                <a:solidFill>
                  <a:schemeClr val="tx1"/>
                </a:solidFill>
                <a:latin typeface="Corbel" charset="0"/>
                <a:ea typeface="MS PGothic" charset="-128"/>
              </a:defRPr>
            </a:lvl6pPr>
            <a:lvl7pPr marL="2971800" indent="-228600" defTabSz="457200" eaLnBrk="0" fontAlgn="base" hangingPunct="0">
              <a:spcBef>
                <a:spcPct val="0"/>
              </a:spcBef>
              <a:spcAft>
                <a:spcPct val="0"/>
              </a:spcAft>
              <a:defRPr sz="2400">
                <a:solidFill>
                  <a:schemeClr val="tx1"/>
                </a:solidFill>
                <a:latin typeface="Corbel" charset="0"/>
                <a:ea typeface="MS PGothic" charset="-128"/>
              </a:defRPr>
            </a:lvl7pPr>
            <a:lvl8pPr marL="3429000" indent="-228600" defTabSz="457200" eaLnBrk="0" fontAlgn="base" hangingPunct="0">
              <a:spcBef>
                <a:spcPct val="0"/>
              </a:spcBef>
              <a:spcAft>
                <a:spcPct val="0"/>
              </a:spcAft>
              <a:defRPr sz="2400">
                <a:solidFill>
                  <a:schemeClr val="tx1"/>
                </a:solidFill>
                <a:latin typeface="Corbel" charset="0"/>
                <a:ea typeface="MS PGothic" charset="-128"/>
              </a:defRPr>
            </a:lvl8pPr>
            <a:lvl9pPr marL="3886200" indent="-228600" defTabSz="457200" eaLnBrk="0" fontAlgn="base" hangingPunct="0">
              <a:spcBef>
                <a:spcPct val="0"/>
              </a:spcBef>
              <a:spcAft>
                <a:spcPct val="0"/>
              </a:spcAft>
              <a:defRPr sz="2400">
                <a:solidFill>
                  <a:schemeClr val="tx1"/>
                </a:solidFill>
                <a:latin typeface="Corbel" charset="0"/>
                <a:ea typeface="MS PGothic" charset="-128"/>
              </a:defRPr>
            </a:lvl9pPr>
          </a:lstStyle>
          <a:p>
            <a:pPr algn="ctr" eaLnBrk="1" hangingPunct="1">
              <a:defRPr/>
            </a:pPr>
            <a:endParaRPr lang="x-none" altLang="x-none" sz="1800" smtClean="0">
              <a:solidFill>
                <a:srgbClr val="FFFFFF"/>
              </a:solidFill>
            </a:endParaRPr>
          </a:p>
        </p:txBody>
      </p:sp>
      <p:sp>
        <p:nvSpPr>
          <p:cNvPr id="15362" name="Title 1"/>
          <p:cNvSpPr>
            <a:spLocks noGrp="1"/>
          </p:cNvSpPr>
          <p:nvPr>
            <p:ph type="ctrTitle"/>
          </p:nvPr>
        </p:nvSpPr>
        <p:spPr>
          <a:xfrm>
            <a:off x="153988" y="358775"/>
            <a:ext cx="8736012" cy="3448727"/>
          </a:xfrm>
        </p:spPr>
        <p:txBody>
          <a:bodyPr/>
          <a:lstStyle/>
          <a:p>
            <a:pPr eaLnBrk="1" hangingPunct="1"/>
            <a:r>
              <a:rPr lang="en-US" altLang="x-none" sz="3200" dirty="0">
                <a:ea typeface="MS PGothic" charset="-128"/>
              </a:rPr>
              <a:t/>
            </a:r>
            <a:br>
              <a:rPr lang="en-US" altLang="x-none" sz="3200" dirty="0">
                <a:ea typeface="MS PGothic" charset="-128"/>
              </a:rPr>
            </a:br>
            <a:r>
              <a:rPr lang="en-US" altLang="x-none" sz="3200" dirty="0">
                <a:ea typeface="MS PGothic" charset="-128"/>
              </a:rPr>
              <a:t/>
            </a:r>
            <a:br>
              <a:rPr lang="en-US" altLang="x-none" sz="3200" dirty="0">
                <a:ea typeface="MS PGothic" charset="-128"/>
              </a:rPr>
            </a:br>
            <a:r>
              <a:rPr lang="en-US" altLang="x-none" sz="4000" dirty="0" smtClean="0">
                <a:solidFill>
                  <a:srgbClr val="FFEF92"/>
                </a:solidFill>
                <a:latin typeface="Calibri" charset="0"/>
                <a:ea typeface="Calibri" charset="0"/>
                <a:cs typeface="Calibri" charset="0"/>
              </a:rPr>
              <a:t>Planning and Preparation for </a:t>
            </a:r>
            <a:br>
              <a:rPr lang="en-US" altLang="x-none" sz="4000" dirty="0" smtClean="0">
                <a:solidFill>
                  <a:srgbClr val="FFEF92"/>
                </a:solidFill>
                <a:latin typeface="Calibri" charset="0"/>
                <a:ea typeface="Calibri" charset="0"/>
                <a:cs typeface="Calibri" charset="0"/>
              </a:rPr>
            </a:br>
            <a:r>
              <a:rPr lang="en-US" altLang="x-none" sz="4000" dirty="0" smtClean="0">
                <a:solidFill>
                  <a:srgbClr val="FFEF92"/>
                </a:solidFill>
                <a:latin typeface="Calibri" charset="0"/>
                <a:ea typeface="Calibri" charset="0"/>
                <a:cs typeface="Calibri" charset="0"/>
              </a:rPr>
              <a:t>Extreme Precipitation</a:t>
            </a:r>
            <a:r>
              <a:rPr lang="en-US" altLang="x-none" sz="4000" dirty="0">
                <a:solidFill>
                  <a:srgbClr val="E78D35"/>
                </a:solidFill>
                <a:latin typeface="Calibri" charset="0"/>
                <a:ea typeface="Calibri" charset="0"/>
                <a:cs typeface="Calibri" charset="0"/>
              </a:rPr>
              <a:t/>
            </a:r>
            <a:br>
              <a:rPr lang="en-US" altLang="x-none" sz="4000" dirty="0">
                <a:solidFill>
                  <a:srgbClr val="E78D35"/>
                </a:solidFill>
                <a:latin typeface="Calibri" charset="0"/>
                <a:ea typeface="Calibri" charset="0"/>
                <a:cs typeface="Calibri" charset="0"/>
              </a:rPr>
            </a:br>
            <a:r>
              <a:rPr lang="en-US" altLang="x-none" sz="4000" dirty="0">
                <a:latin typeface="Calibri" charset="0"/>
                <a:ea typeface="Calibri" charset="0"/>
                <a:cs typeface="Calibri" charset="0"/>
              </a:rPr>
              <a:t> </a:t>
            </a:r>
            <a:br>
              <a:rPr lang="en-US" altLang="x-none" sz="4000" dirty="0">
                <a:latin typeface="Calibri" charset="0"/>
                <a:ea typeface="Calibri" charset="0"/>
                <a:cs typeface="Calibri" charset="0"/>
              </a:rPr>
            </a:br>
            <a:r>
              <a:rPr lang="en-US" altLang="x-none" sz="2400" dirty="0">
                <a:solidFill>
                  <a:srgbClr val="E9EBF9"/>
                </a:solidFill>
                <a:latin typeface="Calibri" charset="0"/>
                <a:ea typeface="Calibri" charset="0"/>
                <a:cs typeface="Calibri" charset="0"/>
              </a:rPr>
              <a:t>Gulf of Maine Council </a:t>
            </a:r>
            <a:r>
              <a:rPr lang="en-US" altLang="x-none" sz="2400" dirty="0" smtClean="0">
                <a:solidFill>
                  <a:srgbClr val="E9EBF9"/>
                </a:solidFill>
                <a:latin typeface="Calibri" charset="0"/>
                <a:ea typeface="Calibri" charset="0"/>
                <a:cs typeface="Calibri" charset="0"/>
              </a:rPr>
              <a:t>/ </a:t>
            </a:r>
            <a:r>
              <a:rPr lang="en-US" altLang="x-none" sz="2400" dirty="0">
                <a:solidFill>
                  <a:srgbClr val="E9EBF9"/>
                </a:solidFill>
                <a:latin typeface="Calibri" charset="0"/>
                <a:ea typeface="Calibri" charset="0"/>
                <a:cs typeface="Calibri" charset="0"/>
              </a:rPr>
              <a:t>Working Group Meeting</a:t>
            </a:r>
            <a:br>
              <a:rPr lang="en-US" altLang="x-none" sz="2400" dirty="0">
                <a:solidFill>
                  <a:srgbClr val="E9EBF9"/>
                </a:solidFill>
                <a:latin typeface="Calibri" charset="0"/>
                <a:ea typeface="Calibri" charset="0"/>
                <a:cs typeface="Calibri" charset="0"/>
              </a:rPr>
            </a:br>
            <a:r>
              <a:rPr lang="en-US" altLang="x-none" sz="2400" dirty="0" smtClean="0">
                <a:solidFill>
                  <a:srgbClr val="E9EBF9"/>
                </a:solidFill>
                <a:latin typeface="Calibri" charset="0"/>
                <a:ea typeface="Calibri" charset="0"/>
                <a:cs typeface="Calibri" charset="0"/>
              </a:rPr>
              <a:t>June 7-8, 2017</a:t>
            </a:r>
            <a:endParaRPr lang="en-US" altLang="x-none" sz="1200" dirty="0">
              <a:solidFill>
                <a:srgbClr val="E9EBF9"/>
              </a:solidFill>
              <a:latin typeface="Calibri" charset="0"/>
              <a:ea typeface="Calibri" charset="0"/>
              <a:cs typeface="Calibri" charset="0"/>
            </a:endParaRPr>
          </a:p>
        </p:txBody>
      </p:sp>
      <p:sp>
        <p:nvSpPr>
          <p:cNvPr id="15363" name="Subtitle 2"/>
          <p:cNvSpPr>
            <a:spLocks noGrp="1"/>
          </p:cNvSpPr>
          <p:nvPr>
            <p:ph type="subTitle" idx="1"/>
          </p:nvPr>
        </p:nvSpPr>
        <p:spPr>
          <a:xfrm>
            <a:off x="1321594" y="4280030"/>
            <a:ext cx="6400800" cy="1790986"/>
          </a:xfrm>
        </p:spPr>
        <p:txBody>
          <a:bodyPr/>
          <a:lstStyle/>
          <a:p>
            <a:pPr eaLnBrk="1" hangingPunct="1">
              <a:lnSpc>
                <a:spcPct val="100000"/>
              </a:lnSpc>
            </a:pPr>
            <a:endParaRPr lang="en-US" altLang="x-none" sz="1800" dirty="0">
              <a:ea typeface="MS PGothic" charset="-128"/>
            </a:endParaRPr>
          </a:p>
          <a:p>
            <a:pPr eaLnBrk="1" hangingPunct="1">
              <a:lnSpc>
                <a:spcPct val="100000"/>
              </a:lnSpc>
            </a:pPr>
            <a:r>
              <a:rPr lang="en-US" altLang="x-none" sz="1800" dirty="0">
                <a:latin typeface="Calibri" charset="0"/>
                <a:ea typeface="Calibri" charset="0"/>
                <a:cs typeface="Calibri" charset="0"/>
              </a:rPr>
              <a:t>Cliff Sinnott, </a:t>
            </a:r>
            <a:r>
              <a:rPr lang="en-US" altLang="x-none" sz="1800" dirty="0" smtClean="0">
                <a:latin typeface="Calibri" charset="0"/>
                <a:ea typeface="Calibri" charset="0"/>
                <a:cs typeface="Calibri" charset="0"/>
              </a:rPr>
              <a:t>Executive Director </a:t>
            </a:r>
          </a:p>
          <a:p>
            <a:pPr eaLnBrk="1" hangingPunct="1">
              <a:lnSpc>
                <a:spcPct val="100000"/>
              </a:lnSpc>
            </a:pPr>
            <a:r>
              <a:rPr lang="en-US" altLang="x-none" sz="1800" dirty="0" smtClean="0">
                <a:latin typeface="Calibri" charset="0"/>
                <a:ea typeface="Calibri" charset="0"/>
                <a:cs typeface="Calibri" charset="0"/>
              </a:rPr>
              <a:t>Rockingham </a:t>
            </a:r>
            <a:r>
              <a:rPr lang="en-US" altLang="x-none" sz="1800" dirty="0">
                <a:latin typeface="Calibri" charset="0"/>
                <a:ea typeface="Calibri" charset="0"/>
                <a:cs typeface="Calibri" charset="0"/>
              </a:rPr>
              <a:t>Planning </a:t>
            </a:r>
            <a:r>
              <a:rPr lang="en-US" altLang="x-none" sz="1800" dirty="0" smtClean="0">
                <a:latin typeface="Calibri" charset="0"/>
                <a:ea typeface="Calibri" charset="0"/>
                <a:cs typeface="Calibri" charset="0"/>
              </a:rPr>
              <a:t>Commission - Exeter</a:t>
            </a:r>
            <a:r>
              <a:rPr lang="en-US" altLang="x-none" sz="1800" dirty="0">
                <a:latin typeface="Calibri" charset="0"/>
                <a:ea typeface="Calibri" charset="0"/>
                <a:cs typeface="Calibri" charset="0"/>
              </a:rPr>
              <a:t>, </a:t>
            </a:r>
            <a:r>
              <a:rPr lang="en-US" altLang="x-none" sz="1800" dirty="0" smtClean="0">
                <a:latin typeface="Calibri" charset="0"/>
                <a:ea typeface="Calibri" charset="0"/>
                <a:cs typeface="Calibri" charset="0"/>
              </a:rPr>
              <a:t>NH</a:t>
            </a:r>
          </a:p>
          <a:p>
            <a:pPr eaLnBrk="1" hangingPunct="1">
              <a:lnSpc>
                <a:spcPct val="100000"/>
              </a:lnSpc>
            </a:pPr>
            <a:r>
              <a:rPr lang="en-US" altLang="x-none" sz="1800" dirty="0" smtClean="0">
                <a:latin typeface="Calibri" charset="0"/>
                <a:ea typeface="Calibri" charset="0"/>
                <a:cs typeface="Calibri" charset="0"/>
              </a:rPr>
              <a:t>Former Chair, NH Coastal Risk and Hazards Commission</a:t>
            </a:r>
            <a:endParaRPr lang="en-US" altLang="x-none" sz="1800" dirty="0">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9056"/>
            <a:ext cx="7813675" cy="4900612"/>
          </a:xfrm>
        </p:spPr>
        <p:txBody>
          <a:bodyPr/>
          <a:lstStyle/>
          <a:p>
            <a:pPr marL="0" indent="0">
              <a:lnSpc>
                <a:spcPct val="110000"/>
              </a:lnSpc>
              <a:buFont typeface="Arial" pitchFamily="34" charset="0"/>
              <a:buNone/>
              <a:defRPr/>
            </a:pPr>
            <a:r>
              <a:rPr lang="en-US" sz="2600" b="1" dirty="0">
                <a:cs typeface="ＭＳ Ｐゴシック" charset="0"/>
              </a:rPr>
              <a:t>PRECIPITATION:</a:t>
            </a:r>
          </a:p>
          <a:p>
            <a:pPr>
              <a:lnSpc>
                <a:spcPct val="100000"/>
              </a:lnSpc>
              <a:spcBef>
                <a:spcPts val="0"/>
              </a:spcBef>
              <a:spcAft>
                <a:spcPts val="1200"/>
              </a:spcAft>
              <a:buFont typeface="Arial" pitchFamily="34" charset="0"/>
              <a:buChar char="•"/>
              <a:defRPr/>
            </a:pPr>
            <a:r>
              <a:rPr lang="en-US" sz="2200" dirty="0" smtClean="0">
                <a:latin typeface="Calibri"/>
                <a:cs typeface="Calibri"/>
              </a:rPr>
              <a:t>Mean annual precipitation increase 10% from 1895-2011</a:t>
            </a:r>
          </a:p>
          <a:p>
            <a:pPr>
              <a:lnSpc>
                <a:spcPct val="100000"/>
              </a:lnSpc>
              <a:spcBef>
                <a:spcPts val="0"/>
              </a:spcBef>
              <a:spcAft>
                <a:spcPts val="1200"/>
              </a:spcAft>
              <a:buFont typeface="Arial" pitchFamily="34" charset="0"/>
              <a:buChar char="•"/>
              <a:defRPr/>
            </a:pPr>
            <a:r>
              <a:rPr lang="en-US" sz="2200" dirty="0" smtClean="0">
                <a:latin typeface="Calibri"/>
                <a:cs typeface="Calibri"/>
              </a:rPr>
              <a:t>Annual precipitation </a:t>
            </a:r>
            <a:r>
              <a:rPr lang="en-US" sz="2200" dirty="0" smtClean="0">
                <a:latin typeface="Calibri"/>
                <a:cs typeface="Calibri"/>
              </a:rPr>
              <a:t>occurring </a:t>
            </a:r>
            <a:r>
              <a:rPr lang="en-US" sz="2200" dirty="0" smtClean="0">
                <a:latin typeface="Calibri"/>
                <a:cs typeface="Calibri"/>
              </a:rPr>
              <a:t>in extreme events increased more than 50% from 1901-2012</a:t>
            </a:r>
          </a:p>
          <a:p>
            <a:pPr>
              <a:lnSpc>
                <a:spcPct val="100000"/>
              </a:lnSpc>
              <a:spcBef>
                <a:spcPts val="0"/>
              </a:spcBef>
              <a:spcAft>
                <a:spcPts val="1200"/>
              </a:spcAft>
              <a:buFont typeface="Arial" pitchFamily="34" charset="0"/>
              <a:buChar char="•"/>
              <a:defRPr/>
            </a:pPr>
            <a:r>
              <a:rPr lang="en-US" sz="2200" dirty="0" smtClean="0">
                <a:latin typeface="Calibri"/>
                <a:cs typeface="Calibri"/>
              </a:rPr>
              <a:t>Mean annual precipitation and precipitation in extreme events projected to increase, but magnitude is uncertain</a:t>
            </a:r>
          </a:p>
          <a:p>
            <a:pPr>
              <a:lnSpc>
                <a:spcPct val="110000"/>
              </a:lnSpc>
              <a:buFont typeface="Arial" pitchFamily="34" charset="0"/>
              <a:buChar char="•"/>
              <a:defRPr/>
            </a:pPr>
            <a:r>
              <a:rPr lang="en-US" sz="2200" dirty="0" smtClean="0">
                <a:latin typeface="Calibri"/>
                <a:cs typeface="Calibri"/>
              </a:rPr>
              <a:t>Planning guidance:</a:t>
            </a:r>
          </a:p>
          <a:p>
            <a:pPr lvl="1">
              <a:lnSpc>
                <a:spcPct val="110000"/>
              </a:lnSpc>
              <a:buFont typeface="Arial" pitchFamily="34" charset="0"/>
              <a:buChar char="–"/>
              <a:defRPr/>
            </a:pPr>
            <a:r>
              <a:rPr lang="en-US" sz="2200" dirty="0" smtClean="0">
                <a:latin typeface="Calibri"/>
                <a:cs typeface="Calibri"/>
              </a:rPr>
              <a:t>Use Cornell Northeast precipitation data for current projects</a:t>
            </a:r>
          </a:p>
          <a:p>
            <a:pPr lvl="1">
              <a:lnSpc>
                <a:spcPct val="110000"/>
              </a:lnSpc>
              <a:buFont typeface="Arial" pitchFamily="34" charset="0"/>
              <a:buChar char="–"/>
              <a:defRPr/>
            </a:pPr>
            <a:r>
              <a:rPr lang="en-US" sz="2200" dirty="0" smtClean="0">
                <a:latin typeface="Calibri"/>
                <a:cs typeface="Calibri"/>
              </a:rPr>
              <a:t>Plan for 15% increase in precipitation in extreme events after 2050</a:t>
            </a:r>
          </a:p>
          <a:p>
            <a:pPr lvl="1">
              <a:lnSpc>
                <a:spcPct val="110000"/>
              </a:lnSpc>
              <a:buFont typeface="Arial" pitchFamily="34" charset="0"/>
              <a:buChar char="–"/>
              <a:defRPr/>
            </a:pPr>
            <a:r>
              <a:rPr lang="en-US" sz="2200" dirty="0" smtClean="0">
                <a:latin typeface="Calibri"/>
                <a:cs typeface="Calibri"/>
              </a:rPr>
              <a:t>Update as new science emerges</a:t>
            </a:r>
          </a:p>
        </p:txBody>
      </p:sp>
      <p:pic>
        <p:nvPicPr>
          <p:cNvPr id="36866" name="Picture 2" descr="https://s-media-cache-ec0.pinimg.com/originals/76/4b/0a/764b0ab752c66ede88f7ab8086fc22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5557838"/>
            <a:ext cx="12588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txBox="1">
            <a:spLocks/>
          </p:cNvSpPr>
          <p:nvPr/>
        </p:nvSpPr>
        <p:spPr bwMode="auto">
          <a:xfrm>
            <a:off x="457200" y="432296"/>
            <a:ext cx="8229600" cy="100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algn="ctr">
              <a:lnSpc>
                <a:spcPct val="100000"/>
              </a:lnSpc>
              <a:spcBef>
                <a:spcPct val="0"/>
              </a:spcBef>
              <a:buFontTx/>
              <a:buNone/>
            </a:pPr>
            <a:r>
              <a:rPr lang="en-US" altLang="x-none" sz="4000" dirty="0" smtClean="0">
                <a:solidFill>
                  <a:srgbClr val="F1BB86"/>
                </a:solidFill>
                <a:latin typeface="Calibri" charset="0"/>
              </a:rPr>
              <a:t>Precipitation - Findings </a:t>
            </a:r>
            <a:r>
              <a:rPr lang="en-US" altLang="x-none" sz="4000" dirty="0">
                <a:solidFill>
                  <a:srgbClr val="F1BB86"/>
                </a:solidFill>
                <a:latin typeface="Calibri" charset="0"/>
              </a:rPr>
              <a:t>&amp; Guidance</a:t>
            </a:r>
            <a:endParaRPr lang="en-US" altLang="x-none"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1042"/>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590237" y="928142"/>
            <a:ext cx="7963525" cy="5472658"/>
          </a:xfrm>
          <a:prstGeom prst="rect">
            <a:avLst/>
          </a:pr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42900" indent="-342900">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buFont typeface="Arial" charset="0"/>
              <a:buChar char="•"/>
            </a:pPr>
            <a:r>
              <a:rPr lang="en-US" altLang="x-none" dirty="0">
                <a:latin typeface="Arial" charset="0"/>
              </a:rPr>
              <a:t>Product of FEMA National Flood Ins. Program (NFIP) </a:t>
            </a:r>
          </a:p>
          <a:p>
            <a:pPr>
              <a:spcBef>
                <a:spcPct val="50000"/>
              </a:spcBef>
              <a:buFont typeface="Arial" charset="0"/>
              <a:buChar char="•"/>
            </a:pPr>
            <a:r>
              <a:rPr lang="en-US" altLang="x-none" dirty="0">
                <a:latin typeface="Arial" charset="0"/>
              </a:rPr>
              <a:t>Define land areas subject to periodic flooding</a:t>
            </a:r>
          </a:p>
          <a:p>
            <a:pPr>
              <a:spcBef>
                <a:spcPct val="50000"/>
              </a:spcBef>
            </a:pPr>
            <a:r>
              <a:rPr lang="en-US" altLang="x-none" dirty="0">
                <a:latin typeface="Arial" charset="0"/>
              </a:rPr>
              <a:t>	1% probability (100 Year Flood Zone) (</a:t>
            </a:r>
            <a:r>
              <a:rPr lang="en-US" altLang="en-US" dirty="0">
                <a:latin typeface="Arial" charset="0"/>
              </a:rPr>
              <a:t>“</a:t>
            </a:r>
            <a:r>
              <a:rPr lang="en-US" altLang="x-none" dirty="0">
                <a:latin typeface="Arial" charset="0"/>
              </a:rPr>
              <a:t>A</a:t>
            </a:r>
            <a:r>
              <a:rPr lang="en-US" altLang="en-US" dirty="0">
                <a:latin typeface="Arial" charset="0"/>
              </a:rPr>
              <a:t>”</a:t>
            </a:r>
            <a:r>
              <a:rPr lang="en-US" altLang="x-none" dirty="0">
                <a:latin typeface="Arial" charset="0"/>
              </a:rPr>
              <a:t> (flooding) &amp; </a:t>
            </a:r>
            <a:r>
              <a:rPr lang="en-US" altLang="en-US" dirty="0">
                <a:latin typeface="Arial" charset="0"/>
              </a:rPr>
              <a:t>“</a:t>
            </a:r>
            <a:r>
              <a:rPr lang="en-US" altLang="x-none" dirty="0">
                <a:latin typeface="Arial" charset="0"/>
              </a:rPr>
              <a:t>V</a:t>
            </a:r>
            <a:r>
              <a:rPr lang="en-US" altLang="en-US" dirty="0">
                <a:latin typeface="Arial" charset="0"/>
              </a:rPr>
              <a:t>”</a:t>
            </a:r>
            <a:r>
              <a:rPr lang="en-US" altLang="x-none" dirty="0">
                <a:latin typeface="Arial" charset="0"/>
              </a:rPr>
              <a:t> zones (coastal high hazard)</a:t>
            </a:r>
          </a:p>
          <a:p>
            <a:pPr>
              <a:spcBef>
                <a:spcPct val="50000"/>
              </a:spcBef>
            </a:pPr>
            <a:r>
              <a:rPr lang="en-US" altLang="x-none" dirty="0">
                <a:latin typeface="Arial" charset="0"/>
              </a:rPr>
              <a:t>		0.2% probability (500 Year Flood Zone)</a:t>
            </a:r>
          </a:p>
          <a:p>
            <a:pPr>
              <a:spcBef>
                <a:spcPct val="50000"/>
              </a:spcBef>
              <a:buFont typeface="Arial" charset="0"/>
              <a:buChar char="•"/>
            </a:pPr>
            <a:r>
              <a:rPr lang="en-US" altLang="x-none" dirty="0">
                <a:latin typeface="Arial" charset="0"/>
              </a:rPr>
              <a:t>Towns use maps to limit building and/or define flood proofing standards to limit vulnerability (</a:t>
            </a:r>
            <a:r>
              <a:rPr lang="en-US" altLang="en-US" dirty="0">
                <a:latin typeface="Arial" charset="0"/>
              </a:rPr>
              <a:t>“</a:t>
            </a:r>
            <a:r>
              <a:rPr lang="en-US" altLang="x-none" dirty="0">
                <a:latin typeface="Arial" charset="0"/>
              </a:rPr>
              <a:t>Flood Hazard Overlay Districts</a:t>
            </a:r>
            <a:r>
              <a:rPr lang="en-US" altLang="en-US" dirty="0">
                <a:latin typeface="Arial" charset="0"/>
              </a:rPr>
              <a:t>”</a:t>
            </a:r>
            <a:r>
              <a:rPr lang="en-US" altLang="x-none" dirty="0">
                <a:latin typeface="Arial" charset="0"/>
              </a:rPr>
              <a:t>)</a:t>
            </a:r>
          </a:p>
          <a:p>
            <a:pPr>
              <a:spcBef>
                <a:spcPct val="50000"/>
              </a:spcBef>
              <a:buFont typeface="Arial" charset="0"/>
              <a:buChar char="•"/>
            </a:pPr>
            <a:r>
              <a:rPr lang="en-US" altLang="x-none" dirty="0">
                <a:latin typeface="Arial" charset="0"/>
              </a:rPr>
              <a:t>Property owners eligible for subsidized flood insurance</a:t>
            </a:r>
          </a:p>
          <a:p>
            <a:pPr>
              <a:spcBef>
                <a:spcPct val="50000"/>
              </a:spcBef>
              <a:buFont typeface="Arial" charset="0"/>
              <a:buChar char="•"/>
            </a:pPr>
            <a:r>
              <a:rPr lang="en-US" altLang="x-none" dirty="0">
                <a:latin typeface="Arial" charset="0"/>
              </a:rPr>
              <a:t>Map accuracy important to ensure those standards are applied were the threat </a:t>
            </a:r>
            <a:r>
              <a:rPr lang="en-US" altLang="x-none" dirty="0" smtClean="0">
                <a:latin typeface="Arial" charset="0"/>
              </a:rPr>
              <a:t>exits</a:t>
            </a:r>
          </a:p>
        </p:txBody>
      </p:sp>
      <p:sp>
        <p:nvSpPr>
          <p:cNvPr id="6147" name="Text Box 4"/>
          <p:cNvSpPr txBox="1">
            <a:spLocks noChangeArrowheads="1"/>
          </p:cNvSpPr>
          <p:nvPr/>
        </p:nvSpPr>
        <p:spPr bwMode="auto">
          <a:xfrm>
            <a:off x="0" y="1079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2800" b="1" dirty="0">
                <a:solidFill>
                  <a:srgbClr val="FFEF92"/>
                </a:solidFill>
                <a:latin typeface="Arial" charset="0"/>
              </a:rPr>
              <a:t>Flood Maps as planning tool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7" descr="Figure 1c_lores.jpg                                            0026A81Fbasecamp                       C5934508:"/>
          <p:cNvPicPr>
            <a:picLocks noChangeAspect="1" noChangeArrowheads="1"/>
          </p:cNvPicPr>
          <p:nvPr/>
        </p:nvPicPr>
        <p:blipFill>
          <a:blip r:embed="rId3">
            <a:lum bright="40000" contrast="-40000"/>
            <a:alphaModFix amt="84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solidFill>
            <a:schemeClr val="bg1"/>
          </a:solidFill>
          <a:ln>
            <a:noFill/>
          </a:ln>
          <a:extLst/>
        </p:spPr>
      </p:pic>
      <p:sp>
        <p:nvSpPr>
          <p:cNvPr id="8194" name="Text Box 4"/>
          <p:cNvSpPr txBox="1">
            <a:spLocks noChangeArrowheads="1"/>
          </p:cNvSpPr>
          <p:nvPr/>
        </p:nvSpPr>
        <p:spPr bwMode="auto">
          <a:xfrm>
            <a:off x="0" y="1079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2800" b="1" dirty="0">
                <a:solidFill>
                  <a:srgbClr val="FFEF92"/>
                </a:solidFill>
                <a:latin typeface="Arial" charset="0"/>
              </a:rPr>
              <a:t>Flood Map limitations</a:t>
            </a:r>
          </a:p>
        </p:txBody>
      </p:sp>
      <p:sp>
        <p:nvSpPr>
          <p:cNvPr id="8195" name="TextBox 1"/>
          <p:cNvSpPr txBox="1">
            <a:spLocks noChangeArrowheads="1"/>
          </p:cNvSpPr>
          <p:nvPr/>
        </p:nvSpPr>
        <p:spPr bwMode="auto">
          <a:xfrm>
            <a:off x="685800" y="838200"/>
            <a:ext cx="8077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ＭＳ Ｐゴシック" charset="-128"/>
              </a:defRPr>
            </a:lvl1pPr>
            <a:lvl2pPr marL="800100" indent="-34290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Aft>
                <a:spcPts val="1200"/>
              </a:spcAft>
              <a:buFont typeface="Wingdings" charset="2"/>
              <a:buChar char="§"/>
            </a:pPr>
            <a:r>
              <a:rPr lang="en-US" altLang="x-none" dirty="0">
                <a:latin typeface="Arial" charset="0"/>
              </a:rPr>
              <a:t>FIRM Maps are developed from Flood Insurance Studies (FIS)</a:t>
            </a:r>
          </a:p>
          <a:p>
            <a:pPr>
              <a:spcAft>
                <a:spcPts val="1200"/>
              </a:spcAft>
              <a:buFont typeface="Wingdings" charset="2"/>
              <a:buChar char="§"/>
            </a:pPr>
            <a:r>
              <a:rPr lang="en-US" altLang="x-none" dirty="0">
                <a:latin typeface="Arial" charset="0"/>
              </a:rPr>
              <a:t>Studies use hydrologic models defined by: </a:t>
            </a:r>
          </a:p>
          <a:p>
            <a:pPr lvl="1">
              <a:spcAft>
                <a:spcPts val="1200"/>
              </a:spcAft>
              <a:buFont typeface="Wingdings" charset="2"/>
              <a:buChar char="§"/>
            </a:pPr>
            <a:r>
              <a:rPr lang="en-US" altLang="x-none" dirty="0">
                <a:latin typeface="Arial" charset="0"/>
              </a:rPr>
              <a:t>experience in regional storm event frequency and severity (the climate record)</a:t>
            </a:r>
          </a:p>
          <a:p>
            <a:pPr lvl="1">
              <a:spcAft>
                <a:spcPts val="1200"/>
              </a:spcAft>
              <a:buFont typeface="Wingdings" charset="2"/>
              <a:buChar char="§"/>
            </a:pPr>
            <a:r>
              <a:rPr lang="en-US" altLang="x-none" dirty="0">
                <a:latin typeface="Arial" charset="0"/>
              </a:rPr>
              <a:t>flooding response of the watershed (stream gauge records)</a:t>
            </a:r>
          </a:p>
          <a:p>
            <a:pPr>
              <a:spcAft>
                <a:spcPts val="1200"/>
              </a:spcAft>
              <a:buFont typeface="Wingdings" charset="2"/>
              <a:buChar char="§"/>
            </a:pPr>
            <a:r>
              <a:rPr lang="en-US" altLang="x-none" dirty="0">
                <a:latin typeface="Arial" charset="0"/>
              </a:rPr>
              <a:t>Maps are </a:t>
            </a:r>
            <a:r>
              <a:rPr lang="en-US" altLang="en-US" dirty="0">
                <a:latin typeface="Arial" charset="0"/>
              </a:rPr>
              <a:t>‘</a:t>
            </a:r>
            <a:r>
              <a:rPr lang="en-US" altLang="x-none" dirty="0">
                <a:latin typeface="Arial" charset="0"/>
              </a:rPr>
              <a:t>backwards-looking</a:t>
            </a:r>
            <a:r>
              <a:rPr lang="en-US" altLang="en-US" dirty="0">
                <a:latin typeface="Arial" charset="0"/>
              </a:rPr>
              <a:t>’</a:t>
            </a:r>
            <a:r>
              <a:rPr lang="en-US" altLang="x-none" dirty="0">
                <a:latin typeface="Arial" charset="0"/>
              </a:rPr>
              <a:t> and assume a </a:t>
            </a:r>
            <a:r>
              <a:rPr lang="en-US" altLang="x-none" b="1" dirty="0">
                <a:latin typeface="Arial" charset="0"/>
              </a:rPr>
              <a:t>static</a:t>
            </a:r>
            <a:r>
              <a:rPr lang="en-US" altLang="x-none" dirty="0">
                <a:latin typeface="Arial" charset="0"/>
              </a:rPr>
              <a:t> condition</a:t>
            </a:r>
          </a:p>
          <a:p>
            <a:pPr>
              <a:spcAft>
                <a:spcPts val="1200"/>
              </a:spcAft>
              <a:buFont typeface="Wingdings" charset="2"/>
              <a:buChar char="§"/>
            </a:pPr>
            <a:r>
              <a:rPr lang="en-US" altLang="x-none" dirty="0">
                <a:latin typeface="Arial" charset="0"/>
              </a:rPr>
              <a:t>The reality:  both inputs are </a:t>
            </a:r>
            <a:r>
              <a:rPr lang="en-US" altLang="x-none" b="1" dirty="0">
                <a:latin typeface="Arial" charset="0"/>
              </a:rPr>
              <a:t>dynamic</a:t>
            </a:r>
            <a:r>
              <a:rPr lang="en-US" altLang="x-none" dirty="0">
                <a:latin typeface="Arial" charset="0"/>
              </a:rPr>
              <a:t> due to long term changes in </a:t>
            </a:r>
            <a:r>
              <a:rPr lang="en-US" altLang="x-none" u="sng" dirty="0">
                <a:latin typeface="Arial" charset="0"/>
              </a:rPr>
              <a:t>storm characteristics</a:t>
            </a:r>
            <a:r>
              <a:rPr lang="en-US" altLang="x-none" dirty="0">
                <a:latin typeface="Arial" charset="0"/>
              </a:rPr>
              <a:t> (timing, severity, frequency) and </a:t>
            </a:r>
            <a:r>
              <a:rPr lang="en-US" altLang="x-none" u="sng" dirty="0">
                <a:latin typeface="Arial" charset="0"/>
              </a:rPr>
              <a:t>land use change </a:t>
            </a:r>
            <a:r>
              <a:rPr lang="en-US" altLang="x-none" dirty="0">
                <a:latin typeface="Arial" charset="0"/>
              </a:rPr>
              <a:t>(increase in impervious surface, loss of forest, wetlands)</a:t>
            </a:r>
          </a:p>
          <a:p>
            <a:pPr>
              <a:spcAft>
                <a:spcPts val="1200"/>
              </a:spcAft>
              <a:buFont typeface="Wingdings" charset="2"/>
              <a:buChar char="§"/>
            </a:pPr>
            <a:endParaRPr lang="en-US" altLang="x-none" dirty="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457199" y="990599"/>
            <a:ext cx="8192125" cy="5140377"/>
          </a:xfrm>
          <a:prstGeom prst="rect">
            <a:avLst/>
          </a:pr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6538" indent="-236538">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800" u="sng" dirty="0" smtClean="0">
                <a:latin typeface="Arial" charset="0"/>
              </a:rPr>
              <a:t>Project Objectives:</a:t>
            </a:r>
            <a:endParaRPr lang="en-US" sz="2800" dirty="0" smtClean="0">
              <a:latin typeface="Arial" charset="0"/>
            </a:endParaRPr>
          </a:p>
          <a:p>
            <a:pPr marL="514350" indent="-514350">
              <a:spcBef>
                <a:spcPct val="50000"/>
              </a:spcBef>
              <a:buFont typeface="+mj-lt"/>
              <a:buAutoNum type="arabicPeriod"/>
              <a:defRPr/>
            </a:pPr>
            <a:r>
              <a:rPr lang="en-US" sz="2500" dirty="0" smtClean="0">
                <a:latin typeface="Arial" charset="0"/>
              </a:rPr>
              <a:t>Assess flood risk associated with </a:t>
            </a:r>
            <a:r>
              <a:rPr lang="en-US" sz="2500" u="sng" dirty="0" smtClean="0">
                <a:latin typeface="Arial" charset="0"/>
              </a:rPr>
              <a:t>combined</a:t>
            </a:r>
            <a:r>
              <a:rPr lang="en-US" sz="2500" dirty="0" smtClean="0">
                <a:latin typeface="Arial" charset="0"/>
              </a:rPr>
              <a:t> land use and climate change scenarios out to 2100</a:t>
            </a:r>
          </a:p>
          <a:p>
            <a:pPr marL="514350" indent="-514350">
              <a:spcBef>
                <a:spcPct val="50000"/>
              </a:spcBef>
              <a:buFont typeface="+mj-lt"/>
              <a:buAutoNum type="arabicPeriod"/>
              <a:defRPr/>
            </a:pPr>
            <a:r>
              <a:rPr lang="en-US" sz="2500" dirty="0" smtClean="0">
                <a:latin typeface="Arial" charset="0"/>
              </a:rPr>
              <a:t>Produce </a:t>
            </a:r>
            <a:r>
              <a:rPr lang="en-US" sz="2500" u="sng" dirty="0" smtClean="0">
                <a:latin typeface="Arial" charset="0"/>
              </a:rPr>
              <a:t>maps</a:t>
            </a:r>
            <a:r>
              <a:rPr lang="en-US" sz="2500" dirty="0" smtClean="0">
                <a:latin typeface="Arial" charset="0"/>
              </a:rPr>
              <a:t> of the 100-year flood risk boundaries and </a:t>
            </a:r>
            <a:r>
              <a:rPr lang="en-US" sz="2500" u="sng" dirty="0" smtClean="0">
                <a:latin typeface="Arial" charset="0"/>
              </a:rPr>
              <a:t>river discharge</a:t>
            </a:r>
            <a:r>
              <a:rPr lang="en-US" sz="2500" dirty="0" smtClean="0">
                <a:latin typeface="Arial" charset="0"/>
              </a:rPr>
              <a:t> at specific locations</a:t>
            </a:r>
          </a:p>
          <a:p>
            <a:pPr marL="514350" indent="-514350">
              <a:spcBef>
                <a:spcPct val="50000"/>
              </a:spcBef>
              <a:buFont typeface="+mj-lt"/>
              <a:buAutoNum type="arabicPeriod"/>
              <a:defRPr/>
            </a:pPr>
            <a:r>
              <a:rPr lang="en-US" sz="2500" dirty="0" smtClean="0">
                <a:latin typeface="Arial" charset="0"/>
              </a:rPr>
              <a:t>Demonstrate the use of these products to support land use decision-making in coastal communities </a:t>
            </a:r>
          </a:p>
          <a:p>
            <a:pPr marL="514350" indent="-514350">
              <a:spcBef>
                <a:spcPct val="50000"/>
              </a:spcBef>
              <a:buFont typeface="+mj-lt"/>
              <a:buAutoNum type="arabicPeriod"/>
              <a:defRPr/>
            </a:pPr>
            <a:r>
              <a:rPr lang="en-US" sz="2500" dirty="0" smtClean="0">
                <a:latin typeface="Arial" charset="0"/>
              </a:rPr>
              <a:t>Serve as a model for other New England watersheds</a:t>
            </a:r>
          </a:p>
          <a:p>
            <a:pPr marL="514350" indent="-514350">
              <a:spcBef>
                <a:spcPct val="50000"/>
              </a:spcBef>
              <a:buFont typeface="+mj-lt"/>
              <a:buAutoNum type="arabicPeriod"/>
              <a:defRPr/>
            </a:pPr>
            <a:r>
              <a:rPr lang="en-US" sz="2500" dirty="0" smtClean="0">
                <a:latin typeface="Arial" charset="0"/>
              </a:rPr>
              <a:t>Address legal issues of using </a:t>
            </a:r>
            <a:r>
              <a:rPr lang="en-US" sz="2500" u="sng" dirty="0" smtClean="0">
                <a:latin typeface="Arial" charset="0"/>
              </a:rPr>
              <a:t>projected</a:t>
            </a:r>
            <a:r>
              <a:rPr lang="en-US" sz="2500" dirty="0" smtClean="0">
                <a:latin typeface="Arial" charset="0"/>
              </a:rPr>
              <a:t> flood information</a:t>
            </a:r>
          </a:p>
        </p:txBody>
      </p:sp>
      <p:sp>
        <p:nvSpPr>
          <p:cNvPr id="10243" name="Text Box 4"/>
          <p:cNvSpPr txBox="1">
            <a:spLocks noChangeArrowheads="1"/>
          </p:cNvSpPr>
          <p:nvPr/>
        </p:nvSpPr>
        <p:spPr bwMode="auto">
          <a:xfrm>
            <a:off x="0" y="1079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2800" b="1" dirty="0">
                <a:solidFill>
                  <a:srgbClr val="FFEF92"/>
                </a:solidFill>
                <a:latin typeface="Arial" charset="0"/>
              </a:rPr>
              <a:t>Assessing Flood Risk - Lamprey River Watershed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1627188"/>
            <a:ext cx="72898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2"/>
          <p:cNvSpPr txBox="1">
            <a:spLocks noChangeArrowheads="1"/>
          </p:cNvSpPr>
          <p:nvPr/>
        </p:nvSpPr>
        <p:spPr bwMode="auto">
          <a:xfrm>
            <a:off x="0" y="682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3200" dirty="0">
                <a:solidFill>
                  <a:srgbClr val="FFEF92"/>
                </a:solidFill>
                <a:latin typeface="Arial" charset="0"/>
              </a:rPr>
              <a:t>Lamprey River Watershed, New Hampshire</a:t>
            </a:r>
          </a:p>
        </p:txBody>
      </p:sp>
      <p:grpSp>
        <p:nvGrpSpPr>
          <p:cNvPr id="48132" name="Group 10"/>
          <p:cNvGrpSpPr>
            <a:grpSpLocks/>
          </p:cNvGrpSpPr>
          <p:nvPr/>
        </p:nvGrpSpPr>
        <p:grpSpPr bwMode="auto">
          <a:xfrm>
            <a:off x="152400" y="1177925"/>
            <a:ext cx="8534400" cy="5170488"/>
            <a:chOff x="1273" y="1703"/>
            <a:chExt cx="9554" cy="5787"/>
          </a:xfrm>
        </p:grpSpPr>
        <p:pic>
          <p:nvPicPr>
            <p:cNvPr id="4813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1703"/>
              <a:ext cx="8667" cy="5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 y="1707"/>
              <a:ext cx="2368" cy="27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Floodplai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LandUse-196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LandUse-20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457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914400"/>
            <a:ext cx="457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4"/>
          <p:cNvSpPr txBox="1">
            <a:spLocks noChangeArrowheads="1"/>
          </p:cNvSpPr>
          <p:nvPr/>
        </p:nvSpPr>
        <p:spPr bwMode="auto">
          <a:xfrm>
            <a:off x="1066800" y="1143000"/>
            <a:ext cx="2179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sz="2800">
                <a:latin typeface="Arial" charset="0"/>
              </a:rPr>
              <a:t>Durham, NH</a:t>
            </a:r>
          </a:p>
        </p:txBody>
      </p:sp>
      <p:sp>
        <p:nvSpPr>
          <p:cNvPr id="24581" name="TextBox 15"/>
          <p:cNvSpPr txBox="1">
            <a:spLocks noChangeArrowheads="1"/>
          </p:cNvSpPr>
          <p:nvPr/>
        </p:nvSpPr>
        <p:spPr bwMode="auto">
          <a:xfrm>
            <a:off x="5638800" y="1219200"/>
            <a:ext cx="247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sz="2800">
                <a:latin typeface="Arial" charset="0"/>
              </a:rPr>
              <a:t>Lawrence, MA</a:t>
            </a:r>
          </a:p>
        </p:txBody>
      </p:sp>
      <p:sp>
        <p:nvSpPr>
          <p:cNvPr id="24582" name="TextBox 16"/>
          <p:cNvSpPr txBox="1">
            <a:spLocks noChangeArrowheads="1"/>
          </p:cNvSpPr>
          <p:nvPr/>
        </p:nvSpPr>
        <p:spPr bwMode="auto">
          <a:xfrm>
            <a:off x="0" y="762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2800">
                <a:latin typeface="Arial" charset="0"/>
              </a:rPr>
              <a:t>4 Inch Precipitation Events by Decade  1948 - 2007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609600"/>
            <a:ext cx="87058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2800" b="1">
                <a:latin typeface="Arial" charset="0"/>
              </a:rPr>
              <a:t>Assessing Flood Risk - Lamprey River Watershed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EF92"/>
                </a:solidFill>
                <a:latin typeface="Calibri" charset="0"/>
                <a:ea typeface="Calibri" charset="0"/>
                <a:cs typeface="Calibri" charset="0"/>
              </a:rPr>
              <a:t>Presentation</a:t>
            </a:r>
            <a:endParaRPr lang="en-US" dirty="0">
              <a:solidFill>
                <a:srgbClr val="FFEF92"/>
              </a:solidFill>
              <a:latin typeface="Calibri" charset="0"/>
              <a:ea typeface="Calibri" charset="0"/>
              <a:cs typeface="Calibri" charset="0"/>
            </a:endParaRPr>
          </a:p>
        </p:txBody>
      </p:sp>
      <p:sp>
        <p:nvSpPr>
          <p:cNvPr id="3" name="Content Placeholder 2"/>
          <p:cNvSpPr>
            <a:spLocks noGrp="1"/>
          </p:cNvSpPr>
          <p:nvPr>
            <p:ph idx="1"/>
          </p:nvPr>
        </p:nvSpPr>
        <p:spPr>
          <a:xfrm>
            <a:off x="457200" y="1600200"/>
            <a:ext cx="8229600" cy="4800600"/>
          </a:xfrm>
        </p:spPr>
        <p:txBody>
          <a:bodyPr anchor="t"/>
          <a:lstStyle/>
          <a:p>
            <a:pPr>
              <a:lnSpc>
                <a:spcPct val="100000"/>
              </a:lnSpc>
              <a:spcAft>
                <a:spcPts val="1800"/>
              </a:spcAft>
            </a:pPr>
            <a:r>
              <a:rPr lang="en-US" dirty="0" smtClean="0">
                <a:latin typeface="Calibri" charset="0"/>
                <a:ea typeface="Calibri" charset="0"/>
                <a:cs typeface="Calibri" charset="0"/>
              </a:rPr>
              <a:t>NH Coastal Risk &amp; Hazard Commission (NHCRHC)</a:t>
            </a:r>
          </a:p>
          <a:p>
            <a:pPr>
              <a:lnSpc>
                <a:spcPct val="100000"/>
              </a:lnSpc>
              <a:spcAft>
                <a:spcPts val="1800"/>
              </a:spcAft>
            </a:pPr>
            <a:r>
              <a:rPr lang="en-US" dirty="0" smtClean="0">
                <a:latin typeface="Calibri" charset="0"/>
                <a:ea typeface="Calibri" charset="0"/>
                <a:cs typeface="Calibri" charset="0"/>
              </a:rPr>
              <a:t>Extreme precipitation: NHCRHC planning assumptions</a:t>
            </a:r>
          </a:p>
          <a:p>
            <a:pPr>
              <a:lnSpc>
                <a:spcPct val="100000"/>
              </a:lnSpc>
              <a:spcBef>
                <a:spcPts val="0"/>
              </a:spcBef>
              <a:spcAft>
                <a:spcPts val="1800"/>
              </a:spcAft>
            </a:pPr>
            <a:r>
              <a:rPr lang="en-US" dirty="0" smtClean="0">
                <a:latin typeface="Calibri" charset="0"/>
                <a:ea typeface="Calibri" charset="0"/>
                <a:cs typeface="Calibri" charset="0"/>
              </a:rPr>
              <a:t>Projecting upland flooding conditions in a Lamprey (Coastal NH) Watershed</a:t>
            </a:r>
          </a:p>
          <a:p>
            <a:pPr>
              <a:lnSpc>
                <a:spcPct val="100000"/>
              </a:lnSpc>
              <a:spcBef>
                <a:spcPts val="0"/>
              </a:spcBef>
              <a:spcAft>
                <a:spcPts val="1800"/>
              </a:spcAft>
            </a:pPr>
            <a:r>
              <a:rPr lang="en-US" dirty="0" smtClean="0">
                <a:latin typeface="Calibri" charset="0"/>
                <a:ea typeface="Calibri" charset="0"/>
                <a:cs typeface="Calibri" charset="0"/>
              </a:rPr>
              <a:t>General NHCRHC Guidance about acting in uncertainty</a:t>
            </a:r>
          </a:p>
          <a:p>
            <a:endParaRPr lang="en-US" sz="3600" dirty="0">
              <a:latin typeface="Calibri" charset="0"/>
              <a:ea typeface="Calibri" charset="0"/>
              <a:cs typeface="Calibri" charset="0"/>
            </a:endParaRPr>
          </a:p>
        </p:txBody>
      </p:sp>
    </p:spTree>
    <p:extLst>
      <p:ext uri="{BB962C8B-B14F-4D97-AF65-F5344CB8AC3E}">
        <p14:creationId xmlns:p14="http://schemas.microsoft.com/office/powerpoint/2010/main" val="1799697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1524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2"/>
          <p:cNvSpPr txBox="1">
            <a:spLocks noChangeArrowheads="1"/>
          </p:cNvSpPr>
          <p:nvPr/>
        </p:nvSpPr>
        <p:spPr bwMode="auto">
          <a:xfrm>
            <a:off x="4953000" y="34290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920065"/>
            <a:ext cx="357981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noChangeArrowheads="1"/>
          </p:cNvPicPr>
          <p:nvPr/>
        </p:nvPicPr>
        <p:blipFill>
          <a:blip r:embed="rId5">
            <a:extLst>
              <a:ext uri="{28A0092B-C50C-407E-A947-70E740481C1C}">
                <a14:useLocalDpi xmlns:a14="http://schemas.microsoft.com/office/drawing/2010/main" val="0"/>
              </a:ext>
            </a:extLst>
          </a:blip>
          <a:srcRect l="9032" t="1431" r="31519" b="17715"/>
          <a:stretch>
            <a:fillRect/>
          </a:stretch>
        </p:blipFill>
        <p:spPr bwMode="auto">
          <a:xfrm>
            <a:off x="781844" y="3325018"/>
            <a:ext cx="3390900" cy="3459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Box 5"/>
          <p:cNvSpPr txBox="1">
            <a:spLocks noChangeArrowheads="1"/>
          </p:cNvSpPr>
          <p:nvPr/>
        </p:nvSpPr>
        <p:spPr bwMode="auto">
          <a:xfrm>
            <a:off x="4572000" y="854075"/>
            <a:ext cx="42672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ＭＳ Ｐゴシック" charset="-128"/>
              </a:defRPr>
            </a:lvl1pPr>
            <a:lvl2pPr>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lvl="1">
              <a:spcAft>
                <a:spcPts val="600"/>
              </a:spcAft>
            </a:pPr>
            <a:r>
              <a:rPr lang="en-US" altLang="x-none" sz="2800" dirty="0">
                <a:solidFill>
                  <a:schemeClr val="bg2">
                    <a:lumMod val="90000"/>
                    <a:lumOff val="10000"/>
                  </a:schemeClr>
                </a:solidFill>
                <a:latin typeface="Arial" charset="0"/>
              </a:rPr>
              <a:t>TP-40 Rainfall Frequency Atlas used for effective conditions = </a:t>
            </a:r>
            <a:r>
              <a:rPr lang="en-US" altLang="x-none" sz="2800" b="1" dirty="0">
                <a:solidFill>
                  <a:schemeClr val="bg2">
                    <a:lumMod val="90000"/>
                    <a:lumOff val="10000"/>
                  </a:schemeClr>
                </a:solidFill>
                <a:latin typeface="Arial" charset="0"/>
              </a:rPr>
              <a:t>6.3</a:t>
            </a:r>
            <a:r>
              <a:rPr lang="ja-JP" altLang="en-US" sz="2800" b="1" dirty="0">
                <a:solidFill>
                  <a:schemeClr val="bg2">
                    <a:lumMod val="90000"/>
                    <a:lumOff val="10000"/>
                  </a:schemeClr>
                </a:solidFill>
                <a:latin typeface="Arial" charset="0"/>
              </a:rPr>
              <a:t>”</a:t>
            </a:r>
            <a:endParaRPr lang="en-US" altLang="ja-JP" sz="2800" b="1" dirty="0">
              <a:solidFill>
                <a:schemeClr val="bg2">
                  <a:lumMod val="90000"/>
                  <a:lumOff val="10000"/>
                </a:schemeClr>
              </a:solidFill>
              <a:latin typeface="Arial" charset="0"/>
            </a:endParaRPr>
          </a:p>
          <a:p>
            <a:pPr marL="0" lvl="1">
              <a:spcAft>
                <a:spcPts val="600"/>
              </a:spcAft>
            </a:pPr>
            <a:endParaRPr lang="en-US" altLang="x-none" sz="2800" dirty="0">
              <a:solidFill>
                <a:schemeClr val="bg2">
                  <a:lumMod val="90000"/>
                  <a:lumOff val="10000"/>
                </a:schemeClr>
              </a:solidFill>
              <a:latin typeface="Arial" charset="0"/>
            </a:endParaRPr>
          </a:p>
          <a:p>
            <a:pPr marL="0" lvl="1">
              <a:spcAft>
                <a:spcPts val="600"/>
              </a:spcAft>
            </a:pPr>
            <a:endParaRPr lang="en-US" altLang="x-none" sz="2800" dirty="0">
              <a:solidFill>
                <a:schemeClr val="bg2">
                  <a:lumMod val="90000"/>
                  <a:lumOff val="10000"/>
                </a:schemeClr>
              </a:solidFill>
              <a:latin typeface="Arial" charset="0"/>
            </a:endParaRPr>
          </a:p>
          <a:p>
            <a:pPr marL="0" lvl="1">
              <a:spcAft>
                <a:spcPts val="600"/>
              </a:spcAft>
            </a:pPr>
            <a:r>
              <a:rPr lang="en-US" altLang="x-none" sz="2800" dirty="0">
                <a:solidFill>
                  <a:schemeClr val="bg2">
                    <a:lumMod val="90000"/>
                    <a:lumOff val="10000"/>
                  </a:schemeClr>
                </a:solidFill>
                <a:latin typeface="Arial" charset="0"/>
              </a:rPr>
              <a:t>Northeast Regional Climate Center Atlas for Extreme Precipitation for current conditions = </a:t>
            </a:r>
            <a:r>
              <a:rPr lang="en-US" altLang="x-none" sz="2800" b="1" dirty="0">
                <a:solidFill>
                  <a:schemeClr val="bg2">
                    <a:lumMod val="90000"/>
                    <a:lumOff val="10000"/>
                  </a:schemeClr>
                </a:solidFill>
                <a:latin typeface="Arial" charset="0"/>
              </a:rPr>
              <a:t>8.5</a:t>
            </a:r>
            <a:r>
              <a:rPr lang="ja-JP" altLang="en-US" sz="2800" b="1" dirty="0">
                <a:solidFill>
                  <a:schemeClr val="bg2">
                    <a:lumMod val="90000"/>
                    <a:lumOff val="10000"/>
                  </a:schemeClr>
                </a:solidFill>
                <a:latin typeface="Arial" charset="0"/>
              </a:rPr>
              <a:t>”</a:t>
            </a:r>
            <a:r>
              <a:rPr lang="en-US" altLang="ja-JP" sz="2800" b="1" dirty="0">
                <a:solidFill>
                  <a:schemeClr val="bg2">
                    <a:lumMod val="90000"/>
                    <a:lumOff val="10000"/>
                  </a:schemeClr>
                </a:solidFill>
                <a:latin typeface="Arial" charset="0"/>
              </a:rPr>
              <a:t> </a:t>
            </a:r>
            <a:endParaRPr lang="en-US" altLang="x-none" sz="2800" b="1" u="sng" dirty="0">
              <a:solidFill>
                <a:schemeClr val="bg2">
                  <a:lumMod val="90000"/>
                  <a:lumOff val="10000"/>
                </a:schemeClr>
              </a:solidFill>
              <a:latin typeface="Arial" charset="0"/>
            </a:endParaRPr>
          </a:p>
        </p:txBody>
      </p:sp>
      <p:sp>
        <p:nvSpPr>
          <p:cNvPr id="26630" name="TextBox 6"/>
          <p:cNvSpPr txBox="1">
            <a:spLocks noChangeArrowheads="1"/>
          </p:cNvSpPr>
          <p:nvPr/>
        </p:nvSpPr>
        <p:spPr bwMode="auto">
          <a:xfrm>
            <a:off x="0" y="152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3600" dirty="0">
                <a:solidFill>
                  <a:schemeClr val="bg1"/>
                </a:solidFill>
                <a:latin typeface="Arial" charset="0"/>
              </a:rPr>
              <a:t>100-year Rainfall Estimates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Figure 1c_lores.jpg                                            0026A81Fbasecamp                       C5934508:"/>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4"/>
          <p:cNvSpPr txBox="1">
            <a:spLocks noChangeArrowheads="1"/>
          </p:cNvSpPr>
          <p:nvPr/>
        </p:nvSpPr>
        <p:spPr bwMode="auto">
          <a:xfrm>
            <a:off x="0" y="107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b="1">
                <a:latin typeface="Arial" charset="0"/>
              </a:rPr>
              <a:t>Lamprey River 100 Year Flood Risk Project</a:t>
            </a:r>
            <a:endParaRPr lang="en-US" altLang="x-none">
              <a:latin typeface="Arial" charset="0"/>
            </a:endParaRPr>
          </a:p>
        </p:txBody>
      </p:sp>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l="1740" t="11490" r="870"/>
          <a:stretch>
            <a:fillRect/>
          </a:stretch>
        </p:blipFill>
        <p:spPr bwMode="auto">
          <a:xfrm>
            <a:off x="-401638" y="1219200"/>
            <a:ext cx="9774238" cy="4191000"/>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Figure 1c_lores.jpg                                            0026A81Fbasecamp                       C5934508:"/>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4"/>
          <p:cNvSpPr txBox="1">
            <a:spLocks noChangeArrowheads="1"/>
          </p:cNvSpPr>
          <p:nvPr/>
        </p:nvSpPr>
        <p:spPr bwMode="auto">
          <a:xfrm>
            <a:off x="0" y="-76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b="1">
                <a:latin typeface="Arial" charset="0"/>
              </a:rPr>
              <a:t>Newmarket Effective 100 Year Floodplain</a:t>
            </a:r>
            <a:endParaRPr lang="en-US" altLang="x-none">
              <a:latin typeface="Arial" charset="0"/>
            </a:endParaRPr>
          </a:p>
        </p:txBody>
      </p:sp>
      <p:pic>
        <p:nvPicPr>
          <p:cNvPr id="34819" name="Picture 5" descr="NewmarketFloodplai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13" y="511175"/>
            <a:ext cx="848677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5"/>
          <p:cNvSpPr txBox="1">
            <a:spLocks noChangeArrowheads="1"/>
          </p:cNvSpPr>
          <p:nvPr/>
        </p:nvSpPr>
        <p:spPr bwMode="auto">
          <a:xfrm>
            <a:off x="76200" y="533400"/>
            <a:ext cx="8915400" cy="5709255"/>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Aft>
                <a:spcPts val="600"/>
              </a:spcAft>
            </a:pPr>
            <a:r>
              <a:rPr lang="en-US" altLang="x-none" b="1" dirty="0">
                <a:latin typeface="Arial" charset="0"/>
              </a:rPr>
              <a:t>Advisory Committee </a:t>
            </a:r>
            <a:r>
              <a:rPr lang="en-US" altLang="x-none" b="1" dirty="0" smtClean="0">
                <a:latin typeface="Arial" charset="0"/>
              </a:rPr>
              <a:t>= </a:t>
            </a:r>
            <a:r>
              <a:rPr lang="en-US" altLang="x-none" dirty="0" smtClean="0">
                <a:latin typeface="Arial" charset="0"/>
              </a:rPr>
              <a:t>municipal</a:t>
            </a:r>
            <a:r>
              <a:rPr lang="en-US" altLang="x-none" dirty="0">
                <a:latin typeface="Arial" charset="0"/>
              </a:rPr>
              <a:t>, regional, state, federal and non-profit </a:t>
            </a:r>
            <a:r>
              <a:rPr lang="en-US" altLang="x-none" dirty="0" smtClean="0">
                <a:latin typeface="Arial" charset="0"/>
              </a:rPr>
              <a:t>representation</a:t>
            </a:r>
            <a:endParaRPr lang="en-US" altLang="x-none" dirty="0">
              <a:latin typeface="Arial" charset="0"/>
            </a:endParaRPr>
          </a:p>
          <a:p>
            <a:pPr marL="342900" indent="-342900">
              <a:buFont typeface="Arial" charset="0"/>
              <a:buChar char="•"/>
            </a:pPr>
            <a:r>
              <a:rPr lang="en-US" altLang="x-none" dirty="0" smtClean="0">
                <a:latin typeface="Arial" charset="0"/>
              </a:rPr>
              <a:t>FEMA Region 1</a:t>
            </a:r>
          </a:p>
          <a:p>
            <a:pPr marL="342900" indent="-342900">
              <a:buFont typeface="Arial" charset="0"/>
              <a:buChar char="•"/>
            </a:pPr>
            <a:r>
              <a:rPr lang="en-US" altLang="x-none" dirty="0" smtClean="0">
                <a:latin typeface="Arial" charset="0"/>
              </a:rPr>
              <a:t>USGS</a:t>
            </a:r>
          </a:p>
          <a:p>
            <a:pPr marL="342900" indent="-342900">
              <a:buFont typeface="Arial" charset="0"/>
              <a:buChar char="•"/>
            </a:pPr>
            <a:r>
              <a:rPr lang="en-US" altLang="x-none" dirty="0" smtClean="0">
                <a:latin typeface="Arial" charset="0"/>
              </a:rPr>
              <a:t>NH Department of Environmental Services</a:t>
            </a:r>
          </a:p>
          <a:p>
            <a:pPr marL="342900" indent="-342900">
              <a:buFont typeface="Arial" charset="0"/>
              <a:buChar char="•"/>
            </a:pPr>
            <a:r>
              <a:rPr lang="en-US" altLang="x-none" dirty="0" smtClean="0">
                <a:latin typeface="Arial" charset="0"/>
              </a:rPr>
              <a:t>NH Office of Energy and Planning</a:t>
            </a:r>
          </a:p>
          <a:p>
            <a:pPr marL="342900" indent="-342900">
              <a:buFont typeface="Arial" charset="0"/>
              <a:buChar char="•"/>
            </a:pPr>
            <a:r>
              <a:rPr lang="en-US" altLang="x-none" dirty="0" smtClean="0">
                <a:latin typeface="Arial" charset="0"/>
              </a:rPr>
              <a:t>New England Interstate Water Pollution Control </a:t>
            </a:r>
            <a:r>
              <a:rPr lang="en-US" altLang="x-none" dirty="0" err="1" smtClean="0">
                <a:latin typeface="Arial" charset="0"/>
              </a:rPr>
              <a:t>Comission</a:t>
            </a:r>
            <a:endParaRPr lang="en-US" altLang="x-none" dirty="0" smtClean="0">
              <a:latin typeface="Arial" charset="0"/>
            </a:endParaRPr>
          </a:p>
          <a:p>
            <a:pPr marL="342900" indent="-342900">
              <a:buFont typeface="Arial" charset="0"/>
              <a:buChar char="•"/>
            </a:pPr>
            <a:r>
              <a:rPr lang="en-US" altLang="x-none" dirty="0" smtClean="0">
                <a:latin typeface="Arial" charset="0"/>
              </a:rPr>
              <a:t>Lamprey River Advisory Committee</a:t>
            </a:r>
          </a:p>
          <a:p>
            <a:pPr marL="342900" indent="-342900">
              <a:buFont typeface="Arial" charset="0"/>
              <a:buChar char="•"/>
            </a:pPr>
            <a:r>
              <a:rPr lang="en-US" altLang="x-none" dirty="0" smtClean="0">
                <a:latin typeface="Arial" charset="0"/>
              </a:rPr>
              <a:t>Lamprey River Watershed Association</a:t>
            </a:r>
          </a:p>
          <a:p>
            <a:pPr marL="342900" indent="-342900">
              <a:buFont typeface="Arial" charset="0"/>
              <a:buChar char="•"/>
            </a:pPr>
            <a:r>
              <a:rPr lang="en-US" altLang="x-none" dirty="0" smtClean="0">
                <a:latin typeface="Arial" charset="0"/>
              </a:rPr>
              <a:t>Rockingham </a:t>
            </a:r>
            <a:r>
              <a:rPr lang="en-US" altLang="x-none" dirty="0">
                <a:latin typeface="Arial" charset="0"/>
              </a:rPr>
              <a:t>Planning Commission (Chair)</a:t>
            </a:r>
          </a:p>
          <a:p>
            <a:pPr marL="342900" indent="-342900">
              <a:buFont typeface="Arial" charset="0"/>
              <a:buChar char="•"/>
            </a:pPr>
            <a:r>
              <a:rPr lang="en-US" altLang="x-none" dirty="0" smtClean="0">
                <a:latin typeface="Arial" charset="0"/>
              </a:rPr>
              <a:t>Strafford Regional Planning Commission</a:t>
            </a:r>
          </a:p>
          <a:p>
            <a:pPr marL="342900" indent="-342900">
              <a:buFont typeface="Arial" charset="0"/>
              <a:buChar char="•"/>
            </a:pPr>
            <a:r>
              <a:rPr lang="en-US" altLang="x-none" dirty="0" smtClean="0">
                <a:latin typeface="Arial" charset="0"/>
              </a:rPr>
              <a:t>Southern New Hampshire Planning Commission</a:t>
            </a:r>
          </a:p>
          <a:p>
            <a:pPr marL="342900" indent="-342900">
              <a:buFont typeface="Arial" charset="0"/>
              <a:buChar char="•"/>
            </a:pPr>
            <a:r>
              <a:rPr lang="en-US" altLang="x-none" dirty="0" smtClean="0">
                <a:latin typeface="Arial" charset="0"/>
              </a:rPr>
              <a:t>Exeter Public Works</a:t>
            </a:r>
          </a:p>
          <a:p>
            <a:pPr marL="342900" indent="-342900">
              <a:buFont typeface="Arial" charset="0"/>
              <a:buChar char="•"/>
            </a:pPr>
            <a:r>
              <a:rPr lang="en-US" altLang="x-none" dirty="0" smtClean="0">
                <a:latin typeface="Arial" charset="0"/>
              </a:rPr>
              <a:t>Durham Public Works</a:t>
            </a:r>
          </a:p>
          <a:p>
            <a:pPr marL="342900" indent="-342900">
              <a:buFont typeface="Arial" charset="0"/>
              <a:buChar char="•"/>
            </a:pPr>
            <a:r>
              <a:rPr lang="en-US" altLang="x-none" dirty="0" err="1" smtClean="0">
                <a:latin typeface="Arial" charset="0"/>
              </a:rPr>
              <a:t>Newmarket</a:t>
            </a:r>
            <a:r>
              <a:rPr lang="en-US" altLang="x-none" dirty="0" smtClean="0">
                <a:latin typeface="Arial" charset="0"/>
              </a:rPr>
              <a:t> </a:t>
            </a:r>
            <a:r>
              <a:rPr lang="en-US" altLang="x-none" dirty="0">
                <a:latin typeface="Arial" charset="0"/>
              </a:rPr>
              <a:t>Planning </a:t>
            </a:r>
            <a:r>
              <a:rPr lang="en-US" altLang="x-none" dirty="0" smtClean="0">
                <a:latin typeface="Arial" charset="0"/>
              </a:rPr>
              <a:t>Department</a:t>
            </a:r>
            <a:endParaRPr lang="en-US" altLang="x-none" dirty="0">
              <a:latin typeface="Arial" charset="0"/>
            </a:endParaRPr>
          </a:p>
        </p:txBody>
      </p:sp>
      <p:sp>
        <p:nvSpPr>
          <p:cNvPr id="41987" name="Text Box 4"/>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2800" b="1" dirty="0" smtClean="0">
                <a:latin typeface="Arial" charset="0"/>
              </a:rPr>
              <a:t>Multidisciplinary &amp; Multijurisdictional  Approach</a:t>
            </a:r>
            <a:endParaRPr lang="en-US" altLang="x-none" sz="2800" b="1"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90525" y="246063"/>
            <a:ext cx="8229600" cy="1004887"/>
          </a:xfrm>
        </p:spPr>
        <p:txBody>
          <a:bodyPr/>
          <a:lstStyle/>
          <a:p>
            <a:pPr eaLnBrk="1" hangingPunct="1"/>
            <a:r>
              <a:rPr lang="en-US" altLang="x-none" sz="3600" b="1">
                <a:solidFill>
                  <a:srgbClr val="F5D1AE"/>
                </a:solidFill>
                <a:latin typeface="Calibri" charset="0"/>
                <a:ea typeface="MS PGothic" charset="-128"/>
              </a:rPr>
              <a:t>acting in uncertainty</a:t>
            </a:r>
          </a:p>
        </p:txBody>
      </p:sp>
      <p:cxnSp>
        <p:nvCxnSpPr>
          <p:cNvPr id="7" name="Straight Arrow Connector 6"/>
          <p:cNvCxnSpPr>
            <a:cxnSpLocks noChangeShapeType="1"/>
          </p:cNvCxnSpPr>
          <p:nvPr/>
        </p:nvCxnSpPr>
        <p:spPr bwMode="auto">
          <a:xfrm flipV="1">
            <a:off x="2524125" y="1390650"/>
            <a:ext cx="0" cy="4241800"/>
          </a:xfrm>
          <a:prstGeom prst="straightConnector1">
            <a:avLst/>
          </a:prstGeom>
          <a:noFill/>
          <a:ln w="127000">
            <a:solidFill>
              <a:schemeClr val="accent4">
                <a:lumMod val="60000"/>
                <a:lumOff val="40000"/>
              </a:schemeClr>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flipV="1">
            <a:off x="2455863" y="5632450"/>
            <a:ext cx="4962525" cy="65088"/>
          </a:xfrm>
          <a:prstGeom prst="straightConnector1">
            <a:avLst/>
          </a:prstGeom>
          <a:noFill/>
          <a:ln w="127000">
            <a:solidFill>
              <a:schemeClr val="accent4">
                <a:lumMod val="60000"/>
                <a:lumOff val="40000"/>
              </a:schemeClr>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5060" name="TextBox 9"/>
          <p:cNvSpPr txBox="1">
            <a:spLocks noChangeArrowheads="1"/>
          </p:cNvSpPr>
          <p:nvPr/>
        </p:nvSpPr>
        <p:spPr bwMode="auto">
          <a:xfrm>
            <a:off x="3613150" y="5853113"/>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eaLnBrk="1" hangingPunct="1">
              <a:lnSpc>
                <a:spcPct val="100000"/>
              </a:lnSpc>
              <a:spcBef>
                <a:spcPct val="0"/>
              </a:spcBef>
              <a:buFontTx/>
              <a:buNone/>
            </a:pPr>
            <a:r>
              <a:rPr lang="en-US" altLang="x-none" sz="2800" b="1">
                <a:latin typeface="Calibri" charset="0"/>
              </a:rPr>
              <a:t>UNCERTAINTY</a:t>
            </a:r>
            <a:endParaRPr lang="en-US" altLang="x-none" sz="2400" b="1">
              <a:latin typeface="Calibri" charset="0"/>
            </a:endParaRPr>
          </a:p>
        </p:txBody>
      </p:sp>
      <p:sp>
        <p:nvSpPr>
          <p:cNvPr id="45061" name="TextBox 10"/>
          <p:cNvSpPr txBox="1">
            <a:spLocks noChangeArrowheads="1"/>
          </p:cNvSpPr>
          <p:nvPr/>
        </p:nvSpPr>
        <p:spPr bwMode="auto">
          <a:xfrm rot="-5400000">
            <a:off x="1621631" y="3493294"/>
            <a:ext cx="93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eaLnBrk="1" hangingPunct="1">
              <a:lnSpc>
                <a:spcPct val="100000"/>
              </a:lnSpc>
              <a:spcBef>
                <a:spcPct val="0"/>
              </a:spcBef>
              <a:buFontTx/>
              <a:buNone/>
            </a:pPr>
            <a:r>
              <a:rPr lang="en-US" altLang="x-none" sz="2800" b="1">
                <a:latin typeface="Calibri" charset="0"/>
              </a:rPr>
              <a:t>RISK</a:t>
            </a:r>
            <a:endParaRPr lang="en-US" altLang="x-none" sz="2400" b="1">
              <a:latin typeface="Calibri" charset="0"/>
            </a:endParaRPr>
          </a:p>
        </p:txBody>
      </p:sp>
      <p:grpSp>
        <p:nvGrpSpPr>
          <p:cNvPr id="20" name="Group 19"/>
          <p:cNvGrpSpPr>
            <a:grpSpLocks/>
          </p:cNvGrpSpPr>
          <p:nvPr/>
        </p:nvGrpSpPr>
        <p:grpSpPr bwMode="auto">
          <a:xfrm>
            <a:off x="3227422" y="1533523"/>
            <a:ext cx="1564448" cy="1340790"/>
            <a:chOff x="5347593" y="2147340"/>
            <a:chExt cx="1413684" cy="1220027"/>
          </a:xfrm>
          <a:solidFill>
            <a:srgbClr val="92D050"/>
          </a:solidFill>
        </p:grpSpPr>
        <p:sp>
          <p:nvSpPr>
            <p:cNvPr id="12" name="Multiply 11"/>
            <p:cNvSpPr>
              <a:spLocks/>
            </p:cNvSpPr>
            <p:nvPr/>
          </p:nvSpPr>
          <p:spPr bwMode="auto">
            <a:xfrm>
              <a:off x="5525495" y="2147340"/>
              <a:ext cx="995339" cy="962772"/>
            </a:xfrm>
            <a:custGeom>
              <a:avLst/>
              <a:gdLst>
                <a:gd name="T0" fmla="*/ 138464 w 746552"/>
                <a:gd name="T1" fmla="*/ 221826 h 755600"/>
                <a:gd name="T2" fmla="*/ 220142 w 746552"/>
                <a:gd name="T3" fmla="*/ 141127 h 755600"/>
                <a:gd name="T4" fmla="*/ 373276 w 746552"/>
                <a:gd name="T5" fmla="*/ 296117 h 755600"/>
                <a:gd name="T6" fmla="*/ 526410 w 746552"/>
                <a:gd name="T7" fmla="*/ 141127 h 755600"/>
                <a:gd name="T8" fmla="*/ 608088 w 746552"/>
                <a:gd name="T9" fmla="*/ 221826 h 755600"/>
                <a:gd name="T10" fmla="*/ 453981 w 746552"/>
                <a:gd name="T11" fmla="*/ 377800 h 755600"/>
                <a:gd name="T12" fmla="*/ 608088 w 746552"/>
                <a:gd name="T13" fmla="*/ 533774 h 755600"/>
                <a:gd name="T14" fmla="*/ 526410 w 746552"/>
                <a:gd name="T15" fmla="*/ 614473 h 755600"/>
                <a:gd name="T16" fmla="*/ 373276 w 746552"/>
                <a:gd name="T17" fmla="*/ 459483 h 755600"/>
                <a:gd name="T18" fmla="*/ 220142 w 746552"/>
                <a:gd name="T19" fmla="*/ 614473 h 755600"/>
                <a:gd name="T20" fmla="*/ 138464 w 746552"/>
                <a:gd name="T21" fmla="*/ 533774 h 755600"/>
                <a:gd name="T22" fmla="*/ 292571 w 746552"/>
                <a:gd name="T23" fmla="*/ 377800 h 755600"/>
                <a:gd name="T24" fmla="*/ 138464 w 746552"/>
                <a:gd name="T25" fmla="*/ 221826 h 755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6552" h="755600">
                  <a:moveTo>
                    <a:pt x="138464" y="221826"/>
                  </a:moveTo>
                  <a:lnTo>
                    <a:pt x="220142" y="141127"/>
                  </a:lnTo>
                  <a:lnTo>
                    <a:pt x="373276" y="296117"/>
                  </a:lnTo>
                  <a:lnTo>
                    <a:pt x="526410" y="141127"/>
                  </a:lnTo>
                  <a:lnTo>
                    <a:pt x="608088" y="221826"/>
                  </a:lnTo>
                  <a:lnTo>
                    <a:pt x="453981" y="377800"/>
                  </a:lnTo>
                  <a:lnTo>
                    <a:pt x="608088" y="533774"/>
                  </a:lnTo>
                  <a:lnTo>
                    <a:pt x="526410" y="614473"/>
                  </a:lnTo>
                  <a:lnTo>
                    <a:pt x="373276" y="459483"/>
                  </a:lnTo>
                  <a:lnTo>
                    <a:pt x="220142" y="614473"/>
                  </a:lnTo>
                  <a:lnTo>
                    <a:pt x="138464" y="533774"/>
                  </a:lnTo>
                  <a:lnTo>
                    <a:pt x="292571" y="377800"/>
                  </a:lnTo>
                  <a:lnTo>
                    <a:pt x="138464" y="221826"/>
                  </a:lnTo>
                  <a:close/>
                </a:path>
              </a:pathLst>
            </a:custGeom>
            <a:grpFill/>
            <a:ln w="9525" cap="flat" cmpd="sng">
              <a:solidFill>
                <a:srgbClr val="92D05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sz="2800"/>
            </a:p>
          </p:txBody>
        </p:sp>
        <p:sp>
          <p:nvSpPr>
            <p:cNvPr id="45071" name="TextBox 13"/>
            <p:cNvSpPr txBox="1">
              <a:spLocks noChangeArrowheads="1"/>
            </p:cNvSpPr>
            <p:nvPr/>
          </p:nvSpPr>
          <p:spPr bwMode="auto">
            <a:xfrm>
              <a:off x="5347593" y="2967284"/>
              <a:ext cx="1413684" cy="400083"/>
            </a:xfrm>
            <a:prstGeom prst="rect">
              <a:avLst/>
            </a:prstGeom>
            <a:noFill/>
            <a:ln w="9525">
              <a:noFill/>
              <a:miter lim="800000"/>
              <a:headEnd/>
              <a:tailEnd/>
            </a:ln>
          </p:spPr>
          <p:txBody>
            <a:bodyPr>
              <a:spAutoFit/>
            </a:bodyPr>
            <a:lstStyle>
              <a:lvl1pPr eaLnBrk="0" hangingPunct="0">
                <a:defRPr sz="2400">
                  <a:solidFill>
                    <a:schemeClr val="tx1"/>
                  </a:solidFill>
                  <a:latin typeface="Corbel" charset="0"/>
                  <a:ea typeface="MS PGothic" charset="-128"/>
                </a:defRPr>
              </a:lvl1pPr>
              <a:lvl2pPr marL="742950" indent="-285750" eaLnBrk="0" hangingPunct="0">
                <a:defRPr sz="2400">
                  <a:solidFill>
                    <a:schemeClr val="tx1"/>
                  </a:solidFill>
                  <a:latin typeface="Corbel" charset="0"/>
                  <a:ea typeface="MS PGothic" charset="-128"/>
                </a:defRPr>
              </a:lvl2pPr>
              <a:lvl3pPr marL="1143000" indent="-228600" eaLnBrk="0" hangingPunct="0">
                <a:defRPr sz="2400">
                  <a:solidFill>
                    <a:schemeClr val="tx1"/>
                  </a:solidFill>
                  <a:latin typeface="Corbel" charset="0"/>
                  <a:ea typeface="MS PGothic" charset="-128"/>
                </a:defRPr>
              </a:lvl3pPr>
              <a:lvl4pPr marL="1600200" indent="-228600" eaLnBrk="0" hangingPunct="0">
                <a:defRPr sz="2400">
                  <a:solidFill>
                    <a:schemeClr val="tx1"/>
                  </a:solidFill>
                  <a:latin typeface="Corbel" charset="0"/>
                  <a:ea typeface="MS PGothic" charset="-128"/>
                </a:defRPr>
              </a:lvl4pPr>
              <a:lvl5pPr marL="2057400" indent="-228600" eaLnBrk="0" hangingPunct="0">
                <a:defRPr sz="2400">
                  <a:solidFill>
                    <a:schemeClr val="tx1"/>
                  </a:solidFill>
                  <a:latin typeface="Corbel" charset="0"/>
                  <a:ea typeface="MS PGothic" charset="-128"/>
                </a:defRPr>
              </a:lvl5pPr>
              <a:lvl6pPr marL="2514600" indent="-228600" defTabSz="457200" eaLnBrk="0" fontAlgn="base" hangingPunct="0">
                <a:spcBef>
                  <a:spcPct val="0"/>
                </a:spcBef>
                <a:spcAft>
                  <a:spcPct val="0"/>
                </a:spcAft>
                <a:defRPr sz="2400">
                  <a:solidFill>
                    <a:schemeClr val="tx1"/>
                  </a:solidFill>
                  <a:latin typeface="Corbel" charset="0"/>
                  <a:ea typeface="MS PGothic" charset="-128"/>
                </a:defRPr>
              </a:lvl6pPr>
              <a:lvl7pPr marL="2971800" indent="-228600" defTabSz="457200" eaLnBrk="0" fontAlgn="base" hangingPunct="0">
                <a:spcBef>
                  <a:spcPct val="0"/>
                </a:spcBef>
                <a:spcAft>
                  <a:spcPct val="0"/>
                </a:spcAft>
                <a:defRPr sz="2400">
                  <a:solidFill>
                    <a:schemeClr val="tx1"/>
                  </a:solidFill>
                  <a:latin typeface="Corbel" charset="0"/>
                  <a:ea typeface="MS PGothic" charset="-128"/>
                </a:defRPr>
              </a:lvl7pPr>
              <a:lvl8pPr marL="3429000" indent="-228600" defTabSz="457200" eaLnBrk="0" fontAlgn="base" hangingPunct="0">
                <a:spcBef>
                  <a:spcPct val="0"/>
                </a:spcBef>
                <a:spcAft>
                  <a:spcPct val="0"/>
                </a:spcAft>
                <a:defRPr sz="2400">
                  <a:solidFill>
                    <a:schemeClr val="tx1"/>
                  </a:solidFill>
                  <a:latin typeface="Corbel" charset="0"/>
                  <a:ea typeface="MS PGothic" charset="-128"/>
                </a:defRPr>
              </a:lvl8pPr>
              <a:lvl9pPr marL="3886200" indent="-228600" defTabSz="457200" eaLnBrk="0" fontAlgn="base" hangingPunct="0">
                <a:spcBef>
                  <a:spcPct val="0"/>
                </a:spcBef>
                <a:spcAft>
                  <a:spcPct val="0"/>
                </a:spcAft>
                <a:defRPr sz="2400">
                  <a:solidFill>
                    <a:schemeClr val="tx1"/>
                  </a:solidFill>
                  <a:latin typeface="Corbel" charset="0"/>
                  <a:ea typeface="MS PGothic" charset="-128"/>
                </a:defRPr>
              </a:lvl9pPr>
            </a:lstStyle>
            <a:p>
              <a:pPr eaLnBrk="1" hangingPunct="1">
                <a:defRPr/>
              </a:pPr>
              <a:r>
                <a:rPr lang="en-US" altLang="x-none" sz="2000" dirty="0" smtClean="0">
                  <a:solidFill>
                    <a:srgbClr val="CCFFCC"/>
                  </a:solidFill>
                  <a:latin typeface="Calibri" charset="0"/>
                </a:rPr>
                <a:t>Easy to act</a:t>
              </a:r>
            </a:p>
          </p:txBody>
        </p:sp>
      </p:grpSp>
      <p:grpSp>
        <p:nvGrpSpPr>
          <p:cNvPr id="45063" name="Group 21"/>
          <p:cNvGrpSpPr>
            <a:grpSpLocks/>
          </p:cNvGrpSpPr>
          <p:nvPr/>
        </p:nvGrpSpPr>
        <p:grpSpPr bwMode="auto">
          <a:xfrm>
            <a:off x="5580063" y="1533525"/>
            <a:ext cx="1566862" cy="1978025"/>
            <a:chOff x="7251719" y="2147340"/>
            <a:chExt cx="1413684" cy="1800988"/>
          </a:xfrm>
        </p:grpSpPr>
        <p:sp>
          <p:nvSpPr>
            <p:cNvPr id="13" name="Multiply 12"/>
            <p:cNvSpPr>
              <a:spLocks/>
            </p:cNvSpPr>
            <p:nvPr/>
          </p:nvSpPr>
          <p:spPr bwMode="auto">
            <a:xfrm>
              <a:off x="7493111" y="2147340"/>
              <a:ext cx="930901" cy="939426"/>
            </a:xfrm>
            <a:custGeom>
              <a:avLst/>
              <a:gdLst>
                <a:gd name="T0" fmla="*/ 172724 w 747301"/>
                <a:gd name="T1" fmla="*/ 275996 h 754332"/>
                <a:gd name="T2" fmla="*/ 274434 w 747301"/>
                <a:gd name="T3" fmla="*/ 175258 h 754332"/>
                <a:gd name="T4" fmla="*/ 465451 w 747301"/>
                <a:gd name="T5" fmla="*/ 368023 h 754332"/>
                <a:gd name="T6" fmla="*/ 656467 w 747301"/>
                <a:gd name="T7" fmla="*/ 175258 h 754332"/>
                <a:gd name="T8" fmla="*/ 758177 w 747301"/>
                <a:gd name="T9" fmla="*/ 275996 h 754332"/>
                <a:gd name="T10" fmla="*/ 566218 w 747301"/>
                <a:gd name="T11" fmla="*/ 469713 h 754332"/>
                <a:gd name="T12" fmla="*/ 758177 w 747301"/>
                <a:gd name="T13" fmla="*/ 663430 h 754332"/>
                <a:gd name="T14" fmla="*/ 656467 w 747301"/>
                <a:gd name="T15" fmla="*/ 764168 h 754332"/>
                <a:gd name="T16" fmla="*/ 465451 w 747301"/>
                <a:gd name="T17" fmla="*/ 571403 h 754332"/>
                <a:gd name="T18" fmla="*/ 274434 w 747301"/>
                <a:gd name="T19" fmla="*/ 764168 h 754332"/>
                <a:gd name="T20" fmla="*/ 172724 w 747301"/>
                <a:gd name="T21" fmla="*/ 663430 h 754332"/>
                <a:gd name="T22" fmla="*/ 364683 w 747301"/>
                <a:gd name="T23" fmla="*/ 469713 h 754332"/>
                <a:gd name="T24" fmla="*/ 172724 w 747301"/>
                <a:gd name="T25" fmla="*/ 275996 h 754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7301" h="754332">
                  <a:moveTo>
                    <a:pt x="138658" y="221617"/>
                  </a:moveTo>
                  <a:lnTo>
                    <a:pt x="220308" y="140727"/>
                  </a:lnTo>
                  <a:lnTo>
                    <a:pt x="373651" y="295512"/>
                  </a:lnTo>
                  <a:lnTo>
                    <a:pt x="526993" y="140727"/>
                  </a:lnTo>
                  <a:lnTo>
                    <a:pt x="608643" y="221617"/>
                  </a:lnTo>
                  <a:lnTo>
                    <a:pt x="454544" y="377166"/>
                  </a:lnTo>
                  <a:lnTo>
                    <a:pt x="608643" y="532715"/>
                  </a:lnTo>
                  <a:lnTo>
                    <a:pt x="526993" y="613605"/>
                  </a:lnTo>
                  <a:lnTo>
                    <a:pt x="373651" y="458820"/>
                  </a:lnTo>
                  <a:lnTo>
                    <a:pt x="220308" y="613605"/>
                  </a:lnTo>
                  <a:lnTo>
                    <a:pt x="138658" y="532715"/>
                  </a:lnTo>
                  <a:lnTo>
                    <a:pt x="292757" y="377166"/>
                  </a:lnTo>
                  <a:lnTo>
                    <a:pt x="138658" y="221617"/>
                  </a:lnTo>
                  <a:close/>
                </a:path>
              </a:pathLst>
            </a:custGeom>
            <a:solidFill>
              <a:srgbClr val="FF0000"/>
            </a:solidFill>
            <a:ln w="9525" cap="flat" cmpd="sng">
              <a:solidFill>
                <a:srgbClr val="9C3D28"/>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45068" name="TextBox 14"/>
            <p:cNvSpPr txBox="1">
              <a:spLocks noChangeArrowheads="1"/>
            </p:cNvSpPr>
            <p:nvPr/>
          </p:nvSpPr>
          <p:spPr bwMode="auto">
            <a:xfrm>
              <a:off x="7251719" y="2932301"/>
              <a:ext cx="1413684" cy="101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algn="ctr" eaLnBrk="1" hangingPunct="1">
                <a:lnSpc>
                  <a:spcPct val="100000"/>
                </a:lnSpc>
                <a:spcBef>
                  <a:spcPct val="0"/>
                </a:spcBef>
                <a:buFontTx/>
                <a:buNone/>
              </a:pPr>
              <a:r>
                <a:rPr lang="en-US" altLang="x-none" sz="2000">
                  <a:solidFill>
                    <a:srgbClr val="CCFFCC"/>
                  </a:solidFill>
                  <a:latin typeface="Calibri" charset="0"/>
                </a:rPr>
                <a:t>Neither easy to act or ignore</a:t>
              </a:r>
            </a:p>
          </p:txBody>
        </p:sp>
      </p:grpSp>
      <p:grpSp>
        <p:nvGrpSpPr>
          <p:cNvPr id="45064" name="Group 20"/>
          <p:cNvGrpSpPr>
            <a:grpSpLocks/>
          </p:cNvGrpSpPr>
          <p:nvPr/>
        </p:nvGrpSpPr>
        <p:grpSpPr bwMode="auto">
          <a:xfrm>
            <a:off x="5580063" y="3989388"/>
            <a:ext cx="1800225" cy="1392237"/>
            <a:chOff x="7283135" y="4469639"/>
            <a:chExt cx="1413684" cy="1071095"/>
          </a:xfrm>
        </p:grpSpPr>
        <p:sp>
          <p:nvSpPr>
            <p:cNvPr id="9" name="Multiply 8"/>
            <p:cNvSpPr>
              <a:spLocks/>
            </p:cNvSpPr>
            <p:nvPr/>
          </p:nvSpPr>
          <p:spPr bwMode="auto">
            <a:xfrm>
              <a:off x="7493111" y="4469639"/>
              <a:ext cx="747301" cy="755108"/>
            </a:xfrm>
            <a:custGeom>
              <a:avLst/>
              <a:gdLst>
                <a:gd name="T0" fmla="*/ 138637 w 747301"/>
                <a:gd name="T1" fmla="*/ 221782 h 755108"/>
                <a:gd name="T2" fmla="*/ 220329 w 747301"/>
                <a:gd name="T3" fmla="*/ 140934 h 755108"/>
                <a:gd name="T4" fmla="*/ 373651 w 747301"/>
                <a:gd name="T5" fmla="*/ 295857 h 755108"/>
                <a:gd name="T6" fmla="*/ 526972 w 747301"/>
                <a:gd name="T7" fmla="*/ 140934 h 755108"/>
                <a:gd name="T8" fmla="*/ 608664 w 747301"/>
                <a:gd name="T9" fmla="*/ 221782 h 755108"/>
                <a:gd name="T10" fmla="*/ 454503 w 747301"/>
                <a:gd name="T11" fmla="*/ 377554 h 755108"/>
                <a:gd name="T12" fmla="*/ 608664 w 747301"/>
                <a:gd name="T13" fmla="*/ 533326 h 755108"/>
                <a:gd name="T14" fmla="*/ 526972 w 747301"/>
                <a:gd name="T15" fmla="*/ 614174 h 755108"/>
                <a:gd name="T16" fmla="*/ 373651 w 747301"/>
                <a:gd name="T17" fmla="*/ 459251 h 755108"/>
                <a:gd name="T18" fmla="*/ 220329 w 747301"/>
                <a:gd name="T19" fmla="*/ 614174 h 755108"/>
                <a:gd name="T20" fmla="*/ 138637 w 747301"/>
                <a:gd name="T21" fmla="*/ 533326 h 755108"/>
                <a:gd name="T22" fmla="*/ 292798 w 747301"/>
                <a:gd name="T23" fmla="*/ 377554 h 755108"/>
                <a:gd name="T24" fmla="*/ 138637 w 747301"/>
                <a:gd name="T25" fmla="*/ 221782 h 755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7301" h="755108">
                  <a:moveTo>
                    <a:pt x="138637" y="221782"/>
                  </a:moveTo>
                  <a:lnTo>
                    <a:pt x="220329" y="140934"/>
                  </a:lnTo>
                  <a:lnTo>
                    <a:pt x="373651" y="295857"/>
                  </a:lnTo>
                  <a:lnTo>
                    <a:pt x="526972" y="140934"/>
                  </a:lnTo>
                  <a:lnTo>
                    <a:pt x="608664" y="221782"/>
                  </a:lnTo>
                  <a:lnTo>
                    <a:pt x="454503" y="377554"/>
                  </a:lnTo>
                  <a:lnTo>
                    <a:pt x="608664" y="533326"/>
                  </a:lnTo>
                  <a:lnTo>
                    <a:pt x="526972" y="614174"/>
                  </a:lnTo>
                  <a:lnTo>
                    <a:pt x="373651" y="459251"/>
                  </a:lnTo>
                  <a:lnTo>
                    <a:pt x="220329" y="614174"/>
                  </a:lnTo>
                  <a:lnTo>
                    <a:pt x="138637" y="533326"/>
                  </a:lnTo>
                  <a:lnTo>
                    <a:pt x="292798" y="377554"/>
                  </a:lnTo>
                  <a:lnTo>
                    <a:pt x="138637" y="221782"/>
                  </a:lnTo>
                  <a:close/>
                </a:path>
              </a:pathLst>
            </a:custGeom>
            <a:solidFill>
              <a:srgbClr val="F2F2F6"/>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5066" name="TextBox 15"/>
            <p:cNvSpPr txBox="1">
              <a:spLocks noChangeArrowheads="1"/>
            </p:cNvSpPr>
            <p:nvPr/>
          </p:nvSpPr>
          <p:spPr bwMode="auto">
            <a:xfrm>
              <a:off x="7283135" y="5202691"/>
              <a:ext cx="1413684" cy="33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eaLnBrk="1" hangingPunct="1">
                <a:lnSpc>
                  <a:spcPct val="100000"/>
                </a:lnSpc>
                <a:spcBef>
                  <a:spcPct val="0"/>
                </a:spcBef>
                <a:buFontTx/>
                <a:buNone/>
              </a:pPr>
              <a:r>
                <a:rPr lang="en-US" altLang="x-none" sz="2000">
                  <a:solidFill>
                    <a:srgbClr val="CCFFCC"/>
                  </a:solidFill>
                  <a:latin typeface="Calibri" charset="0"/>
                </a:rPr>
                <a:t>Easy to ignore</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56610"/>
          </a:xfrm>
        </p:spPr>
        <p:txBody>
          <a:bodyPr/>
          <a:lstStyle/>
          <a:p>
            <a:r>
              <a:rPr lang="en-US" dirty="0" smtClean="0">
                <a:solidFill>
                  <a:srgbClr val="FFEF92"/>
                </a:solidFill>
              </a:rPr>
              <a:t>Guidance </a:t>
            </a:r>
            <a:br>
              <a:rPr lang="en-US" dirty="0" smtClean="0">
                <a:solidFill>
                  <a:srgbClr val="FFEF92"/>
                </a:solidFill>
              </a:rPr>
            </a:br>
            <a:r>
              <a:rPr lang="en-US" sz="3200" dirty="0" smtClean="0">
                <a:solidFill>
                  <a:srgbClr val="FFEF92"/>
                </a:solidFill>
              </a:rPr>
              <a:t>(for acting under uncertainty)</a:t>
            </a:r>
            <a:endParaRPr lang="en-US" sz="3200" dirty="0">
              <a:solidFill>
                <a:srgbClr val="FFEF92"/>
              </a:solidFill>
            </a:endParaRPr>
          </a:p>
        </p:txBody>
      </p:sp>
      <p:sp>
        <p:nvSpPr>
          <p:cNvPr id="3" name="Content Placeholder 2"/>
          <p:cNvSpPr>
            <a:spLocks noGrp="1"/>
          </p:cNvSpPr>
          <p:nvPr>
            <p:ph idx="1"/>
          </p:nvPr>
        </p:nvSpPr>
        <p:spPr>
          <a:xfrm>
            <a:off x="457200" y="1813810"/>
            <a:ext cx="8229600" cy="4849317"/>
          </a:xfrm>
        </p:spPr>
        <p:txBody>
          <a:bodyPr anchor="t">
            <a:normAutofit fontScale="77500" lnSpcReduction="20000"/>
          </a:bodyPr>
          <a:lstStyle/>
          <a:p>
            <a:pPr lvl="0"/>
            <a:r>
              <a:rPr lang="en-US" sz="4300" dirty="0" smtClean="0"/>
              <a:t>Incorporate ‘Risk Tolerance’ in Design. </a:t>
            </a:r>
          </a:p>
          <a:p>
            <a:pPr lvl="0"/>
            <a:r>
              <a:rPr lang="en-US" sz="4300" dirty="0" smtClean="0"/>
              <a:t>Respond </a:t>
            </a:r>
            <a:r>
              <a:rPr lang="en-US" sz="4300" dirty="0"/>
              <a:t>Incrementally.  </a:t>
            </a:r>
            <a:endParaRPr lang="en-US" sz="4300" dirty="0" smtClean="0"/>
          </a:p>
          <a:p>
            <a:pPr lvl="0"/>
            <a:r>
              <a:rPr lang="en-US" sz="4300" dirty="0" smtClean="0"/>
              <a:t>Revisit </a:t>
            </a:r>
            <a:r>
              <a:rPr lang="en-US" sz="4300" dirty="0"/>
              <a:t>and </a:t>
            </a:r>
            <a:r>
              <a:rPr lang="en-US" sz="4300" dirty="0" smtClean="0"/>
              <a:t>Revise.</a:t>
            </a:r>
          </a:p>
          <a:p>
            <a:pPr lvl="0"/>
            <a:r>
              <a:rPr lang="en-US" sz="4300" dirty="0" smtClean="0"/>
              <a:t>Collaborate </a:t>
            </a:r>
            <a:r>
              <a:rPr lang="en-US" sz="4300" dirty="0"/>
              <a:t>and Coordinate. </a:t>
            </a:r>
          </a:p>
          <a:p>
            <a:r>
              <a:rPr lang="en-US" sz="4300" dirty="0"/>
              <a:t>Make “No Regrets” Decisions. </a:t>
            </a:r>
            <a:endParaRPr lang="en-US" sz="4300" dirty="0" smtClean="0"/>
          </a:p>
          <a:p>
            <a:r>
              <a:rPr lang="en-US" sz="4300" dirty="0" smtClean="0"/>
              <a:t>Act </a:t>
            </a:r>
            <a:r>
              <a:rPr lang="en-US" sz="4300" dirty="0"/>
              <a:t>Early.  </a:t>
            </a:r>
            <a:r>
              <a:rPr lang="en-US" sz="4300" dirty="0" smtClean="0"/>
              <a:t> </a:t>
            </a:r>
            <a:endParaRPr lang="en-US" dirty="0"/>
          </a:p>
        </p:txBody>
      </p:sp>
    </p:spTree>
    <p:extLst>
      <p:ext uri="{BB962C8B-B14F-4D97-AF65-F5344CB8AC3E}">
        <p14:creationId xmlns:p14="http://schemas.microsoft.com/office/powerpoint/2010/main" val="1406035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668338"/>
            <a:ext cx="8229600" cy="931862"/>
          </a:xfrm>
        </p:spPr>
        <p:txBody>
          <a:bodyPr/>
          <a:lstStyle/>
          <a:p>
            <a:pPr eaLnBrk="1" hangingPunct="1"/>
            <a:r>
              <a:rPr lang="en-US" altLang="x-none" sz="4000" dirty="0">
                <a:solidFill>
                  <a:srgbClr val="F5D1AE"/>
                </a:solidFill>
                <a:latin typeface="Calibri" charset="0"/>
                <a:ea typeface="MS PGothic" charset="-128"/>
              </a:rPr>
              <a:t>More </a:t>
            </a:r>
            <a:r>
              <a:rPr lang="en-US" altLang="x-none" sz="4000" dirty="0" smtClean="0">
                <a:solidFill>
                  <a:srgbClr val="F5D1AE"/>
                </a:solidFill>
                <a:latin typeface="Calibri" charset="0"/>
                <a:ea typeface="MS PGothic" charset="-128"/>
              </a:rPr>
              <a:t>Information on NHCRHC and to download report:</a:t>
            </a:r>
            <a:endParaRPr lang="en-US" altLang="x-none" sz="2800" dirty="0">
              <a:solidFill>
                <a:srgbClr val="F5D1AE"/>
              </a:solidFill>
              <a:ea typeface="MS PGothic" charset="-128"/>
            </a:endParaRPr>
          </a:p>
        </p:txBody>
      </p:sp>
      <p:sp>
        <p:nvSpPr>
          <p:cNvPr id="46082" name="Content Placeholder 2"/>
          <p:cNvSpPr>
            <a:spLocks noGrp="1"/>
          </p:cNvSpPr>
          <p:nvPr>
            <p:ph idx="1"/>
          </p:nvPr>
        </p:nvSpPr>
        <p:spPr/>
        <p:txBody>
          <a:bodyPr anchor="t"/>
          <a:lstStyle/>
          <a:p>
            <a:pPr marL="0" indent="0" eaLnBrk="1" hangingPunct="1">
              <a:lnSpc>
                <a:spcPct val="100000"/>
              </a:lnSpc>
              <a:spcBef>
                <a:spcPct val="0"/>
              </a:spcBef>
              <a:spcAft>
                <a:spcPts val="1200"/>
              </a:spcAft>
              <a:buFont typeface="Arial" charset="0"/>
              <a:buNone/>
            </a:pPr>
            <a:endParaRPr lang="en-US" altLang="x-none" dirty="0">
              <a:solidFill>
                <a:srgbClr val="E9EAF0"/>
              </a:solidFill>
              <a:latin typeface="Calibri" charset="0"/>
              <a:ea typeface="MS PGothic" charset="-128"/>
            </a:endParaRPr>
          </a:p>
          <a:p>
            <a:pPr marL="0" indent="0" algn="ctr" eaLnBrk="1" hangingPunct="1">
              <a:lnSpc>
                <a:spcPct val="100000"/>
              </a:lnSpc>
              <a:spcBef>
                <a:spcPct val="0"/>
              </a:spcBef>
              <a:spcAft>
                <a:spcPts val="1200"/>
              </a:spcAft>
              <a:buNone/>
            </a:pPr>
            <a:r>
              <a:rPr lang="en-US" altLang="x-none" dirty="0">
                <a:solidFill>
                  <a:srgbClr val="E9EAF0"/>
                </a:solidFill>
                <a:latin typeface="Calibri" charset="0"/>
                <a:ea typeface="MS PGothic" charset="-128"/>
                <a:hlinkClick r:id="rId2"/>
              </a:rPr>
              <a:t>http://</a:t>
            </a:r>
            <a:r>
              <a:rPr lang="en-US" altLang="x-none" dirty="0" smtClean="0">
                <a:solidFill>
                  <a:srgbClr val="E9EAF0"/>
                </a:solidFill>
                <a:latin typeface="Calibri" charset="0"/>
                <a:ea typeface="MS PGothic" charset="-128"/>
                <a:hlinkClick r:id="rId2"/>
              </a:rPr>
              <a:t>www.nhcrhc.org</a:t>
            </a:r>
            <a:endParaRPr lang="en-US" altLang="x-none" dirty="0" smtClean="0">
              <a:solidFill>
                <a:srgbClr val="E9EAF0"/>
              </a:solidFill>
              <a:latin typeface="Calibri" charset="0"/>
              <a:ea typeface="MS PGothic" charset="-128"/>
            </a:endParaRPr>
          </a:p>
          <a:p>
            <a:pPr marL="0" indent="0" algn="ctr" eaLnBrk="1" hangingPunct="1">
              <a:lnSpc>
                <a:spcPct val="100000"/>
              </a:lnSpc>
              <a:spcBef>
                <a:spcPct val="0"/>
              </a:spcBef>
              <a:spcAft>
                <a:spcPts val="1200"/>
              </a:spcAft>
              <a:buNone/>
            </a:pPr>
            <a:r>
              <a:rPr lang="en-US" altLang="x-none" dirty="0" smtClean="0">
                <a:latin typeface="Calibri" charset="0"/>
                <a:ea typeface="MS PGothic" charset="-128"/>
              </a:rPr>
              <a:t>(agendas</a:t>
            </a:r>
            <a:r>
              <a:rPr lang="en-US" altLang="x-none" dirty="0">
                <a:latin typeface="Calibri" charset="0"/>
                <a:ea typeface="MS PGothic" charset="-128"/>
              </a:rPr>
              <a:t>, minutes, presentations, members roster, reports, </a:t>
            </a:r>
            <a:r>
              <a:rPr lang="en-US" altLang="x-none" dirty="0" smtClean="0">
                <a:latin typeface="Calibri" charset="0"/>
                <a:ea typeface="MS PGothic" charset="-128"/>
              </a:rPr>
              <a:t>resources, etc.)</a:t>
            </a:r>
            <a:endParaRPr lang="en-US" altLang="x-none" dirty="0">
              <a:latin typeface="Calibri" charset="0"/>
              <a:ea typeface="MS PGothic" charset="-128"/>
            </a:endParaRPr>
          </a:p>
          <a:p>
            <a:pPr marL="0" indent="0" eaLnBrk="1" hangingPunct="1">
              <a:buFont typeface="Arial" charset="0"/>
              <a:buNone/>
            </a:pPr>
            <a:endParaRPr lang="en-US" altLang="x-none" dirty="0">
              <a:solidFill>
                <a:srgbClr val="000000"/>
              </a:solidFill>
              <a:latin typeface="Calibri" charset="0"/>
              <a:ea typeface="MS PGothic"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194873" y="457200"/>
            <a:ext cx="8694294" cy="1143000"/>
          </a:xfrm>
        </p:spPr>
        <p:txBody>
          <a:bodyPr rtlCol="0">
            <a:noAutofit/>
          </a:bodyPr>
          <a:lstStyle/>
          <a:p>
            <a:pPr eaLnBrk="1" fontAlgn="auto" hangingPunct="1">
              <a:spcAft>
                <a:spcPts val="0"/>
              </a:spcAft>
              <a:defRPr/>
            </a:pPr>
            <a:r>
              <a:rPr lang="en-US" sz="4000" smtClean="0">
                <a:solidFill>
                  <a:schemeClr val="accent3">
                    <a:lumMod val="40000"/>
                    <a:lumOff val="60000"/>
                  </a:schemeClr>
                </a:solidFill>
                <a:latin typeface="Calibri" charset="0"/>
                <a:ea typeface="+mj-ea"/>
                <a:cs typeface="Calibri" charset="0"/>
              </a:rPr>
              <a:t>NH Coastal Risk and Hazards Commission</a:t>
            </a:r>
            <a:endParaRPr lang="en-US" sz="4000" dirty="0">
              <a:solidFill>
                <a:schemeClr val="accent3">
                  <a:lumMod val="40000"/>
                  <a:lumOff val="60000"/>
                </a:schemeClr>
              </a:solidFill>
              <a:latin typeface="Calibri" charset="0"/>
              <a:ea typeface="+mj-ea"/>
              <a:cs typeface="Calibri" charset="0"/>
            </a:endParaRPr>
          </a:p>
        </p:txBody>
      </p:sp>
      <p:sp>
        <p:nvSpPr>
          <p:cNvPr id="17410" name="Content Placeholder 2"/>
          <p:cNvSpPr>
            <a:spLocks noGrp="1"/>
          </p:cNvSpPr>
          <p:nvPr>
            <p:ph idx="1"/>
          </p:nvPr>
        </p:nvSpPr>
        <p:spPr>
          <a:xfrm>
            <a:off x="457200" y="1517650"/>
            <a:ext cx="8229600" cy="4732338"/>
          </a:xfrm>
        </p:spPr>
        <p:txBody>
          <a:bodyPr anchor="t"/>
          <a:lstStyle/>
          <a:p>
            <a:pPr eaLnBrk="1" hangingPunct="1">
              <a:lnSpc>
                <a:spcPct val="90000"/>
              </a:lnSpc>
              <a:spcBef>
                <a:spcPct val="0"/>
              </a:spcBef>
              <a:spcAft>
                <a:spcPts val="1200"/>
              </a:spcAft>
            </a:pPr>
            <a:r>
              <a:rPr lang="en-US" altLang="x-none" sz="3000" dirty="0">
                <a:latin typeface="Calibri" charset="0"/>
                <a:ea typeface="MS PGothic" charset="-128"/>
              </a:rPr>
              <a:t>SB-163 Introduced by </a:t>
            </a:r>
            <a:r>
              <a:rPr lang="en-US" altLang="x-none" sz="3000" dirty="0" smtClean="0">
                <a:latin typeface="Calibri" charset="0"/>
                <a:ea typeface="MS PGothic" charset="-128"/>
              </a:rPr>
              <a:t>‘Salt Water’ </a:t>
            </a:r>
            <a:r>
              <a:rPr lang="en-US" altLang="x-none" sz="3000" dirty="0" smtClean="0">
                <a:latin typeface="Calibri" charset="0"/>
                <a:ea typeface="MS PGothic" charset="-128"/>
              </a:rPr>
              <a:t>Senators (Watters</a:t>
            </a:r>
            <a:r>
              <a:rPr lang="en-US" altLang="x-none" sz="3000" dirty="0">
                <a:latin typeface="Calibri" charset="0"/>
                <a:ea typeface="MS PGothic" charset="-128"/>
              </a:rPr>
              <a:t>, Stiles, </a:t>
            </a:r>
            <a:r>
              <a:rPr lang="en-US" altLang="x-none" sz="3000" dirty="0" smtClean="0">
                <a:latin typeface="Calibri" charset="0"/>
                <a:ea typeface="MS PGothic" charset="-128"/>
              </a:rPr>
              <a:t>Clark) </a:t>
            </a:r>
            <a:r>
              <a:rPr lang="en-US" altLang="x-none" sz="3000" dirty="0">
                <a:latin typeface="Calibri" charset="0"/>
                <a:ea typeface="MS PGothic" charset="-128"/>
              </a:rPr>
              <a:t>in Jan. 2013</a:t>
            </a:r>
          </a:p>
          <a:p>
            <a:pPr eaLnBrk="1" hangingPunct="1">
              <a:lnSpc>
                <a:spcPct val="90000"/>
              </a:lnSpc>
              <a:spcBef>
                <a:spcPct val="0"/>
              </a:spcBef>
              <a:spcAft>
                <a:spcPts val="1200"/>
              </a:spcAft>
            </a:pPr>
            <a:r>
              <a:rPr lang="en-US" altLang="x-none" sz="3000" dirty="0">
                <a:latin typeface="Calibri" charset="0"/>
                <a:ea typeface="MS PGothic" charset="-128"/>
              </a:rPr>
              <a:t>An Act… </a:t>
            </a:r>
            <a:r>
              <a:rPr lang="en-US" altLang="en-US" sz="3000" dirty="0">
                <a:solidFill>
                  <a:srgbClr val="FFEF92"/>
                </a:solidFill>
                <a:latin typeface="Calibri" charset="0"/>
                <a:ea typeface="MS PGothic" charset="-128"/>
              </a:rPr>
              <a:t>“</a:t>
            </a:r>
            <a:r>
              <a:rPr lang="en-US" altLang="ja-JP" sz="3000" i="1" dirty="0">
                <a:solidFill>
                  <a:srgbClr val="FFEF92"/>
                </a:solidFill>
                <a:latin typeface="Calibri" charset="0"/>
                <a:ea typeface="MS PGothic" charset="-128"/>
              </a:rPr>
              <a:t>establishing a commission to recommend legislation to prepare for projected sea level rise and other coastal and coastal watershed hazards</a:t>
            </a:r>
            <a:r>
              <a:rPr lang="en-US" altLang="en-US" sz="3000" i="1" dirty="0">
                <a:solidFill>
                  <a:srgbClr val="FFEF92"/>
                </a:solidFill>
                <a:latin typeface="Calibri" charset="0"/>
                <a:ea typeface="MS PGothic" charset="-128"/>
              </a:rPr>
              <a:t>”</a:t>
            </a:r>
            <a:endParaRPr lang="en-US" altLang="ja-JP" sz="3000" i="1" dirty="0">
              <a:solidFill>
                <a:srgbClr val="FFEF92"/>
              </a:solidFill>
              <a:latin typeface="Calibri" charset="0"/>
              <a:ea typeface="MS PGothic" charset="-128"/>
            </a:endParaRPr>
          </a:p>
          <a:p>
            <a:pPr eaLnBrk="1" hangingPunct="1">
              <a:lnSpc>
                <a:spcPct val="90000"/>
              </a:lnSpc>
              <a:spcBef>
                <a:spcPct val="0"/>
              </a:spcBef>
              <a:spcAft>
                <a:spcPts val="1200"/>
              </a:spcAft>
            </a:pPr>
            <a:r>
              <a:rPr lang="en-US" altLang="x-none" sz="3000" dirty="0" smtClean="0">
                <a:latin typeface="Calibri" charset="0"/>
                <a:ea typeface="MS PGothic" charset="-128"/>
              </a:rPr>
              <a:t>Enacted </a:t>
            </a:r>
            <a:r>
              <a:rPr lang="en-US" altLang="x-none" sz="3000" dirty="0">
                <a:latin typeface="Calibri" charset="0"/>
                <a:ea typeface="MS PGothic" charset="-128"/>
              </a:rPr>
              <a:t>July 2, 2013</a:t>
            </a:r>
          </a:p>
          <a:p>
            <a:pPr eaLnBrk="1" hangingPunct="1">
              <a:lnSpc>
                <a:spcPct val="90000"/>
              </a:lnSpc>
              <a:spcBef>
                <a:spcPct val="0"/>
              </a:spcBef>
              <a:spcAft>
                <a:spcPts val="1200"/>
              </a:spcAft>
            </a:pPr>
            <a:r>
              <a:rPr lang="en-US" altLang="x-none" sz="3000" dirty="0">
                <a:latin typeface="Calibri" charset="0"/>
                <a:ea typeface="MS PGothic" charset="-128"/>
              </a:rPr>
              <a:t>Commission first assembled August 16, 2013</a:t>
            </a:r>
          </a:p>
          <a:p>
            <a:pPr eaLnBrk="1" hangingPunct="1">
              <a:lnSpc>
                <a:spcPct val="90000"/>
              </a:lnSpc>
              <a:spcBef>
                <a:spcPct val="0"/>
              </a:spcBef>
              <a:spcAft>
                <a:spcPts val="1200"/>
              </a:spcAft>
            </a:pPr>
            <a:r>
              <a:rPr lang="en-US" altLang="x-none" sz="3000" dirty="0" smtClean="0">
                <a:latin typeface="Calibri" charset="0"/>
                <a:ea typeface="MS PGothic" charset="-128"/>
              </a:rPr>
              <a:t>Ended December </a:t>
            </a:r>
            <a:r>
              <a:rPr lang="en-US" altLang="x-none" sz="3000" dirty="0">
                <a:latin typeface="Calibri" charset="0"/>
                <a:ea typeface="MS PGothic" charset="-128"/>
              </a:rPr>
              <a:t>1, 2016</a:t>
            </a:r>
          </a:p>
          <a:p>
            <a:pPr marL="457200" lvl="1" indent="0" eaLnBrk="1" hangingPunct="1">
              <a:lnSpc>
                <a:spcPct val="90000"/>
              </a:lnSpc>
              <a:buFont typeface="Arial" charset="0"/>
              <a:buNone/>
            </a:pPr>
            <a:endParaRPr lang="en-US" altLang="x-none" sz="2600" dirty="0">
              <a:solidFill>
                <a:srgbClr val="000000"/>
              </a:solidFill>
              <a:ea typeface="MS PGothic"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p:txBody>
          <a:bodyPr rtlCol="0">
            <a:normAutofit/>
          </a:bodyPr>
          <a:lstStyle/>
          <a:p>
            <a:pPr eaLnBrk="1" fontAlgn="auto" hangingPunct="1">
              <a:spcAft>
                <a:spcPts val="0"/>
              </a:spcAft>
              <a:defRPr/>
            </a:pPr>
            <a:r>
              <a:rPr lang="en-US" sz="4400" dirty="0" smtClean="0">
                <a:solidFill>
                  <a:schemeClr val="accent3">
                    <a:lumMod val="60000"/>
                    <a:lumOff val="40000"/>
                  </a:schemeClr>
                </a:solidFill>
                <a:latin typeface="Calibri" charset="0"/>
                <a:ea typeface="+mj-ea"/>
                <a:cs typeface="Calibri" charset="0"/>
              </a:rPr>
              <a:t>Commission Membership (= 37)</a:t>
            </a:r>
            <a:endParaRPr lang="en-US" sz="4400" dirty="0">
              <a:solidFill>
                <a:schemeClr val="accent3">
                  <a:lumMod val="60000"/>
                  <a:lumOff val="40000"/>
                </a:schemeClr>
              </a:solidFill>
              <a:latin typeface="Calibri" charset="0"/>
              <a:ea typeface="+mj-ea"/>
              <a:cs typeface="Calibri" charset="0"/>
            </a:endParaRPr>
          </a:p>
        </p:txBody>
      </p:sp>
      <p:sp>
        <p:nvSpPr>
          <p:cNvPr id="3" name="Content Placeholder 2"/>
          <p:cNvSpPr>
            <a:spLocks noGrp="1"/>
          </p:cNvSpPr>
          <p:nvPr>
            <p:ph idx="1"/>
          </p:nvPr>
        </p:nvSpPr>
        <p:spPr>
          <a:xfrm>
            <a:off x="457200" y="1262063"/>
            <a:ext cx="8229600" cy="5132387"/>
          </a:xfrm>
        </p:spPr>
        <p:txBody>
          <a:bodyPr rtlCol="0" anchor="t">
            <a:normAutofit/>
          </a:bodyPr>
          <a:lstStyle/>
          <a:p>
            <a:pPr eaLnBrk="1" fontAlgn="auto" hangingPunct="1">
              <a:lnSpc>
                <a:spcPct val="100000"/>
              </a:lnSpc>
              <a:spcAft>
                <a:spcPts val="0"/>
              </a:spcAft>
              <a:buFont typeface="Arial" pitchFamily="34" charset="0"/>
              <a:buChar char="•"/>
              <a:defRPr/>
            </a:pPr>
            <a:r>
              <a:rPr lang="en-US" dirty="0" smtClean="0">
                <a:latin typeface="Calibri"/>
                <a:ea typeface="+mn-ea"/>
                <a:cs typeface="Calibri"/>
              </a:rPr>
              <a:t>2 Senators, 2 House members</a:t>
            </a:r>
          </a:p>
          <a:p>
            <a:pPr eaLnBrk="1" fontAlgn="auto" hangingPunct="1">
              <a:lnSpc>
                <a:spcPct val="100000"/>
              </a:lnSpc>
              <a:spcAft>
                <a:spcPts val="0"/>
              </a:spcAft>
              <a:buFont typeface="Arial" pitchFamily="34" charset="0"/>
              <a:buChar char="•"/>
              <a:defRPr/>
            </a:pPr>
            <a:r>
              <a:rPr lang="en-US" dirty="0" smtClean="0">
                <a:latin typeface="Calibri"/>
                <a:ea typeface="+mn-ea"/>
                <a:cs typeface="Calibri"/>
              </a:rPr>
              <a:t>Reps from 17 coastal &amp; tidal municipalities</a:t>
            </a:r>
          </a:p>
          <a:p>
            <a:pPr eaLnBrk="1" fontAlgn="auto" hangingPunct="1">
              <a:lnSpc>
                <a:spcPct val="100000"/>
              </a:lnSpc>
              <a:spcAft>
                <a:spcPts val="0"/>
              </a:spcAft>
              <a:buFont typeface="Arial" pitchFamily="34" charset="0"/>
              <a:buChar char="•"/>
              <a:defRPr/>
            </a:pPr>
            <a:r>
              <a:rPr lang="en-US" dirty="0" smtClean="0">
                <a:latin typeface="Calibri"/>
                <a:ea typeface="+mn-ea"/>
                <a:cs typeface="Calibri"/>
              </a:rPr>
              <a:t>State Agency designees from: </a:t>
            </a:r>
          </a:p>
          <a:p>
            <a:pPr marL="0" indent="0" eaLnBrk="1" fontAlgn="auto" hangingPunct="1">
              <a:lnSpc>
                <a:spcPct val="100000"/>
              </a:lnSpc>
              <a:spcAft>
                <a:spcPts val="0"/>
              </a:spcAft>
              <a:buFont typeface="Arial" pitchFamily="34" charset="0"/>
              <a:buNone/>
              <a:defRPr/>
            </a:pPr>
            <a:endParaRPr lang="en-US" sz="2000" dirty="0">
              <a:solidFill>
                <a:srgbClr val="FFFFFF"/>
              </a:solidFill>
              <a:latin typeface="Calibri"/>
              <a:ea typeface="+mn-ea"/>
              <a:cs typeface="Calibri"/>
            </a:endParaRPr>
          </a:p>
          <a:p>
            <a:pPr marL="0" indent="0" eaLnBrk="1" fontAlgn="auto" hangingPunct="1">
              <a:lnSpc>
                <a:spcPct val="100000"/>
              </a:lnSpc>
              <a:spcAft>
                <a:spcPts val="0"/>
              </a:spcAft>
              <a:buFont typeface="Arial" pitchFamily="34" charset="0"/>
              <a:buNone/>
              <a:defRPr/>
            </a:pPr>
            <a:endParaRPr lang="en-US" sz="2000" dirty="0">
              <a:solidFill>
                <a:srgbClr val="FFFFFF"/>
              </a:solidFill>
              <a:latin typeface="Calibri"/>
              <a:ea typeface="+mn-ea"/>
              <a:cs typeface="Calibri"/>
            </a:endParaRPr>
          </a:p>
          <a:p>
            <a:pPr eaLnBrk="1" fontAlgn="auto" hangingPunct="1">
              <a:lnSpc>
                <a:spcPct val="100000"/>
              </a:lnSpc>
              <a:spcAft>
                <a:spcPts val="0"/>
              </a:spcAft>
              <a:buFont typeface="Arial" pitchFamily="34" charset="0"/>
              <a:buChar char="•"/>
              <a:defRPr/>
            </a:pPr>
            <a:endParaRPr lang="en-US" dirty="0" smtClean="0">
              <a:latin typeface="Calibri"/>
              <a:ea typeface="+mn-ea"/>
              <a:cs typeface="Calibri"/>
            </a:endParaRPr>
          </a:p>
          <a:p>
            <a:pPr marL="0" indent="0" eaLnBrk="1" fontAlgn="auto" hangingPunct="1">
              <a:lnSpc>
                <a:spcPct val="100000"/>
              </a:lnSpc>
              <a:spcAft>
                <a:spcPts val="0"/>
              </a:spcAft>
              <a:buFont typeface="Arial" pitchFamily="34" charset="0"/>
              <a:buNone/>
              <a:defRPr/>
            </a:pPr>
            <a:endParaRPr lang="en-US" sz="1000" dirty="0">
              <a:latin typeface="Calibri"/>
              <a:ea typeface="+mn-ea"/>
              <a:cs typeface="Calibri"/>
            </a:endParaRPr>
          </a:p>
          <a:p>
            <a:pPr eaLnBrk="1" fontAlgn="auto" hangingPunct="1">
              <a:lnSpc>
                <a:spcPct val="100000"/>
              </a:lnSpc>
              <a:spcAft>
                <a:spcPts val="0"/>
              </a:spcAft>
              <a:buFont typeface="Arial" pitchFamily="34" charset="0"/>
              <a:buChar char="•"/>
              <a:defRPr/>
            </a:pPr>
            <a:r>
              <a:rPr lang="en-US" dirty="0" smtClean="0">
                <a:latin typeface="Calibri"/>
                <a:ea typeface="+mn-ea"/>
                <a:cs typeface="Calibri"/>
              </a:rPr>
              <a:t> Other Stakeholders:</a:t>
            </a:r>
          </a:p>
        </p:txBody>
      </p:sp>
      <p:graphicFrame>
        <p:nvGraphicFramePr>
          <p:cNvPr id="5" name="Table 4"/>
          <p:cNvGraphicFramePr>
            <a:graphicFrameLocks noGrp="1"/>
          </p:cNvGraphicFramePr>
          <p:nvPr/>
        </p:nvGraphicFramePr>
        <p:xfrm>
          <a:off x="1185863" y="3027363"/>
          <a:ext cx="6964362" cy="1371600"/>
        </p:xfrm>
        <a:graphic>
          <a:graphicData uri="http://schemas.openxmlformats.org/drawingml/2006/table">
            <a:tbl>
              <a:tblPr/>
              <a:tblGrid>
                <a:gridCol w="2844800"/>
                <a:gridCol w="4119562"/>
              </a:tblGrid>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NHDES</a:t>
                      </a:r>
                    </a:p>
                  </a:txBody>
                  <a:tcPr marL="91435" marR="91435" marT="0" marB="0" anchor="ctr"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NH Office of Energy &amp; Planning</a:t>
                      </a:r>
                    </a:p>
                  </a:txBody>
                  <a:tcPr marL="91435" marR="91435" marT="0" marB="0" anchor="ctr" horzOverflow="overflow">
                    <a:lnL>
                      <a:noFill/>
                    </a:lnL>
                    <a:lnR>
                      <a:noFill/>
                    </a:lnR>
                    <a:lnT>
                      <a:noFill/>
                    </a:lnT>
                    <a:lnB>
                      <a:noFill/>
                    </a:lnB>
                    <a:lnTlToBr>
                      <a:noFill/>
                    </a:lnTlToBr>
                    <a:lnBlToTr>
                      <a:noFill/>
                    </a:lnBlToTr>
                    <a:noFill/>
                  </a:tcPr>
                </a:tc>
              </a:tr>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NH Fish &amp; Game</a:t>
                      </a:r>
                    </a:p>
                  </a:txBody>
                  <a:tcPr marL="91435" marR="91435" marT="0" marB="0" anchor="ctr"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DRED – Commissioner</a:t>
                      </a:r>
                      <a:r>
                        <a:rPr kumimoji="0" lang="en-US" altLang="en-US" sz="2000" b="0" i="0" u="none" strike="noStrike" cap="none" normalizeH="0" baseline="0">
                          <a:ln>
                            <a:noFill/>
                          </a:ln>
                          <a:solidFill>
                            <a:srgbClr val="FFFFFF"/>
                          </a:solidFill>
                          <a:effectLst/>
                          <a:latin typeface="Corbel" charset="0"/>
                          <a:ea typeface="MS PGothic" charset="-128"/>
                        </a:rPr>
                        <a:t>’</a:t>
                      </a:r>
                      <a:r>
                        <a:rPr kumimoji="0" lang="en-US" altLang="x-none" sz="2000" b="0" i="0" u="none" strike="noStrike" cap="none" normalizeH="0" baseline="0">
                          <a:ln>
                            <a:noFill/>
                          </a:ln>
                          <a:solidFill>
                            <a:srgbClr val="FFFFFF"/>
                          </a:solidFill>
                          <a:effectLst/>
                          <a:latin typeface="Corbel" charset="0"/>
                          <a:ea typeface="MS PGothic" charset="-128"/>
                        </a:rPr>
                        <a:t>s office</a:t>
                      </a:r>
                    </a:p>
                  </a:txBody>
                  <a:tcPr marL="91435" marR="91435" marT="0" marB="0" anchor="ctr" horzOverflow="overflow">
                    <a:lnL>
                      <a:noFill/>
                    </a:lnL>
                    <a:lnR>
                      <a:noFill/>
                    </a:lnR>
                    <a:lnT>
                      <a:noFill/>
                    </a:lnT>
                    <a:lnB>
                      <a:noFill/>
                    </a:lnB>
                    <a:lnTlToBr>
                      <a:noFill/>
                    </a:lnTlToBr>
                    <a:lnBlToTr>
                      <a:noFill/>
                    </a:lnBlToTr>
                    <a:noFill/>
                  </a:tcPr>
                </a:tc>
              </a:tr>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NHDOT</a:t>
                      </a:r>
                    </a:p>
                  </a:txBody>
                  <a:tcPr marL="91435" marR="91435" marT="0" marB="0" anchor="ctr"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Div. of Parks and Recreation (DRED)</a:t>
                      </a:r>
                    </a:p>
                  </a:txBody>
                  <a:tcPr marL="91435" marR="91435" marT="0" marB="0" anchor="ctr" horzOverflow="overflow">
                    <a:lnL>
                      <a:noFill/>
                    </a:lnL>
                    <a:lnR>
                      <a:noFill/>
                    </a:lnR>
                    <a:lnT>
                      <a:noFill/>
                    </a:lnT>
                    <a:lnB>
                      <a:noFill/>
                    </a:lnB>
                    <a:lnTlToBr>
                      <a:noFill/>
                    </a:lnTlToBr>
                    <a:lnBlToTr>
                      <a:noFill/>
                    </a:lnBlToTr>
                    <a:noFill/>
                  </a:tcPr>
                </a:tc>
              </a:tr>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Bureau of Public Works</a:t>
                      </a:r>
                    </a:p>
                  </a:txBody>
                  <a:tcPr marL="91435" marR="91435" marT="0" marB="0" anchor="ctr"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Div. of Historic Resources (DCR)</a:t>
                      </a:r>
                    </a:p>
                  </a:txBody>
                  <a:tcPr marL="91435" marR="91435" marT="0" marB="0" anchor="ctr" horzOverflow="overflow">
                    <a:lnL>
                      <a:noFill/>
                    </a:lnL>
                    <a:lnR>
                      <a:noFill/>
                    </a:lnR>
                    <a:lnT>
                      <a:noFill/>
                    </a:lnT>
                    <a:lnB>
                      <a:noFill/>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1130300" y="5126038"/>
          <a:ext cx="7019925" cy="1371600"/>
        </p:xfrm>
        <a:graphic>
          <a:graphicData uri="http://schemas.openxmlformats.org/drawingml/2006/table">
            <a:tbl>
              <a:tblPr/>
              <a:tblGrid>
                <a:gridCol w="3181350"/>
                <a:gridCol w="3838575"/>
              </a:tblGrid>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NH Homebuilders</a:t>
                      </a:r>
                    </a:p>
                  </a:txBody>
                  <a:tcPr marL="91432" marR="91432" marT="0" marB="0"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PRIMEX</a:t>
                      </a:r>
                    </a:p>
                  </a:txBody>
                  <a:tcPr marL="91432" marR="91432" marT="0" marB="0" horzOverflow="overflow">
                    <a:lnL>
                      <a:noFill/>
                    </a:lnL>
                    <a:lnR>
                      <a:noFill/>
                    </a:lnR>
                    <a:lnT>
                      <a:noFill/>
                    </a:lnT>
                    <a:lnB>
                      <a:noFill/>
                    </a:lnB>
                    <a:lnTlToBr>
                      <a:noFill/>
                    </a:lnTlToBr>
                    <a:lnBlToTr>
                      <a:noFill/>
                    </a:lnBlToTr>
                    <a:noFill/>
                  </a:tcPr>
                </a:tc>
              </a:tr>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Seacoast Board of Realtors</a:t>
                      </a:r>
                    </a:p>
                  </a:txBody>
                  <a:tcPr marL="91432" marR="91432" marT="0" marB="0"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NHMA</a:t>
                      </a:r>
                    </a:p>
                  </a:txBody>
                  <a:tcPr marL="91432" marR="91432" marT="0" marB="0" horzOverflow="overflow">
                    <a:lnL>
                      <a:noFill/>
                    </a:lnL>
                    <a:lnR>
                      <a:noFill/>
                    </a:lnR>
                    <a:lnT>
                      <a:noFill/>
                    </a:lnT>
                    <a:lnB>
                      <a:noFill/>
                    </a:lnB>
                    <a:lnTlToBr>
                      <a:noFill/>
                    </a:lnTlToBr>
                    <a:lnBlToTr>
                      <a:noFill/>
                    </a:lnBlToTr>
                    <a:noFill/>
                  </a:tcPr>
                </a:tc>
              </a:tr>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FFFFFF"/>
                          </a:solidFill>
                          <a:effectLst/>
                          <a:latin typeface="Corbel" charset="0"/>
                          <a:ea typeface="MS PGothic" charset="-128"/>
                        </a:rPr>
                        <a:t>UNH - </a:t>
                      </a:r>
                      <a:r>
                        <a:rPr kumimoji="0" lang="en-US" altLang="x-none" sz="2000" b="0" i="0" u="none" strike="noStrike" cap="none" normalizeH="0" baseline="0" dirty="0" err="1">
                          <a:ln>
                            <a:noFill/>
                          </a:ln>
                          <a:solidFill>
                            <a:srgbClr val="FFFFFF"/>
                          </a:solidFill>
                          <a:effectLst/>
                          <a:latin typeface="Corbel" charset="0"/>
                          <a:ea typeface="MS PGothic" charset="-128"/>
                        </a:rPr>
                        <a:t>SeaGrant</a:t>
                      </a:r>
                      <a:endParaRPr kumimoji="0" lang="en-US" altLang="x-none" sz="2000" b="0" i="0" u="none" strike="noStrike" cap="none" normalizeH="0" baseline="0" dirty="0">
                        <a:ln>
                          <a:noFill/>
                        </a:ln>
                        <a:solidFill>
                          <a:srgbClr val="FFFFFF"/>
                        </a:solidFill>
                        <a:effectLst/>
                        <a:latin typeface="Corbel" charset="0"/>
                        <a:ea typeface="MS PGothic" charset="-128"/>
                      </a:endParaRPr>
                    </a:p>
                  </a:txBody>
                  <a:tcPr marL="91432" marR="91432" marT="0" marB="0"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Strafford RPC</a:t>
                      </a:r>
                    </a:p>
                  </a:txBody>
                  <a:tcPr marL="91432" marR="91432" marT="0" marB="0" horzOverflow="overflow">
                    <a:lnL>
                      <a:noFill/>
                    </a:lnL>
                    <a:lnR>
                      <a:noFill/>
                    </a:lnR>
                    <a:lnT>
                      <a:noFill/>
                    </a:lnT>
                    <a:lnB>
                      <a:noFill/>
                    </a:lnB>
                    <a:lnTlToBr>
                      <a:noFill/>
                    </a:lnTlToBr>
                    <a:lnBlToTr>
                      <a:noFill/>
                    </a:lnBlToTr>
                    <a:noFill/>
                  </a:tcPr>
                </a:tc>
              </a:tr>
              <a:tr h="342900">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Corbel" charset="0"/>
                          <a:ea typeface="MS PGothic" charset="-128"/>
                        </a:rPr>
                        <a:t>UNH – Pres. designee</a:t>
                      </a:r>
                    </a:p>
                  </a:txBody>
                  <a:tcPr marL="91432" marR="91432" marT="0" marB="0" horzOverflow="overflow">
                    <a:lnL>
                      <a:noFill/>
                    </a:lnL>
                    <a:lnR>
                      <a:noFill/>
                    </a:lnR>
                    <a:lnT>
                      <a:noFill/>
                    </a:lnT>
                    <a:lnB>
                      <a:noFill/>
                    </a:lnB>
                    <a:lnTlToBr>
                      <a:noFill/>
                    </a:lnTlToBr>
                    <a:lnBlToTr>
                      <a:noFill/>
                    </a:lnBlToTr>
                    <a:noFill/>
                  </a:tcPr>
                </a:tc>
                <a:tc>
                  <a:txBody>
                    <a:bodyPr/>
                    <a:lstStyle>
                      <a:lvl1pPr eaLnBrk="0" hangingPunct="0">
                        <a:lnSpc>
                          <a:spcPct val="150000"/>
                        </a:lnSpc>
                        <a:spcBef>
                          <a:spcPct val="20000"/>
                        </a:spcBef>
                        <a:buFont typeface="Arial" charset="0"/>
                        <a:defRPr sz="2800">
                          <a:solidFill>
                            <a:schemeClr val="tx1"/>
                          </a:solidFill>
                          <a:latin typeface="Corbel" charset="0"/>
                          <a:ea typeface="MS PGothic" charset="-128"/>
                        </a:defRPr>
                      </a:lvl1pPr>
                      <a:lvl2pPr marL="742950" indent="-285750" eaLnBrk="0" hangingPunct="0">
                        <a:lnSpc>
                          <a:spcPct val="150000"/>
                        </a:lnSpc>
                        <a:spcBef>
                          <a:spcPct val="20000"/>
                        </a:spcBef>
                        <a:buFont typeface="Arial" charset="0"/>
                        <a:defRPr sz="2400">
                          <a:solidFill>
                            <a:schemeClr val="tx1"/>
                          </a:solidFill>
                          <a:latin typeface="Corbel" charset="0"/>
                          <a:ea typeface="MS PGothic" charset="-128"/>
                        </a:defRPr>
                      </a:lvl2pPr>
                      <a:lvl3pPr marL="1143000" indent="-228600" eaLnBrk="0" hangingPunct="0">
                        <a:lnSpc>
                          <a:spcPct val="150000"/>
                        </a:lnSpc>
                        <a:spcBef>
                          <a:spcPct val="20000"/>
                        </a:spcBef>
                        <a:buFont typeface="Arial" charset="0"/>
                        <a:defRPr sz="2000">
                          <a:solidFill>
                            <a:schemeClr val="tx1"/>
                          </a:solidFill>
                          <a:latin typeface="Corbel" charset="0"/>
                          <a:ea typeface="MS PGothic" charset="-128"/>
                        </a:defRPr>
                      </a:lvl3pPr>
                      <a:lvl4pPr marL="1600200" indent="-228600" eaLnBrk="0" hangingPunct="0">
                        <a:lnSpc>
                          <a:spcPct val="150000"/>
                        </a:lnSpc>
                        <a:spcBef>
                          <a:spcPct val="20000"/>
                        </a:spcBef>
                        <a:buFont typeface="Arial" charset="0"/>
                        <a:defRPr>
                          <a:solidFill>
                            <a:schemeClr val="tx1"/>
                          </a:solidFill>
                          <a:latin typeface="Corbel" charset="0"/>
                          <a:ea typeface="MS PGothic" charset="-128"/>
                        </a:defRPr>
                      </a:lvl4pPr>
                      <a:lvl5pPr marL="2057400" indent="-228600" eaLnBrk="0" hangingPunct="0">
                        <a:lnSpc>
                          <a:spcPct val="150000"/>
                        </a:lnSpc>
                        <a:spcBef>
                          <a:spcPct val="20000"/>
                        </a:spcBef>
                        <a:buFont typeface="Arial" charset="0"/>
                        <a:defRPr>
                          <a:solidFill>
                            <a:schemeClr val="tx1"/>
                          </a:solidFill>
                          <a:latin typeface="Corbel" charset="0"/>
                          <a:ea typeface="MS PGothic" charset="-128"/>
                        </a:defRPr>
                      </a:lvl5pPr>
                      <a:lvl6pPr marL="25146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6pPr>
                      <a:lvl7pPr marL="29718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7pPr>
                      <a:lvl8pPr marL="34290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8pPr>
                      <a:lvl9pPr marL="3886200" indent="-228600" eaLnBrk="0" fontAlgn="base" hangingPunct="0">
                        <a:lnSpc>
                          <a:spcPct val="150000"/>
                        </a:lnSpc>
                        <a:spcBef>
                          <a:spcPct val="20000"/>
                        </a:spcBef>
                        <a:spcAft>
                          <a:spcPct val="0"/>
                        </a:spcAft>
                        <a:buFont typeface="Arial" charset="0"/>
                        <a:defRPr>
                          <a:solidFill>
                            <a:schemeClr val="tx1"/>
                          </a:solidFill>
                          <a:latin typeface="Corbe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FFFFFF"/>
                          </a:solidFill>
                          <a:effectLst/>
                          <a:latin typeface="Corbel" charset="0"/>
                          <a:ea typeface="MS PGothic" charset="-128"/>
                        </a:rPr>
                        <a:t>Rockingham RPC</a:t>
                      </a:r>
                    </a:p>
                  </a:txBody>
                  <a:tcPr marL="91432" marR="91432"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317500"/>
            <a:ext cx="8229600" cy="871538"/>
          </a:xfrm>
        </p:spPr>
        <p:txBody>
          <a:bodyPr/>
          <a:lstStyle/>
          <a:p>
            <a:pPr eaLnBrk="1" hangingPunct="1"/>
            <a:r>
              <a:rPr lang="en-US" altLang="x-none" sz="4800" dirty="0">
                <a:solidFill>
                  <a:srgbClr val="F1BB86"/>
                </a:solidFill>
                <a:latin typeface="Calibri" charset="0"/>
                <a:ea typeface="MS PGothic" charset="-128"/>
              </a:rPr>
              <a:t>Science Advisory Panel</a:t>
            </a:r>
          </a:p>
        </p:txBody>
      </p:sp>
      <p:sp>
        <p:nvSpPr>
          <p:cNvPr id="22530" name="Content Placeholder 2"/>
          <p:cNvSpPr>
            <a:spLocks noGrp="1"/>
          </p:cNvSpPr>
          <p:nvPr>
            <p:ph idx="1"/>
          </p:nvPr>
        </p:nvSpPr>
        <p:spPr>
          <a:xfrm>
            <a:off x="571500" y="1481138"/>
            <a:ext cx="8115300" cy="4649787"/>
          </a:xfrm>
        </p:spPr>
        <p:txBody>
          <a:bodyPr anchor="t"/>
          <a:lstStyle/>
          <a:p>
            <a:pPr marL="346075" eaLnBrk="1" hangingPunct="1">
              <a:lnSpc>
                <a:spcPct val="100000"/>
              </a:lnSpc>
              <a:spcBef>
                <a:spcPct val="0"/>
              </a:spcBef>
              <a:spcAft>
                <a:spcPts val="1800"/>
              </a:spcAft>
            </a:pPr>
            <a:r>
              <a:rPr lang="en-US" altLang="x-none" sz="2800" dirty="0">
                <a:solidFill>
                  <a:schemeClr val="tx2"/>
                </a:solidFill>
                <a:latin typeface="Calibri" charset="0"/>
                <a:ea typeface="MS PGothic" charset="-128"/>
              </a:rPr>
              <a:t>Established to help Commission interpret &amp; assess peer-reviewed science</a:t>
            </a:r>
          </a:p>
          <a:p>
            <a:pPr marL="346075" eaLnBrk="1" hangingPunct="1">
              <a:lnSpc>
                <a:spcPct val="100000"/>
              </a:lnSpc>
              <a:spcBef>
                <a:spcPct val="0"/>
              </a:spcBef>
              <a:spcAft>
                <a:spcPts val="1200"/>
              </a:spcAft>
            </a:pPr>
            <a:r>
              <a:rPr lang="en-US" altLang="x-none" sz="2800" dirty="0" smtClean="0">
                <a:solidFill>
                  <a:schemeClr val="tx2"/>
                </a:solidFill>
                <a:latin typeface="Calibri" charset="0"/>
                <a:ea typeface="MS PGothic" charset="-128"/>
              </a:rPr>
              <a:t>Focused </a:t>
            </a:r>
            <a:r>
              <a:rPr lang="en-US" altLang="x-none" sz="2800" dirty="0">
                <a:solidFill>
                  <a:schemeClr val="tx2"/>
                </a:solidFill>
                <a:latin typeface="Calibri" charset="0"/>
                <a:ea typeface="MS PGothic" charset="-128"/>
              </a:rPr>
              <a:t>on </a:t>
            </a:r>
            <a:r>
              <a:rPr lang="en-US" altLang="x-none" sz="2800" dirty="0" smtClean="0">
                <a:solidFill>
                  <a:schemeClr val="tx2"/>
                </a:solidFill>
                <a:latin typeface="Calibri" charset="0"/>
                <a:ea typeface="MS PGothic" charset="-128"/>
              </a:rPr>
              <a:t>planning assumptions for:</a:t>
            </a:r>
          </a:p>
          <a:p>
            <a:pPr marL="803275" lvl="1" indent="-342900" eaLnBrk="1" hangingPunct="1">
              <a:lnSpc>
                <a:spcPct val="100000"/>
              </a:lnSpc>
              <a:spcBef>
                <a:spcPct val="0"/>
              </a:spcBef>
              <a:spcAft>
                <a:spcPts val="1200"/>
              </a:spcAft>
              <a:buFont typeface="Wingdings" charset="2"/>
              <a:buChar char="§"/>
            </a:pPr>
            <a:r>
              <a:rPr lang="en-US" altLang="x-none" dirty="0" smtClean="0">
                <a:solidFill>
                  <a:srgbClr val="FFEF92"/>
                </a:solidFill>
                <a:latin typeface="Calibri" charset="0"/>
                <a:ea typeface="MS PGothic" charset="-128"/>
              </a:rPr>
              <a:t>Sea-level rise </a:t>
            </a:r>
          </a:p>
          <a:p>
            <a:pPr marL="803275" lvl="1" indent="-342900" eaLnBrk="1" hangingPunct="1">
              <a:lnSpc>
                <a:spcPct val="100000"/>
              </a:lnSpc>
              <a:spcBef>
                <a:spcPct val="0"/>
              </a:spcBef>
              <a:spcAft>
                <a:spcPts val="1200"/>
              </a:spcAft>
              <a:buFont typeface="Wingdings" charset="2"/>
              <a:buChar char="§"/>
            </a:pPr>
            <a:r>
              <a:rPr lang="en-US" altLang="x-none" dirty="0" smtClean="0">
                <a:solidFill>
                  <a:srgbClr val="FFEF92"/>
                </a:solidFill>
                <a:latin typeface="Calibri" charset="0"/>
                <a:ea typeface="MS PGothic" charset="-128"/>
              </a:rPr>
              <a:t>Storm surge</a:t>
            </a:r>
          </a:p>
          <a:p>
            <a:pPr marL="803275" lvl="1" indent="-342900" eaLnBrk="1" hangingPunct="1">
              <a:lnSpc>
                <a:spcPct val="100000"/>
              </a:lnSpc>
              <a:spcBef>
                <a:spcPct val="0"/>
              </a:spcBef>
              <a:spcAft>
                <a:spcPts val="1200"/>
              </a:spcAft>
              <a:buFont typeface="Wingdings" charset="2"/>
              <a:buChar char="§"/>
            </a:pPr>
            <a:r>
              <a:rPr lang="en-US" altLang="x-none" dirty="0">
                <a:solidFill>
                  <a:srgbClr val="FFEF92"/>
                </a:solidFill>
                <a:latin typeface="Calibri" charset="0"/>
                <a:ea typeface="MS PGothic" charset="-128"/>
              </a:rPr>
              <a:t>P</a:t>
            </a:r>
            <a:r>
              <a:rPr lang="en-US" altLang="x-none" dirty="0" smtClean="0">
                <a:solidFill>
                  <a:srgbClr val="FFEF92"/>
                </a:solidFill>
                <a:latin typeface="Calibri" charset="0"/>
                <a:ea typeface="MS PGothic" charset="-128"/>
              </a:rPr>
              <a:t>recipitation </a:t>
            </a:r>
            <a:endParaRPr lang="en-US" altLang="x-none" dirty="0" smtClean="0">
              <a:solidFill>
                <a:schemeClr val="tx2"/>
              </a:solidFill>
              <a:latin typeface="Calibri" charset="0"/>
              <a:ea typeface="MS PGothic" charset="-128"/>
            </a:endParaRPr>
          </a:p>
          <a:p>
            <a:pPr marL="346075" eaLnBrk="1" hangingPunct="1">
              <a:lnSpc>
                <a:spcPct val="100000"/>
              </a:lnSpc>
              <a:spcBef>
                <a:spcPct val="0"/>
              </a:spcBef>
              <a:spcAft>
                <a:spcPts val="1800"/>
              </a:spcAft>
            </a:pPr>
            <a:r>
              <a:rPr lang="en-US" altLang="x-none" sz="2800" dirty="0" smtClean="0">
                <a:solidFill>
                  <a:schemeClr val="tx2"/>
                </a:solidFill>
                <a:latin typeface="Calibri" charset="0"/>
                <a:ea typeface="MS PGothic" charset="-128"/>
              </a:rPr>
              <a:t>Report adopted unanimously in July 2015</a:t>
            </a:r>
            <a:endParaRPr lang="en-US" altLang="x-none" sz="2800" dirty="0">
              <a:solidFill>
                <a:schemeClr val="tx2"/>
              </a:solidFill>
              <a:latin typeface="Calibri" charset="0"/>
              <a:ea typeface="MS PGothic" charset="-128"/>
            </a:endParaRPr>
          </a:p>
          <a:p>
            <a:pPr marL="346075" eaLnBrk="1" hangingPunct="1">
              <a:lnSpc>
                <a:spcPct val="100000"/>
              </a:lnSpc>
              <a:spcBef>
                <a:spcPct val="0"/>
              </a:spcBef>
              <a:spcAft>
                <a:spcPts val="1800"/>
              </a:spcAft>
            </a:pPr>
            <a:r>
              <a:rPr lang="en-US" altLang="x-none" sz="2800" dirty="0">
                <a:solidFill>
                  <a:schemeClr val="tx2"/>
                </a:solidFill>
                <a:latin typeface="Calibri" charset="0"/>
                <a:ea typeface="MS PGothic" charset="-128"/>
              </a:rPr>
              <a:t>Panel suggests report update at least every 2 years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685800" y="19050"/>
            <a:ext cx="7772400" cy="1016754"/>
          </a:xfrm>
        </p:spPr>
        <p:txBody>
          <a:bodyPr/>
          <a:lstStyle/>
          <a:p>
            <a:r>
              <a:rPr lang="en-US" altLang="x-none">
                <a:solidFill>
                  <a:srgbClr val="F1BB86"/>
                </a:solidFill>
                <a:latin typeface="Calibri" charset="0"/>
              </a:rPr>
              <a:t>Precipitation</a:t>
            </a:r>
            <a:endParaRPr lang="en-US" altLang="x-none" dirty="0">
              <a:solidFill>
                <a:srgbClr val="FFEF92"/>
              </a:solidFill>
              <a:ea typeface="MS PGothic" charset="-128"/>
            </a:endParaRPr>
          </a:p>
        </p:txBody>
      </p:sp>
      <p:sp>
        <p:nvSpPr>
          <p:cNvPr id="32770" name="TextBox 3"/>
          <p:cNvSpPr txBox="1">
            <a:spLocks noChangeArrowheads="1"/>
          </p:cNvSpPr>
          <p:nvPr/>
        </p:nvSpPr>
        <p:spPr bwMode="auto">
          <a:xfrm>
            <a:off x="238125" y="1257300"/>
            <a:ext cx="8667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algn="ctr" eaLnBrk="1" hangingPunct="1">
              <a:lnSpc>
                <a:spcPct val="100000"/>
              </a:lnSpc>
              <a:spcBef>
                <a:spcPct val="0"/>
              </a:spcBef>
              <a:buFontTx/>
              <a:buNone/>
            </a:pPr>
            <a:r>
              <a:rPr lang="en-US" altLang="x-none" sz="2400" dirty="0">
                <a:latin typeface="Calibri" charset="0"/>
              </a:rPr>
              <a:t>Inland areas threatened by flooding from extreme precipitation.</a:t>
            </a:r>
          </a:p>
          <a:p>
            <a:pPr algn="ctr" eaLnBrk="1" hangingPunct="1">
              <a:lnSpc>
                <a:spcPct val="100000"/>
              </a:lnSpc>
              <a:spcBef>
                <a:spcPct val="0"/>
              </a:spcBef>
              <a:buFontTx/>
              <a:buNone/>
            </a:pPr>
            <a:r>
              <a:rPr lang="en-US" altLang="x-none" sz="1800" dirty="0">
                <a:latin typeface="Calibri" charset="0"/>
              </a:rPr>
              <a:t>(</a:t>
            </a:r>
            <a:r>
              <a:rPr lang="en-US" altLang="x-none" sz="1800" i="1" dirty="0">
                <a:latin typeface="Calibri" charset="0"/>
              </a:rPr>
              <a:t>Detailed assessment of precipitation trends and projections for NH in Wake et al. 2014</a:t>
            </a:r>
            <a:r>
              <a:rPr lang="en-US" altLang="x-none" sz="1800" dirty="0">
                <a:latin typeface="Calibri" charset="0"/>
              </a:rPr>
              <a:t>)</a:t>
            </a:r>
          </a:p>
        </p:txBody>
      </p:sp>
      <p:pic>
        <p:nvPicPr>
          <p:cNvPr id="32771" name="Picture 5"/>
          <p:cNvPicPr>
            <a:picLocks noChangeAspect="1"/>
          </p:cNvPicPr>
          <p:nvPr/>
        </p:nvPicPr>
        <p:blipFill>
          <a:blip r:embed="rId2">
            <a:extLst>
              <a:ext uri="{28A0092B-C50C-407E-A947-70E740481C1C}">
                <a14:useLocalDpi xmlns:a14="http://schemas.microsoft.com/office/drawing/2010/main" val="0"/>
              </a:ext>
            </a:extLst>
          </a:blip>
          <a:srcRect l="3799" t="4720" r="3131" b="4762"/>
          <a:stretch>
            <a:fillRect/>
          </a:stretch>
        </p:blipFill>
        <p:spPr bwMode="auto">
          <a:xfrm>
            <a:off x="369888" y="4418013"/>
            <a:ext cx="317341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246313"/>
            <a:ext cx="3173412"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7"/>
          <p:cNvSpPr txBox="1">
            <a:spLocks noChangeArrowheads="1"/>
          </p:cNvSpPr>
          <p:nvPr/>
        </p:nvSpPr>
        <p:spPr bwMode="auto">
          <a:xfrm>
            <a:off x="369888" y="6494463"/>
            <a:ext cx="23034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eaLnBrk="1" hangingPunct="1">
              <a:lnSpc>
                <a:spcPct val="100000"/>
              </a:lnSpc>
              <a:spcBef>
                <a:spcPct val="0"/>
              </a:spcBef>
              <a:buFontTx/>
              <a:buNone/>
            </a:pPr>
            <a:r>
              <a:rPr lang="en-US" altLang="x-none" sz="1000" i="1"/>
              <a:t>Image Source: NCA (2014) – Chapter 2</a:t>
            </a:r>
          </a:p>
        </p:txBody>
      </p:sp>
      <p:pic>
        <p:nvPicPr>
          <p:cNvPr id="3277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538" y="5740400"/>
            <a:ext cx="11318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10"/>
          <p:cNvSpPr txBox="1">
            <a:spLocks noChangeArrowheads="1"/>
          </p:cNvSpPr>
          <p:nvPr/>
        </p:nvSpPr>
        <p:spPr bwMode="auto">
          <a:xfrm>
            <a:off x="3729038" y="2279650"/>
            <a:ext cx="52165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eaLnBrk="1" hangingPunct="1">
              <a:lnSpc>
                <a:spcPct val="100000"/>
              </a:lnSpc>
              <a:spcBef>
                <a:spcPct val="0"/>
              </a:spcBef>
              <a:buFontTx/>
              <a:buNone/>
            </a:pPr>
            <a:r>
              <a:rPr lang="en-US" altLang="x-none" sz="2200" b="1" u="sng" dirty="0">
                <a:solidFill>
                  <a:srgbClr val="FFEF92"/>
                </a:solidFill>
                <a:latin typeface="Calibri" charset="0"/>
              </a:rPr>
              <a:t>Total Precipitation </a:t>
            </a:r>
            <a:r>
              <a:rPr lang="en-US" altLang="x-none" sz="2200" u="sng" dirty="0">
                <a:latin typeface="Calibri" charset="0"/>
              </a:rPr>
              <a:t>– Northeastern US</a:t>
            </a:r>
          </a:p>
          <a:p>
            <a:pPr eaLnBrk="1" hangingPunct="1">
              <a:lnSpc>
                <a:spcPct val="100000"/>
              </a:lnSpc>
              <a:spcBef>
                <a:spcPct val="0"/>
              </a:spcBef>
              <a:buFontTx/>
              <a:buNone/>
            </a:pPr>
            <a:r>
              <a:rPr lang="en-US" altLang="x-none" sz="2200" i="1" dirty="0">
                <a:latin typeface="Calibri" charset="0"/>
              </a:rPr>
              <a:t>Observed Change</a:t>
            </a:r>
            <a:r>
              <a:rPr lang="en-US" altLang="x-none" sz="2200" dirty="0">
                <a:latin typeface="Calibri" charset="0"/>
              </a:rPr>
              <a:t>: </a:t>
            </a:r>
            <a:r>
              <a:rPr lang="en-US" altLang="x-none" sz="2200" dirty="0" smtClean="0">
                <a:latin typeface="Calibri" charset="0"/>
              </a:rPr>
              <a:t>&gt;10% Increase </a:t>
            </a:r>
            <a:r>
              <a:rPr lang="en-US" altLang="x-none" sz="2200" dirty="0">
                <a:latin typeface="Calibri" charset="0"/>
              </a:rPr>
              <a:t>in mean annual </a:t>
            </a:r>
            <a:r>
              <a:rPr lang="en-US" altLang="x-none" sz="2200" dirty="0" smtClean="0">
                <a:latin typeface="Calibri" charset="0"/>
              </a:rPr>
              <a:t>precipitation in period 1895-2011.</a:t>
            </a:r>
            <a:endParaRPr lang="en-US" altLang="x-none" sz="2200" dirty="0">
              <a:latin typeface="Calibri" charset="0"/>
            </a:endParaRPr>
          </a:p>
          <a:p>
            <a:pPr eaLnBrk="1" hangingPunct="1">
              <a:lnSpc>
                <a:spcPct val="100000"/>
              </a:lnSpc>
              <a:spcBef>
                <a:spcPct val="0"/>
              </a:spcBef>
              <a:buFontTx/>
              <a:buNone/>
            </a:pPr>
            <a:r>
              <a:rPr lang="en-US" altLang="x-none" sz="2200" i="1" dirty="0">
                <a:latin typeface="Calibri" charset="0"/>
              </a:rPr>
              <a:t>Projected Change</a:t>
            </a:r>
            <a:r>
              <a:rPr lang="en-US" altLang="x-none" sz="2200" dirty="0">
                <a:latin typeface="Calibri" charset="0"/>
              </a:rPr>
              <a:t>: Likely </a:t>
            </a:r>
            <a:r>
              <a:rPr lang="en-US" altLang="x-none" sz="2200" dirty="0" smtClean="0">
                <a:latin typeface="Calibri" charset="0"/>
              </a:rPr>
              <a:t>increase; </a:t>
            </a:r>
            <a:r>
              <a:rPr lang="en-US" altLang="x-none" sz="2200" dirty="0" smtClean="0">
                <a:solidFill>
                  <a:srgbClr val="FFC000"/>
                </a:solidFill>
                <a:latin typeface="Calibri" charset="0"/>
              </a:rPr>
              <a:t>up to 20% by 2100 compared to 2000</a:t>
            </a:r>
            <a:endParaRPr lang="en-US" altLang="x-none" sz="2200" dirty="0">
              <a:solidFill>
                <a:srgbClr val="FFC000"/>
              </a:solidFill>
              <a:latin typeface="Calibri" charset="0"/>
            </a:endParaRPr>
          </a:p>
        </p:txBody>
      </p:sp>
      <p:sp>
        <p:nvSpPr>
          <p:cNvPr id="32776" name="TextBox 11"/>
          <p:cNvSpPr txBox="1">
            <a:spLocks noChangeArrowheads="1"/>
          </p:cNvSpPr>
          <p:nvPr/>
        </p:nvSpPr>
        <p:spPr bwMode="auto">
          <a:xfrm>
            <a:off x="3729038" y="4286250"/>
            <a:ext cx="52165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eaLnBrk="1" hangingPunct="1">
              <a:lnSpc>
                <a:spcPct val="100000"/>
              </a:lnSpc>
              <a:spcBef>
                <a:spcPct val="0"/>
              </a:spcBef>
              <a:buFontTx/>
              <a:buNone/>
            </a:pPr>
            <a:r>
              <a:rPr lang="en-US" altLang="x-none" sz="2200" b="1" u="sng" dirty="0">
                <a:solidFill>
                  <a:srgbClr val="FFEF92"/>
                </a:solidFill>
                <a:latin typeface="Calibri" charset="0"/>
              </a:rPr>
              <a:t>Extreme Precipitation </a:t>
            </a:r>
            <a:r>
              <a:rPr lang="en-US" altLang="x-none" sz="2200" u="sng" dirty="0">
                <a:latin typeface="Calibri" charset="0"/>
              </a:rPr>
              <a:t>– Northeastern US</a:t>
            </a:r>
          </a:p>
          <a:p>
            <a:pPr eaLnBrk="1" hangingPunct="1">
              <a:lnSpc>
                <a:spcPct val="100000"/>
              </a:lnSpc>
              <a:spcBef>
                <a:spcPct val="0"/>
              </a:spcBef>
              <a:buFontTx/>
              <a:buNone/>
            </a:pPr>
            <a:r>
              <a:rPr lang="en-US" altLang="x-none" sz="2200" i="1" dirty="0">
                <a:latin typeface="Calibri" charset="0"/>
              </a:rPr>
              <a:t>Observed Change</a:t>
            </a:r>
            <a:r>
              <a:rPr lang="en-US" altLang="x-none" sz="2200" dirty="0">
                <a:latin typeface="Calibri" charset="0"/>
              </a:rPr>
              <a:t>: </a:t>
            </a:r>
            <a:r>
              <a:rPr lang="en-US" altLang="x-none" sz="2200" dirty="0" smtClean="0">
                <a:latin typeface="Calibri" charset="0"/>
              </a:rPr>
              <a:t>50% increase </a:t>
            </a:r>
            <a:r>
              <a:rPr lang="en-US" altLang="x-none" sz="2200" dirty="0">
                <a:latin typeface="Calibri" charset="0"/>
              </a:rPr>
              <a:t>in the amount of precipitation falling during extreme events (largest 1% of total daily precipitation).</a:t>
            </a:r>
          </a:p>
          <a:p>
            <a:pPr eaLnBrk="1" hangingPunct="1">
              <a:lnSpc>
                <a:spcPct val="100000"/>
              </a:lnSpc>
              <a:spcBef>
                <a:spcPct val="0"/>
              </a:spcBef>
              <a:buFontTx/>
              <a:buNone/>
            </a:pPr>
            <a:r>
              <a:rPr lang="en-US" altLang="x-none" sz="2200" i="1" dirty="0" smtClean="0">
                <a:latin typeface="Calibri" charset="0"/>
              </a:rPr>
              <a:t>Projected </a:t>
            </a:r>
            <a:r>
              <a:rPr lang="en-US" altLang="x-none" sz="2200" i="1" dirty="0">
                <a:latin typeface="Calibri" charset="0"/>
              </a:rPr>
              <a:t>Change</a:t>
            </a:r>
            <a:r>
              <a:rPr lang="en-US" altLang="x-none" sz="2200" dirty="0">
                <a:latin typeface="Calibri" charset="0"/>
              </a:rPr>
              <a:t>: </a:t>
            </a:r>
            <a:r>
              <a:rPr lang="en-US" altLang="x-none" sz="2200" dirty="0" smtClean="0">
                <a:solidFill>
                  <a:srgbClr val="FFC000"/>
                </a:solidFill>
                <a:latin typeface="Calibri" charset="0"/>
              </a:rPr>
              <a:t>likely further increase</a:t>
            </a:r>
            <a:endParaRPr lang="en-US" altLang="x-none" sz="2200" dirty="0">
              <a:solidFill>
                <a:srgbClr val="FFC000"/>
              </a:solidFill>
              <a:latin typeface="Calibri"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Figure 1c_lores.jpg                                            0026A81Fbasecamp                       C5934508:"/>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0" y="0"/>
            <a:ext cx="9144000"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2"/>
          <p:cNvSpPr txBox="1">
            <a:spLocks noChangeArrowheads="1"/>
          </p:cNvSpPr>
          <p:nvPr/>
        </p:nvSpPr>
        <p:spPr bwMode="auto">
          <a:xfrm>
            <a:off x="4953000" y="34290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920065"/>
            <a:ext cx="357981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noChangeArrowheads="1"/>
          </p:cNvPicPr>
          <p:nvPr/>
        </p:nvPicPr>
        <p:blipFill>
          <a:blip r:embed="rId5">
            <a:extLst>
              <a:ext uri="{28A0092B-C50C-407E-A947-70E740481C1C}">
                <a14:useLocalDpi xmlns:a14="http://schemas.microsoft.com/office/drawing/2010/main" val="0"/>
              </a:ext>
            </a:extLst>
          </a:blip>
          <a:srcRect l="9032" t="1431" r="31519" b="17715"/>
          <a:stretch>
            <a:fillRect/>
          </a:stretch>
        </p:blipFill>
        <p:spPr bwMode="auto">
          <a:xfrm>
            <a:off x="781844" y="3325018"/>
            <a:ext cx="3390900" cy="3459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Box 5"/>
          <p:cNvSpPr txBox="1">
            <a:spLocks noChangeArrowheads="1"/>
          </p:cNvSpPr>
          <p:nvPr/>
        </p:nvSpPr>
        <p:spPr bwMode="auto">
          <a:xfrm>
            <a:off x="4572000" y="854075"/>
            <a:ext cx="42672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ＭＳ Ｐゴシック" charset="-128"/>
              </a:defRPr>
            </a:lvl1pPr>
            <a:lvl2pPr>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lvl="1">
              <a:spcAft>
                <a:spcPts val="600"/>
              </a:spcAft>
            </a:pPr>
            <a:r>
              <a:rPr lang="en-US" altLang="x-none" sz="2800" dirty="0">
                <a:solidFill>
                  <a:schemeClr val="bg2">
                    <a:lumMod val="90000"/>
                    <a:lumOff val="10000"/>
                  </a:schemeClr>
                </a:solidFill>
                <a:latin typeface="Arial" charset="0"/>
              </a:rPr>
              <a:t>TP-40 Rainfall Frequency Atlas used for effective conditions = </a:t>
            </a:r>
            <a:r>
              <a:rPr lang="en-US" altLang="x-none" sz="2800" b="1" dirty="0">
                <a:solidFill>
                  <a:schemeClr val="bg2">
                    <a:lumMod val="90000"/>
                    <a:lumOff val="10000"/>
                  </a:schemeClr>
                </a:solidFill>
                <a:latin typeface="Arial" charset="0"/>
              </a:rPr>
              <a:t>6.3</a:t>
            </a:r>
            <a:r>
              <a:rPr lang="ja-JP" altLang="en-US" sz="2800" b="1" dirty="0">
                <a:solidFill>
                  <a:schemeClr val="bg2">
                    <a:lumMod val="90000"/>
                    <a:lumOff val="10000"/>
                  </a:schemeClr>
                </a:solidFill>
                <a:latin typeface="Arial" charset="0"/>
              </a:rPr>
              <a:t>”</a:t>
            </a:r>
            <a:endParaRPr lang="en-US" altLang="ja-JP" sz="2800" b="1" dirty="0">
              <a:solidFill>
                <a:schemeClr val="bg2">
                  <a:lumMod val="90000"/>
                  <a:lumOff val="10000"/>
                </a:schemeClr>
              </a:solidFill>
              <a:latin typeface="Arial" charset="0"/>
            </a:endParaRPr>
          </a:p>
          <a:p>
            <a:pPr marL="0" lvl="1">
              <a:spcAft>
                <a:spcPts val="600"/>
              </a:spcAft>
            </a:pPr>
            <a:endParaRPr lang="en-US" altLang="x-none" sz="2800" dirty="0">
              <a:solidFill>
                <a:schemeClr val="bg2">
                  <a:lumMod val="90000"/>
                  <a:lumOff val="10000"/>
                </a:schemeClr>
              </a:solidFill>
              <a:latin typeface="Arial" charset="0"/>
            </a:endParaRPr>
          </a:p>
          <a:p>
            <a:pPr marL="0" lvl="1">
              <a:spcAft>
                <a:spcPts val="600"/>
              </a:spcAft>
            </a:pPr>
            <a:endParaRPr lang="en-US" altLang="x-none" sz="2800" dirty="0">
              <a:solidFill>
                <a:schemeClr val="bg2">
                  <a:lumMod val="90000"/>
                  <a:lumOff val="10000"/>
                </a:schemeClr>
              </a:solidFill>
              <a:latin typeface="Arial" charset="0"/>
            </a:endParaRPr>
          </a:p>
          <a:p>
            <a:pPr marL="0" lvl="1">
              <a:spcAft>
                <a:spcPts val="600"/>
              </a:spcAft>
            </a:pPr>
            <a:r>
              <a:rPr lang="en-US" altLang="x-none" sz="2800" dirty="0">
                <a:solidFill>
                  <a:schemeClr val="bg2">
                    <a:lumMod val="90000"/>
                    <a:lumOff val="10000"/>
                  </a:schemeClr>
                </a:solidFill>
                <a:latin typeface="Arial" charset="0"/>
              </a:rPr>
              <a:t>Northeast Regional Climate Center Atlas for Extreme Precipitation for current conditions = </a:t>
            </a:r>
            <a:r>
              <a:rPr lang="en-US" altLang="x-none" sz="2800" b="1" dirty="0">
                <a:solidFill>
                  <a:schemeClr val="bg2">
                    <a:lumMod val="90000"/>
                    <a:lumOff val="10000"/>
                  </a:schemeClr>
                </a:solidFill>
                <a:latin typeface="Arial" charset="0"/>
              </a:rPr>
              <a:t>8.5</a:t>
            </a:r>
            <a:r>
              <a:rPr lang="ja-JP" altLang="en-US" sz="2800" b="1" dirty="0">
                <a:solidFill>
                  <a:schemeClr val="bg2">
                    <a:lumMod val="90000"/>
                    <a:lumOff val="10000"/>
                  </a:schemeClr>
                </a:solidFill>
                <a:latin typeface="Arial" charset="0"/>
              </a:rPr>
              <a:t>”</a:t>
            </a:r>
            <a:r>
              <a:rPr lang="en-US" altLang="ja-JP" sz="2800" b="1" dirty="0">
                <a:solidFill>
                  <a:schemeClr val="bg2">
                    <a:lumMod val="90000"/>
                    <a:lumOff val="10000"/>
                  </a:schemeClr>
                </a:solidFill>
                <a:latin typeface="Arial" charset="0"/>
              </a:rPr>
              <a:t> </a:t>
            </a:r>
            <a:endParaRPr lang="en-US" altLang="x-none" sz="2800" b="1" u="sng" dirty="0">
              <a:solidFill>
                <a:schemeClr val="bg2">
                  <a:lumMod val="90000"/>
                  <a:lumOff val="10000"/>
                </a:schemeClr>
              </a:solidFill>
              <a:latin typeface="Arial" charset="0"/>
            </a:endParaRPr>
          </a:p>
        </p:txBody>
      </p:sp>
      <p:sp>
        <p:nvSpPr>
          <p:cNvPr id="26630" name="TextBox 6"/>
          <p:cNvSpPr txBox="1">
            <a:spLocks noChangeArrowheads="1"/>
          </p:cNvSpPr>
          <p:nvPr/>
        </p:nvSpPr>
        <p:spPr bwMode="auto">
          <a:xfrm>
            <a:off x="0" y="152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x-none" sz="3600" dirty="0">
                <a:solidFill>
                  <a:schemeClr val="bg1"/>
                </a:solidFill>
                <a:latin typeface="Arial" charset="0"/>
              </a:rPr>
              <a:t>100-year Rainfall Estimates</a:t>
            </a:r>
          </a:p>
        </p:txBody>
      </p:sp>
    </p:spTree>
    <p:extLst>
      <p:ext uri="{BB962C8B-B14F-4D97-AF65-F5344CB8AC3E}">
        <p14:creationId xmlns:p14="http://schemas.microsoft.com/office/powerpoint/2010/main" val="20225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2" y="292307"/>
            <a:ext cx="8754255" cy="1641423"/>
          </a:xfrm>
        </p:spPr>
        <p:txBody>
          <a:bodyPr/>
          <a:lstStyle/>
          <a:p>
            <a:r>
              <a:rPr lang="en-US" sz="2800" dirty="0" smtClean="0"/>
              <a:t>Extreme Precipitation Scenarios – Boston (CH2M Hill, 2013)</a:t>
            </a:r>
            <a:br>
              <a:rPr lang="en-US" sz="2800" dirty="0" smtClean="0"/>
            </a:b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69626" y="1184224"/>
            <a:ext cx="8117174" cy="5508884"/>
          </a:xfrm>
          <a:prstGeom prst="rect">
            <a:avLst/>
          </a:prstGeom>
          <a:noFill/>
        </p:spPr>
      </p:pic>
      <p:sp>
        <p:nvSpPr>
          <p:cNvPr id="3" name="Left Arrow 2"/>
          <p:cNvSpPr/>
          <p:nvPr/>
        </p:nvSpPr>
        <p:spPr>
          <a:xfrm rot="833553">
            <a:off x="7076661" y="4187687"/>
            <a:ext cx="609600" cy="225287"/>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Left Arrow 4"/>
          <p:cNvSpPr/>
          <p:nvPr/>
        </p:nvSpPr>
        <p:spPr>
          <a:xfrm rot="12757161">
            <a:off x="6230256" y="2972184"/>
            <a:ext cx="609600" cy="225287"/>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Left Arrow 5"/>
          <p:cNvSpPr/>
          <p:nvPr/>
        </p:nvSpPr>
        <p:spPr>
          <a:xfrm rot="10308773">
            <a:off x="6230545" y="4905914"/>
            <a:ext cx="609600" cy="225287"/>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070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1439056"/>
            <a:ext cx="7701249" cy="4900612"/>
          </a:xfrm>
        </p:spPr>
        <p:txBody>
          <a:bodyPr anchor="t"/>
          <a:lstStyle/>
          <a:p>
            <a:pPr marL="0" indent="0">
              <a:lnSpc>
                <a:spcPct val="110000"/>
              </a:lnSpc>
              <a:buFont typeface="Arial" pitchFamily="34" charset="0"/>
              <a:buNone/>
              <a:defRPr/>
            </a:pPr>
            <a:r>
              <a:rPr lang="en-US" sz="2400" i="1" dirty="0" smtClean="0">
                <a:cs typeface="Calibri"/>
              </a:rPr>
              <a:t>“We </a:t>
            </a:r>
            <a:r>
              <a:rPr lang="en-US" sz="2400" i="1" dirty="0">
                <a:cs typeface="Calibri"/>
              </a:rPr>
              <a:t>are unable at present to assign with confidence future changes in extreme precipitation events. We do, however, recommend at a minimum that all related infrastructure be designed with storm volumes based on the current Northeast Regional Climate Center (Cornell) atlas to represent current precipitation conditions and infrastructure should be designed to manage a 15 % increase in extreme precipitation events after 2050 and that a review of these projections be continued</a:t>
            </a:r>
            <a:r>
              <a:rPr lang="en-US" sz="2400" i="1" dirty="0" smtClean="0">
                <a:cs typeface="Calibri"/>
              </a:rPr>
              <a:t>.”</a:t>
            </a:r>
            <a:endParaRPr lang="en-US" sz="2400" i="1" dirty="0" smtClean="0">
              <a:latin typeface="Calibri"/>
              <a:cs typeface="Calibri"/>
            </a:endParaRPr>
          </a:p>
        </p:txBody>
      </p:sp>
      <p:pic>
        <p:nvPicPr>
          <p:cNvPr id="36866" name="Picture 2" descr="https://s-media-cache-ec0.pinimg.com/originals/76/4b/0a/764b0ab752c66ede88f7ab8086fc22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5557838"/>
            <a:ext cx="12588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txBox="1">
            <a:spLocks/>
          </p:cNvSpPr>
          <p:nvPr/>
        </p:nvSpPr>
        <p:spPr bwMode="auto">
          <a:xfrm>
            <a:off x="457200" y="432296"/>
            <a:ext cx="8229600" cy="100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nSpc>
                <a:spcPct val="150000"/>
              </a:lnSpc>
              <a:spcBef>
                <a:spcPct val="20000"/>
              </a:spcBef>
              <a:buFont typeface="Arial" charset="0"/>
              <a:buChar char="•"/>
              <a:defRPr sz="3200">
                <a:solidFill>
                  <a:schemeClr val="tx1"/>
                </a:solidFill>
                <a:latin typeface="Corbel" charset="0"/>
                <a:ea typeface="MS PGothic" charset="-128"/>
              </a:defRPr>
            </a:lvl1pPr>
            <a:lvl2pPr marL="742950" indent="-285750">
              <a:lnSpc>
                <a:spcPct val="150000"/>
              </a:lnSpc>
              <a:spcBef>
                <a:spcPct val="20000"/>
              </a:spcBef>
              <a:buFont typeface="Arial" charset="0"/>
              <a:buChar char="–"/>
              <a:defRPr sz="2800">
                <a:solidFill>
                  <a:schemeClr val="tx1"/>
                </a:solidFill>
                <a:latin typeface="Corbel" charset="0"/>
                <a:ea typeface="MS PGothic" charset="-128"/>
              </a:defRPr>
            </a:lvl2pPr>
            <a:lvl3pPr marL="1143000" indent="-228600">
              <a:lnSpc>
                <a:spcPct val="150000"/>
              </a:lnSpc>
              <a:spcBef>
                <a:spcPct val="20000"/>
              </a:spcBef>
              <a:buFont typeface="Arial" charset="0"/>
              <a:buChar char="•"/>
              <a:defRPr sz="2400">
                <a:solidFill>
                  <a:schemeClr val="tx1"/>
                </a:solidFill>
                <a:latin typeface="Corbel" charset="0"/>
                <a:ea typeface="MS PGothic" charset="-128"/>
              </a:defRPr>
            </a:lvl3pPr>
            <a:lvl4pPr marL="1600200" indent="-228600">
              <a:lnSpc>
                <a:spcPct val="150000"/>
              </a:lnSpc>
              <a:spcBef>
                <a:spcPct val="20000"/>
              </a:spcBef>
              <a:buFont typeface="Arial" charset="0"/>
              <a:buChar char="–"/>
              <a:defRPr sz="2000">
                <a:solidFill>
                  <a:schemeClr val="tx1"/>
                </a:solidFill>
                <a:latin typeface="Corbel" charset="0"/>
                <a:ea typeface="MS PGothic" charset="-128"/>
              </a:defRPr>
            </a:lvl4pPr>
            <a:lvl5pPr marL="2057400" indent="-228600">
              <a:lnSpc>
                <a:spcPct val="150000"/>
              </a:lnSpc>
              <a:spcBef>
                <a:spcPct val="20000"/>
              </a:spcBef>
              <a:buFont typeface="Arial" charset="0"/>
              <a:buChar char="»"/>
              <a:defRPr sz="2000">
                <a:solidFill>
                  <a:schemeClr val="tx1"/>
                </a:solidFill>
                <a:latin typeface="Corbel" charset="0"/>
                <a:ea typeface="MS PGothic" charset="-128"/>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charset="0"/>
                <a:ea typeface="MS PGothic" charset="-128"/>
              </a:defRPr>
            </a:lvl9pPr>
          </a:lstStyle>
          <a:p>
            <a:pPr algn="ctr">
              <a:lnSpc>
                <a:spcPct val="100000"/>
              </a:lnSpc>
              <a:spcBef>
                <a:spcPct val="0"/>
              </a:spcBef>
              <a:buFontTx/>
              <a:buNone/>
            </a:pPr>
            <a:r>
              <a:rPr lang="en-US" altLang="x-none" sz="4000" dirty="0" smtClean="0">
                <a:solidFill>
                  <a:srgbClr val="F1BB86"/>
                </a:solidFill>
                <a:latin typeface="Calibri" charset="0"/>
              </a:rPr>
              <a:t>Extreme Precipitation - STAP</a:t>
            </a:r>
            <a:endParaRPr lang="en-US" altLang="x-none" sz="4000" dirty="0"/>
          </a:p>
        </p:txBody>
      </p:sp>
    </p:spTree>
    <p:extLst>
      <p:ext uri="{BB962C8B-B14F-4D97-AF65-F5344CB8AC3E}">
        <p14:creationId xmlns:p14="http://schemas.microsoft.com/office/powerpoint/2010/main" val="575012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19224</TotalTime>
  <Words>1503</Words>
  <Application>Microsoft Macintosh PowerPoint</Application>
  <PresentationFormat>On-screen Show (4:3)</PresentationFormat>
  <Paragraphs>182</Paragraphs>
  <Slides>26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Corbel</vt:lpstr>
      <vt:lpstr>MS PGothic</vt:lpstr>
      <vt:lpstr>ＭＳ Ｐゴシック</vt:lpstr>
      <vt:lpstr>Times</vt:lpstr>
      <vt:lpstr>Wingdings</vt:lpstr>
      <vt:lpstr>Arial</vt:lpstr>
      <vt:lpstr>Twilight</vt:lpstr>
      <vt:lpstr>  Planning and Preparation for  Extreme Precipitation   Gulf of Maine Council / Working Group Meeting June 7-8, 2017</vt:lpstr>
      <vt:lpstr>Presentation</vt:lpstr>
      <vt:lpstr>NH Coastal Risk and Hazards Commission</vt:lpstr>
      <vt:lpstr>Commission Membership (= 37)</vt:lpstr>
      <vt:lpstr>Science Advisory Panel</vt:lpstr>
      <vt:lpstr>Precipitation</vt:lpstr>
      <vt:lpstr>PowerPoint Presentation</vt:lpstr>
      <vt:lpstr>Extreme Precipitation Scenarios – Boston (CH2M Hill, 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acting in uncertainty</vt:lpstr>
      <vt:lpstr>Guidance  (for acting under uncertainty)</vt:lpstr>
      <vt:lpstr>More Information on NHCRHC and to download report:</vt:lpstr>
    </vt:vector>
  </TitlesOfParts>
  <Company>Rockingham Planning Commission</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Risk and Hazards Commission Steering Committee</dc:title>
  <dc:creator>Cliff Sinnott</dc:creator>
  <cp:lastModifiedBy>Cliff Sinnott</cp:lastModifiedBy>
  <cp:revision>128</cp:revision>
  <cp:lastPrinted>2017-06-06T22:05:00Z</cp:lastPrinted>
  <dcterms:created xsi:type="dcterms:W3CDTF">2013-12-11T19:09:17Z</dcterms:created>
  <dcterms:modified xsi:type="dcterms:W3CDTF">2017-06-07T14:42:56Z</dcterms:modified>
</cp:coreProperties>
</file>