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26" r:id="rId3"/>
    <p:sldId id="339" r:id="rId4"/>
    <p:sldId id="338" r:id="rId5"/>
    <p:sldId id="334" r:id="rId6"/>
    <p:sldId id="336" r:id="rId7"/>
    <p:sldId id="335" r:id="rId8"/>
    <p:sldId id="316" r:id="rId9"/>
    <p:sldId id="337" r:id="rId10"/>
  </p:sldIdLst>
  <p:sldSz cx="9144000" cy="6858000" type="screen4x3"/>
  <p:notesSz cx="7019925" cy="9305925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65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50" d="100"/>
          <a:sy n="50" d="100"/>
        </p:scale>
        <p:origin x="-2150" y="182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8D3A3CEB-F1CC-4ED9-9D77-1E6423CBC738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8701C407-3721-481A-958A-27CBD1F50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38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1C407-3721-481A-958A-27CBD1F50D0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437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1C407-3721-481A-958A-27CBD1F50D0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1C407-3721-481A-958A-27CBD1F50D0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1C407-3721-481A-958A-27CBD1F50D0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1C407-3721-481A-958A-27CBD1F50D0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1C407-3721-481A-958A-27CBD1F50D0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9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1C407-3721-481A-958A-27CBD1F50D0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9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01C407-3721-481A-958A-27CBD1F50D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1D5F33-7893-46DD-A02B-5923221010E3}" type="datetimeFigureOut">
              <a:rPr lang="en-US" smtClean="0"/>
              <a:t>6/6/2017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F6A991-979F-47F1-A3AD-E6C9CB62F2FB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Gulf of Maine Council</a:t>
            </a:r>
            <a:br>
              <a:rPr lang="en-US" dirty="0" smtClean="0"/>
            </a:br>
            <a:r>
              <a:rPr lang="en-US" sz="3600" dirty="0" err="1" smtClean="0"/>
              <a:t>Council</a:t>
            </a:r>
            <a:r>
              <a:rPr lang="en-US" sz="3600" dirty="0" smtClean="0"/>
              <a:t> / Working Group Meeting </a:t>
            </a:r>
            <a:br>
              <a:rPr lang="en-US" sz="3600" dirty="0" smtClean="0"/>
            </a:br>
            <a:r>
              <a:rPr lang="en-US" sz="3600" dirty="0" smtClean="0"/>
              <a:t>June </a:t>
            </a:r>
            <a:r>
              <a:rPr lang="en-US" sz="3600" dirty="0" smtClean="0"/>
              <a:t>7-8</a:t>
            </a:r>
            <a:r>
              <a:rPr lang="en-US" sz="3600" dirty="0" smtClean="0"/>
              <a:t>, </a:t>
            </a:r>
            <a:r>
              <a:rPr lang="en-US" sz="3600" dirty="0" smtClean="0"/>
              <a:t>2017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696" cy="2514600"/>
          </a:xfrm>
        </p:spPr>
        <p:txBody>
          <a:bodyPr>
            <a:normAutofit/>
          </a:bodyPr>
          <a:lstStyle/>
          <a:p>
            <a:r>
              <a:rPr lang="en-US" sz="3800" b="1" dirty="0" smtClean="0"/>
              <a:t>Developing GOMC </a:t>
            </a:r>
            <a:br>
              <a:rPr lang="en-US" sz="3800" b="1" dirty="0" smtClean="0"/>
            </a:br>
            <a:r>
              <a:rPr lang="en-US" sz="3800" b="1" dirty="0" smtClean="0"/>
              <a:t>2018-2022</a:t>
            </a:r>
            <a:r>
              <a:rPr lang="en-US" sz="3800" b="1" dirty="0" smtClean="0"/>
              <a:t> Action Plan</a:t>
            </a:r>
            <a:endParaRPr lang="en-US" sz="3800" b="1" dirty="0" smtClean="0"/>
          </a:p>
          <a:p>
            <a:endParaRPr lang="en-US" b="1" dirty="0"/>
          </a:p>
          <a:p>
            <a:r>
              <a:rPr lang="en-US" sz="2900" b="1" dirty="0" smtClean="0"/>
              <a:t> Peter McLaughlin and Joan LeBlanc</a:t>
            </a:r>
            <a:endParaRPr lang="en-US" sz="2900" b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58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smtClean="0"/>
              <a:t>GOMC </a:t>
            </a:r>
            <a:r>
              <a:rPr lang="en-US" dirty="0" smtClean="0"/>
              <a:t>2018-2022 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093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Will Include</a:t>
            </a:r>
          </a:p>
          <a:p>
            <a:r>
              <a:rPr lang="en-US" dirty="0" smtClean="0"/>
              <a:t>Vision</a:t>
            </a:r>
          </a:p>
          <a:p>
            <a:r>
              <a:rPr lang="en-US" dirty="0" smtClean="0"/>
              <a:t>Goals</a:t>
            </a:r>
          </a:p>
          <a:p>
            <a:r>
              <a:rPr lang="en-US" dirty="0" smtClean="0"/>
              <a:t>Outcomes</a:t>
            </a:r>
          </a:p>
          <a:p>
            <a:r>
              <a:rPr lang="en-US" dirty="0" smtClean="0"/>
              <a:t>Accomplishments during prior Action Plan period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* Detailed activities will be included in the separate 2-Year Work Plan.  Action Plan will include link to the Work Plan.</a:t>
            </a:r>
            <a:endParaRPr lang="en-US" i="1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1770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093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We envision a healthy and resilient Gulf of Maine where people and aquatic life thrive.</a:t>
            </a:r>
            <a:endParaRPr lang="en-US" sz="4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Reaffirm GOMC Vision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904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GOMC Previous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Action Plan </a:t>
            </a:r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09372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Goal 1: Restored &amp; Conserved Habitats</a:t>
            </a:r>
            <a:endParaRPr lang="en-US" b="1" dirty="0"/>
          </a:p>
          <a:p>
            <a:pPr marL="0" indent="0">
              <a:buNone/>
            </a:pPr>
            <a:r>
              <a:rPr lang="en-US" b="1" i="1" dirty="0"/>
              <a:t>Goal 2: Environmental &amp; Human </a:t>
            </a:r>
            <a:r>
              <a:rPr lang="en-US" b="1" i="1" dirty="0" smtClean="0"/>
              <a:t>Health</a:t>
            </a:r>
          </a:p>
          <a:p>
            <a:pPr marL="0" indent="0">
              <a:buNone/>
            </a:pPr>
            <a:r>
              <a:rPr lang="en-US" b="1" i="1" dirty="0"/>
              <a:t>Goal 3: Sustainable </a:t>
            </a:r>
            <a:r>
              <a:rPr lang="en-US" b="1" i="1" dirty="0" smtClean="0"/>
              <a:t>Communities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806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/ Discuss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Action Plan Goals and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09372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Goal 1: Restored &amp; Conserved Habitats</a:t>
            </a:r>
            <a:endParaRPr lang="en-US" b="1" dirty="0"/>
          </a:p>
          <a:p>
            <a:pPr marL="0" indent="0">
              <a:buNone/>
            </a:pPr>
            <a:r>
              <a:rPr lang="en-US" i="1" dirty="0"/>
              <a:t>   Outcomes: 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1.1  Water Quality Protection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1.2  Habitat Restoration Outcome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1.3  Habitat Conservation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934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/ Discuss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Action Plan Goals and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09372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Goal 2: Environmental &amp; Human Health</a:t>
            </a:r>
            <a:endParaRPr lang="en-US" b="1" dirty="0"/>
          </a:p>
          <a:p>
            <a:pPr marL="0" indent="0">
              <a:buNone/>
            </a:pPr>
            <a:r>
              <a:rPr lang="en-US" i="1" dirty="0"/>
              <a:t>   Outcomes:</a:t>
            </a: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2.1 Environmental Monitoring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2.2 Environmental Indicators and Reporting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2.3 Climate Adaptation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413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Review / Discuss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Action Plan Goals and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743200"/>
            <a:ext cx="8229600" cy="309372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Goal 3: Sustainable Communities</a:t>
            </a:r>
            <a:endParaRPr lang="en-US" b="1" dirty="0"/>
          </a:p>
          <a:p>
            <a:pPr marL="0" indent="0">
              <a:buNone/>
            </a:pPr>
            <a:r>
              <a:rPr lang="en-US" i="1" dirty="0"/>
              <a:t>   Outcomes: 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3.1 Understanding How People Use the Gulf of Maine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3.2 Community Stewardship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413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915400" cy="1295400"/>
          </a:xfrm>
        </p:spPr>
        <p:txBody>
          <a:bodyPr>
            <a:normAutofit fontScale="90000"/>
          </a:bodyPr>
          <a:lstStyle/>
          <a:p>
            <a:r>
              <a:rPr lang="en-US" sz="4700" dirty="0" smtClean="0"/>
              <a:t>Highlight GOMC Priority Types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892" y="3886200"/>
            <a:ext cx="8229600" cy="1981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Networking / Multi-Jurisdictional Collaboration and Facilitation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Sharing </a:t>
            </a:r>
            <a:r>
              <a:rPr lang="en-US" dirty="0"/>
              <a:t>R</a:t>
            </a:r>
            <a:r>
              <a:rPr lang="en-US" dirty="0" smtClean="0"/>
              <a:t>esources</a:t>
            </a:r>
            <a:r>
              <a:rPr lang="en-US" dirty="0"/>
              <a:t>/ </a:t>
            </a:r>
            <a:r>
              <a:rPr lang="en-US" dirty="0" smtClean="0"/>
              <a:t>Best </a:t>
            </a:r>
            <a:r>
              <a:rPr lang="en-US" dirty="0"/>
              <a:t>P</a:t>
            </a:r>
            <a:r>
              <a:rPr lang="en-US" dirty="0" smtClean="0"/>
              <a:t>ractices</a:t>
            </a:r>
            <a:r>
              <a:rPr lang="en-US" dirty="0"/>
              <a:t>/ Capacity Building (regional or jurisdictional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1892" y="2667000"/>
            <a:ext cx="8046308" cy="838200"/>
          </a:xfrm>
          <a:prstGeom prst="rect">
            <a:avLst/>
          </a:prstGeom>
        </p:spPr>
        <p:txBody>
          <a:bodyPr vert="horz" lIns="0" rIns="0" bIns="0" anchor="b">
            <a:normAutofit fontScale="750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u="sng" dirty="0" smtClean="0">
                <a:solidFill>
                  <a:schemeClr val="tx1"/>
                </a:solidFill>
                <a:latin typeface="+mn-lt"/>
              </a:rPr>
              <a:t>Two </a:t>
            </a:r>
            <a:r>
              <a:rPr lang="en-US" sz="4000" i="1" u="sng" dirty="0" smtClean="0">
                <a:solidFill>
                  <a:schemeClr val="tx1"/>
                </a:solidFill>
                <a:latin typeface="+mn-lt"/>
              </a:rPr>
              <a:t>highest priority types of </a:t>
            </a:r>
            <a:r>
              <a:rPr lang="en-US" sz="4000" i="1" u="sng" dirty="0" smtClean="0">
                <a:solidFill>
                  <a:schemeClr val="tx1"/>
                </a:solidFill>
                <a:latin typeface="+mn-lt"/>
              </a:rPr>
              <a:t>work as identified during 21015 GOMC organizational assessment</a:t>
            </a:r>
            <a:r>
              <a:rPr lang="en-US" sz="4000" dirty="0" smtClean="0">
                <a:solidFill>
                  <a:schemeClr val="tx1"/>
                </a:solidFill>
              </a:rPr>
              <a:t>: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427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Process / Timeline for Developing 2018 – 2022 Action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0"/>
            <a:ext cx="8229600" cy="3657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Utilize Secretariat Team to coordinate process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GOMC initiative leads submit highlights of accomplishments during last five years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i="1" dirty="0" smtClean="0"/>
              <a:t>(Council Coordinator to provide template)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Review progress during fall Working Group meeting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Review final plan during December 2017 Council / WG meeting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i="1" dirty="0" smtClean="0"/>
              <a:t>Publish PDF version of Action Plan early 2018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i="1" dirty="0"/>
          </a:p>
          <a:p>
            <a:pPr lvl="1">
              <a:buFont typeface="Wingdings" panose="05000000000000000000" pitchFamily="2" charset="2"/>
              <a:buChar char="Ø"/>
            </a:pPr>
            <a:endParaRPr lang="en-US" i="1" dirty="0"/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0820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3654</TotalTime>
  <Words>262</Words>
  <Application>Microsoft Office PowerPoint</Application>
  <PresentationFormat>On-screen Show (4:3)</PresentationFormat>
  <Paragraphs>56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Gulf of Maine Council Council / Working Group Meeting  June 7-8, 2017</vt:lpstr>
      <vt:lpstr>GOMC 2018-2022 Action Plan</vt:lpstr>
      <vt:lpstr>Reaffirm GOMC Vision</vt:lpstr>
      <vt:lpstr>Review GOMC Previous  Action Plan Goals</vt:lpstr>
      <vt:lpstr>Review / Discuss  Action Plan Goals and Outcomes</vt:lpstr>
      <vt:lpstr>Review / Discuss Action Plan Goals and Outcomes</vt:lpstr>
      <vt:lpstr>Review / Discuss  Action Plan Goals and Outcomes</vt:lpstr>
      <vt:lpstr>Highlight GOMC Priority Types of Work</vt:lpstr>
      <vt:lpstr>Process / Timeline for Developing 2018 – 2022 Action Plan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Gulf of Maine Council June 11-12, 2013  Working Group Meeting</dc:title>
  <dc:creator>Joan</dc:creator>
  <cp:lastModifiedBy>Joan</cp:lastModifiedBy>
  <cp:revision>320</cp:revision>
  <cp:lastPrinted>2017-06-07T00:49:02Z</cp:lastPrinted>
  <dcterms:created xsi:type="dcterms:W3CDTF">2013-06-11T16:47:15Z</dcterms:created>
  <dcterms:modified xsi:type="dcterms:W3CDTF">2017-06-07T00:50:37Z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DA6D24C5-973D-4152-B4FE-36D9F80934A4</vt:lpwstr>
  </property>
  <property fmtid="{D5CDD505-2E9C-101B-9397-08002B2CF9AE}" pid="3" name="ArticulatePath">
    <vt:lpwstr>June 2014 Council Meeting Key Decisions and Action Items</vt:lpwstr>
  </property>
</Properties>
</file>